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Ex1.xml" ContentType="application/vnd.ms-office.chartex+xml"/>
  <Override PartName="/ppt/charts/style9.xml" ContentType="application/vnd.ms-office.chartstyle+xml"/>
  <Override PartName="/ppt/charts/colors9.xml" ContentType="application/vnd.ms-office.chartcolorstyle+xml"/>
  <Override PartName="/ppt/charts/chartEx2.xml" ContentType="application/vnd.ms-office.chartex+xml"/>
  <Override PartName="/ppt/charts/style10.xml" ContentType="application/vnd.ms-office.chartstyle+xml"/>
  <Override PartName="/ppt/charts/colors10.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3681" r:id="rId1"/>
  </p:sldMasterIdLst>
  <p:notesMasterIdLst>
    <p:notesMasterId r:id="rId26"/>
  </p:notesMasterIdLst>
  <p:sldIdLst>
    <p:sldId id="280" r:id="rId2"/>
    <p:sldId id="282" r:id="rId3"/>
    <p:sldId id="527" r:id="rId4"/>
    <p:sldId id="509" r:id="rId5"/>
    <p:sldId id="521" r:id="rId6"/>
    <p:sldId id="283" r:id="rId7"/>
    <p:sldId id="520" r:id="rId8"/>
    <p:sldId id="533" r:id="rId9"/>
    <p:sldId id="540" r:id="rId10"/>
    <p:sldId id="535" r:id="rId11"/>
    <p:sldId id="523" r:id="rId12"/>
    <p:sldId id="539" r:id="rId13"/>
    <p:sldId id="541" r:id="rId14"/>
    <p:sldId id="330" r:id="rId15"/>
    <p:sldId id="534" r:id="rId16"/>
    <p:sldId id="536" r:id="rId17"/>
    <p:sldId id="546" r:id="rId18"/>
    <p:sldId id="543" r:id="rId19"/>
    <p:sldId id="544" r:id="rId20"/>
    <p:sldId id="529" r:id="rId21"/>
    <p:sldId id="538" r:id="rId22"/>
    <p:sldId id="532" r:id="rId23"/>
    <p:sldId id="545" r:id="rId24"/>
    <p:sldId id="54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9169"/>
    <a:srgbClr val="147841"/>
    <a:srgbClr val="E2F092"/>
    <a:srgbClr val="1A5F93"/>
    <a:srgbClr val="FCEFF1"/>
    <a:srgbClr val="34CED1"/>
    <a:srgbClr val="09D4D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03A666-ABEC-DA42-8BD8-754E9DFEBF6D}" v="1359" dt="2024-11-06T22:39:35.416"/>
    <p1510:client id="{5C4E2770-F7C5-E142-9216-6091FB0D48DC}" v="1" dt="2024-11-07T00:15:05.455"/>
    <p1510:client id="{9581FC82-110A-4F14-8D64-07B839433BD5}" v="68" dt="2024-11-06T19:21:13.994"/>
    <p1510:client id="{A1CC42C5-1A8A-56DF-CF30-B799481BF50A}" v="16" dt="2024-11-06T21:30:16.752"/>
    <p1510:client id="{D6F20722-0212-465C-8DEB-3442EEA73693}" v="2" dt="2024-11-06T18:49:55.7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76" y="452"/>
      </p:cViewPr>
      <p:guideLst>
        <p:guide pos="288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https://sfgov1-my.sharepoint.com/personal/jessica_shih_sfgov_org/Documents/Operations%20Presentations/HSB%20Presentations/Blue%20Shield%20Medicare%20Results%20Track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shih\Documents\Health%20Plans\Blue%20Shield%20of%20California\Medicare\Blue%20Shield%20Medicare%20Results%20Track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fgov1-my.sharepoint.com/personal/jessica_shih_sfgov_org/Documents/Operations%20Presentations/HSB%20Presentations/Blue%20Shield%20Medicare%20Results%20Tracke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fgov1-my.sharepoint.com/personal/jessica_shih_sfgov_org/Documents/Operations%20Presentations/HSB%20Presentations/Blue%20Shield%20Medicare%20Results%20Tracker%20Excel/Blue%20Shield%20Medicare%20Results%20Tracke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fgov1-my.sharepoint.com/personal/olga_stavinskaya-vel_sfgov_org1/Documents/Microsoft%20Teams%20Chat%20Files/Nov%2014--HSB%20Data%20BSC.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fgov1-my.sharepoint.com/personal/olga_stavinskaya-vel_sfgov_org1/Documents/Microsoft%20Teams%20Chat%20Files/Nov%2014--HSB%20Data%20BSC.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lue%20Shield%20Medicare%20Results%20Tracker.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lue%20Shield%20Medicare%20Results%20Tracker.xlsx" TargetMode="External"/><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Blue%20Shield%20Medicare%20Results%20Tracker.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Blue%20Shield%20Medicare%20Results%20Track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5"/>
            </a:solidFill>
            <a:ln>
              <a:noFill/>
            </a:ln>
            <a:effectLst/>
          </c:spPr>
          <c:invertIfNegative val="0"/>
          <c:val>
            <c:numRef>
              <c:f>'[Blue Shield Medicare Results Tracker.xlsx]Sheet1'!$B$28:$E$28</c:f>
              <c:numCache>
                <c:formatCode>General</c:formatCode>
                <c:ptCount val="4"/>
                <c:pt idx="0">
                  <c:v>224</c:v>
                </c:pt>
                <c:pt idx="1">
                  <c:v>117</c:v>
                </c:pt>
                <c:pt idx="2">
                  <c:v>90</c:v>
                </c:pt>
                <c:pt idx="3">
                  <c:v>79</c:v>
                </c:pt>
              </c:numCache>
            </c:numRef>
          </c:val>
          <c:extLst>
            <c:ext xmlns:c15="http://schemas.microsoft.com/office/drawing/2012/chart" uri="{02D57815-91ED-43cb-92C2-25804820EDAC}">
              <c15:filteredSeriesTitle>
                <c15:tx>
                  <c:strRef>
                    <c:extLst>
                      <c:ext uri="{02D57815-91ED-43cb-92C2-25804820EDAC}">
                        <c15:formulaRef>
                          <c15:sqref>'[Blue Shield Medicare Results Tracker.xlsx]Sheet1'!$A$28</c15:sqref>
                        </c15:formulaRef>
                      </c:ext>
                    </c:extLst>
                    <c:strCache>
                      <c:ptCount val="1"/>
                      <c:pt idx="0">
                        <c:v>Total Clicks on BSC Story</c:v>
                      </c:pt>
                    </c:strCache>
                  </c:strRef>
                </c15:tx>
              </c15:filteredSeriesTitle>
            </c:ext>
            <c:ext xmlns:c15="http://schemas.microsoft.com/office/drawing/2012/chart" uri="{02D57815-91ED-43cb-92C2-25804820EDAC}">
              <c15:filteredCategoryTitle>
                <c15:cat>
                  <c:strRef>
                    <c:extLst>
                      <c:ext uri="{02D57815-91ED-43cb-92C2-25804820EDAC}">
                        <c15:formulaRef>
                          <c15:sqref>'[Blue Shield Medicare Results Tracker.xlsx]Sheet1'!$B$27:$E$27</c15:sqref>
                        </c15:formulaRef>
                      </c:ext>
                    </c:extLst>
                    <c:strCache>
                      <c:ptCount val="4"/>
                      <c:pt idx="0">
                        <c:v>9/30 Email</c:v>
                      </c:pt>
                      <c:pt idx="1">
                        <c:v>10/7 Email</c:v>
                      </c:pt>
                      <c:pt idx="2">
                        <c:v>10/15 Email</c:v>
                      </c:pt>
                      <c:pt idx="3">
                        <c:v>10/21 Email</c:v>
                      </c:pt>
                    </c:strCache>
                  </c:strRef>
                </c15:cat>
              </c15:filteredCategoryTitle>
            </c:ext>
            <c:ext xmlns:c16="http://schemas.microsoft.com/office/drawing/2014/chart" uri="{C3380CC4-5D6E-409C-BE32-E72D297353CC}">
              <c16:uniqueId val="{00000000-DC8B-114F-A929-C7F40FFC7837}"/>
            </c:ext>
          </c:extLst>
        </c:ser>
        <c:dLbls>
          <c:showLegendKey val="0"/>
          <c:showVal val="0"/>
          <c:showCatName val="0"/>
          <c:showSerName val="0"/>
          <c:showPercent val="0"/>
          <c:showBubbleSize val="0"/>
        </c:dLbls>
        <c:gapWidth val="219"/>
        <c:overlap val="-27"/>
        <c:axId val="61983199"/>
        <c:axId val="1835580944"/>
      </c:barChart>
      <c:catAx>
        <c:axId val="61983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5580944"/>
        <c:crosses val="autoZero"/>
        <c:auto val="1"/>
        <c:lblAlgn val="ctr"/>
        <c:lblOffset val="100"/>
        <c:noMultiLvlLbl val="0"/>
      </c:catAx>
      <c:valAx>
        <c:axId val="1835580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9831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rgbClr val="0070C0"/>
            </a:solidFill>
            <a:ln>
              <a:noFill/>
            </a:ln>
            <a:effectLst/>
          </c:spPr>
          <c:invertIfNegative val="0"/>
          <c:val>
            <c:numRef>
              <c:f>Sheet1!$B$96:$G$96</c:f>
              <c:numCache>
                <c:formatCode>General</c:formatCode>
                <c:ptCount val="6"/>
                <c:pt idx="0">
                  <c:v>119</c:v>
                </c:pt>
                <c:pt idx="1">
                  <c:v>83</c:v>
                </c:pt>
                <c:pt idx="2">
                  <c:v>75</c:v>
                </c:pt>
                <c:pt idx="3">
                  <c:v>0</c:v>
                </c:pt>
                <c:pt idx="4">
                  <c:v>0</c:v>
                </c:pt>
                <c:pt idx="5">
                  <c:v>0</c:v>
                </c:pt>
              </c:numCache>
            </c:numRef>
          </c:val>
          <c:extLst>
            <c:ext xmlns:c15="http://schemas.microsoft.com/office/drawing/2012/chart" uri="{02D57815-91ED-43cb-92C2-25804820EDAC}">
              <c15:filteredSeriesTitle>
                <c15:tx>
                  <c:strRef>
                    <c:extLst>
                      <c:ext uri="{02D57815-91ED-43cb-92C2-25804820EDAC}">
                        <c15:formulaRef>
                          <c15:sqref>Sheet1!$A$96</c15:sqref>
                        </c15:formulaRef>
                      </c:ext>
                    </c:extLst>
                    <c:strCache>
                      <c:ptCount val="1"/>
                      <c:pt idx="0">
                        <c:v>BSC MAPD Deep Dive</c:v>
                      </c:pt>
                    </c:strCache>
                  </c:strRef>
                </c15:tx>
              </c15:filteredSeriesTitle>
            </c:ext>
            <c:ext xmlns:c15="http://schemas.microsoft.com/office/drawing/2012/chart" uri="{02D57815-91ED-43cb-92C2-25804820EDAC}">
              <c15:filteredCategoryTitle>
                <c15:cat>
                  <c:strRef>
                    <c:extLst>
                      <c:ext uri="{02D57815-91ED-43cb-92C2-25804820EDAC}">
                        <c15:formulaRef>
                          <c15:sqref>Sheet1!$B$95:$G$95</c15:sqref>
                        </c15:formulaRef>
                      </c:ext>
                    </c:extLst>
                    <c:strCache>
                      <c:ptCount val="6"/>
                      <c:pt idx="0">
                        <c:v>Webinar 1</c:v>
                      </c:pt>
                      <c:pt idx="1">
                        <c:v>Webinar 2</c:v>
                      </c:pt>
                      <c:pt idx="2">
                        <c:v>Webinar 3</c:v>
                      </c:pt>
                      <c:pt idx="3">
                        <c:v>Webinar 1</c:v>
                      </c:pt>
                      <c:pt idx="4">
                        <c:v>Webinar 2</c:v>
                      </c:pt>
                      <c:pt idx="5">
                        <c:v>Webinar 3</c:v>
                      </c:pt>
                    </c:strCache>
                  </c:strRef>
                </c15:cat>
              </c15:filteredCategoryTitle>
            </c:ext>
            <c:ext xmlns:c16="http://schemas.microsoft.com/office/drawing/2014/chart" uri="{C3380CC4-5D6E-409C-BE32-E72D297353CC}">
              <c16:uniqueId val="{00000000-E432-CB4B-B505-84D4D5E121C9}"/>
            </c:ext>
          </c:extLst>
        </c:ser>
        <c:ser>
          <c:idx val="1"/>
          <c:order val="1"/>
          <c:spPr>
            <a:solidFill>
              <a:schemeClr val="accent3"/>
            </a:solidFill>
            <a:ln>
              <a:noFill/>
            </a:ln>
            <a:effectLst/>
          </c:spPr>
          <c:invertIfNegative val="0"/>
          <c:val>
            <c:numRef>
              <c:f>Sheet1!$B$97:$G$97</c:f>
              <c:numCache>
                <c:formatCode>General</c:formatCode>
                <c:ptCount val="6"/>
                <c:pt idx="0">
                  <c:v>0</c:v>
                </c:pt>
                <c:pt idx="1">
                  <c:v>0</c:v>
                </c:pt>
                <c:pt idx="2">
                  <c:v>0</c:v>
                </c:pt>
                <c:pt idx="3">
                  <c:v>98</c:v>
                </c:pt>
                <c:pt idx="4">
                  <c:v>64</c:v>
                </c:pt>
                <c:pt idx="5">
                  <c:v>45</c:v>
                </c:pt>
              </c:numCache>
            </c:numRef>
          </c:val>
          <c:extLst>
            <c:ext xmlns:c15="http://schemas.microsoft.com/office/drawing/2012/chart" uri="{02D57815-91ED-43cb-92C2-25804820EDAC}">
              <c15:filteredSeriesTitle>
                <c15:tx>
                  <c:strRef>
                    <c:extLst>
                      <c:ext uri="{02D57815-91ED-43cb-92C2-25804820EDAC}">
                        <c15:formulaRef>
                          <c15:sqref>Sheet1!$A$97</c15:sqref>
                        </c15:formulaRef>
                      </c:ext>
                    </c:extLst>
                    <c:strCache>
                      <c:ptCount val="1"/>
                      <c:pt idx="0">
                        <c:v>Medicare Overview w/KP</c:v>
                      </c:pt>
                    </c:strCache>
                  </c:strRef>
                </c15:tx>
              </c15:filteredSeriesTitle>
            </c:ext>
            <c:ext xmlns:c15="http://schemas.microsoft.com/office/drawing/2012/chart" uri="{02D57815-91ED-43cb-92C2-25804820EDAC}">
              <c15:filteredCategoryTitle>
                <c15:cat>
                  <c:strRef>
                    <c:extLst>
                      <c:ext uri="{02D57815-91ED-43cb-92C2-25804820EDAC}">
                        <c15:formulaRef>
                          <c15:sqref>Sheet1!$B$95:$G$95</c15:sqref>
                        </c15:formulaRef>
                      </c:ext>
                    </c:extLst>
                    <c:strCache>
                      <c:ptCount val="6"/>
                      <c:pt idx="0">
                        <c:v>Webinar 1</c:v>
                      </c:pt>
                      <c:pt idx="1">
                        <c:v>Webinar 2</c:v>
                      </c:pt>
                      <c:pt idx="2">
                        <c:v>Webinar 3</c:v>
                      </c:pt>
                      <c:pt idx="3">
                        <c:v>Webinar 1</c:v>
                      </c:pt>
                      <c:pt idx="4">
                        <c:v>Webinar 2</c:v>
                      </c:pt>
                      <c:pt idx="5">
                        <c:v>Webinar 3</c:v>
                      </c:pt>
                    </c:strCache>
                  </c:strRef>
                </c15:cat>
              </c15:filteredCategoryTitle>
            </c:ext>
            <c:ext xmlns:c16="http://schemas.microsoft.com/office/drawing/2014/chart" uri="{C3380CC4-5D6E-409C-BE32-E72D297353CC}">
              <c16:uniqueId val="{00000001-E432-CB4B-B505-84D4D5E121C9}"/>
            </c:ext>
          </c:extLst>
        </c:ser>
        <c:dLbls>
          <c:showLegendKey val="0"/>
          <c:showVal val="0"/>
          <c:showCatName val="0"/>
          <c:showSerName val="0"/>
          <c:showPercent val="0"/>
          <c:showBubbleSize val="0"/>
        </c:dLbls>
        <c:gapWidth val="150"/>
        <c:overlap val="100"/>
        <c:axId val="315831792"/>
        <c:axId val="439264288"/>
      </c:barChart>
      <c:catAx>
        <c:axId val="31583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264288"/>
        <c:crosses val="autoZero"/>
        <c:auto val="1"/>
        <c:lblAlgn val="ctr"/>
        <c:lblOffset val="100"/>
        <c:noMultiLvlLbl val="0"/>
      </c:catAx>
      <c:valAx>
        <c:axId val="439264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5831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92D050"/>
            </a:solidFill>
            <a:ln>
              <a:noFill/>
            </a:ln>
            <a:effectLst/>
          </c:spPr>
          <c:invertIfNegative val="0"/>
          <c:val>
            <c:numRef>
              <c:f>'[Blue Shield Medicare Results Tracker.xlsx]Sheet1'!$B$89:$B$90</c:f>
              <c:numCache>
                <c:formatCode>General</c:formatCode>
                <c:ptCount val="2"/>
                <c:pt idx="0">
                  <c:v>117</c:v>
                </c:pt>
                <c:pt idx="1">
                  <c:v>88</c:v>
                </c:pt>
              </c:numCache>
            </c:numRef>
          </c:val>
          <c:extLst>
            <c:ext xmlns:c15="http://schemas.microsoft.com/office/drawing/2012/chart" uri="{02D57815-91ED-43cb-92C2-25804820EDAC}">
              <c15:filteredSeriesTitle>
                <c15:tx>
                  <c:strRef>
                    <c:extLst>
                      <c:ext uri="{02D57815-91ED-43cb-92C2-25804820EDAC}">
                        <c15:formulaRef>
                          <c15:sqref>'[Blue Shield Medicare Results Tracker.xlsx]Sheet1'!$B$88</c15:sqref>
                        </c15:formulaRef>
                      </c:ext>
                    </c:extLst>
                    <c:strCache>
                      <c:ptCount val="1"/>
                      <c:pt idx="0">
                        <c:v>Members</c:v>
                      </c:pt>
                    </c:strCache>
                  </c:strRef>
                </c15:tx>
              </c15:filteredSeriesTitle>
            </c:ext>
            <c:ext xmlns:c15="http://schemas.microsoft.com/office/drawing/2012/chart" uri="{02D57815-91ED-43cb-92C2-25804820EDAC}">
              <c15:filteredCategoryTitle>
                <c15:cat>
                  <c:strRef>
                    <c:extLst>
                      <c:ext uri="{02D57815-91ED-43cb-92C2-25804820EDAC}">
                        <c15:formulaRef>
                          <c15:sqref>'[Blue Shield Medicare Results Tracker.xlsx]Sheet1'!$A$89:$A$90</c15:sqref>
                        </c15:formulaRef>
                      </c:ext>
                    </c:extLst>
                    <c:strCache>
                      <c:ptCount val="2"/>
                      <c:pt idx="0">
                        <c:v>Total Respondents</c:v>
                      </c:pt>
                      <c:pt idx="1">
                        <c:v>Need More Help</c:v>
                      </c:pt>
                    </c:strCache>
                  </c:strRef>
                </c15:cat>
              </c15:filteredCategoryTitle>
            </c:ext>
            <c:ext xmlns:c16="http://schemas.microsoft.com/office/drawing/2014/chart" uri="{C3380CC4-5D6E-409C-BE32-E72D297353CC}">
              <c16:uniqueId val="{00000000-FCEE-9C49-A021-DAEADB6761F4}"/>
            </c:ext>
          </c:extLst>
        </c:ser>
        <c:dLbls>
          <c:showLegendKey val="0"/>
          <c:showVal val="0"/>
          <c:showCatName val="0"/>
          <c:showSerName val="0"/>
          <c:showPercent val="0"/>
          <c:showBubbleSize val="0"/>
        </c:dLbls>
        <c:gapWidth val="182"/>
        <c:axId val="1808309872"/>
        <c:axId val="1807906432"/>
      </c:barChart>
      <c:catAx>
        <c:axId val="1808309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7906432"/>
        <c:crosses val="autoZero"/>
        <c:auto val="1"/>
        <c:lblAlgn val="ctr"/>
        <c:lblOffset val="100"/>
        <c:noMultiLvlLbl val="0"/>
      </c:catAx>
      <c:valAx>
        <c:axId val="18079064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8309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val>
            <c:numRef>
              <c:f>'[Blue Shield Medicare Results Tracker.xlsx]Sheet1'!$B$19:$E$19</c:f>
              <c:numCache>
                <c:formatCode>General</c:formatCode>
                <c:ptCount val="4"/>
                <c:pt idx="0">
                  <c:v>13</c:v>
                </c:pt>
                <c:pt idx="1">
                  <c:v>10.7</c:v>
                </c:pt>
                <c:pt idx="2">
                  <c:v>7.4</c:v>
                </c:pt>
                <c:pt idx="3">
                  <c:v>8.9</c:v>
                </c:pt>
              </c:numCache>
            </c:numRef>
          </c:val>
          <c:extLst>
            <c:ext xmlns:c15="http://schemas.microsoft.com/office/drawing/2012/chart" uri="{02D57815-91ED-43cb-92C2-25804820EDAC}">
              <c15:filteredSeriesTitle>
                <c15:tx>
                  <c:strRef>
                    <c:extLst>
                      <c:ext uri="{02D57815-91ED-43cb-92C2-25804820EDAC}">
                        <c15:formulaRef>
                          <c15:sqref>'[Blue Shield Medicare Results Tracker.xlsx]Sheet1'!$A$19</c15:sqref>
                        </c15:formulaRef>
                      </c:ext>
                    </c:extLst>
                    <c:strCache>
                      <c:ptCount val="1"/>
                      <c:pt idx="0">
                        <c:v>Click to Open Rate %</c:v>
                      </c:pt>
                    </c:strCache>
                  </c:strRef>
                </c15:tx>
              </c15:filteredSeriesTitle>
            </c:ext>
            <c:ext xmlns:c15="http://schemas.microsoft.com/office/drawing/2012/chart" uri="{02D57815-91ED-43cb-92C2-25804820EDAC}">
              <c15:filteredCategoryTitle>
                <c15:cat>
                  <c:strRef>
                    <c:extLst>
                      <c:ext uri="{02D57815-91ED-43cb-92C2-25804820EDAC}">
                        <c15:formulaRef>
                          <c15:sqref>'[Blue Shield Medicare Results Tracker.xlsx]Sheet1'!$B$18:$E$18</c15:sqref>
                        </c15:formulaRef>
                      </c:ext>
                    </c:extLst>
                    <c:strCache>
                      <c:ptCount val="4"/>
                      <c:pt idx="0">
                        <c:v>9/30 Email</c:v>
                      </c:pt>
                      <c:pt idx="1">
                        <c:v>10/7 Email</c:v>
                      </c:pt>
                      <c:pt idx="2">
                        <c:v>10/15 Email</c:v>
                      </c:pt>
                      <c:pt idx="3">
                        <c:v>10/21 Email</c:v>
                      </c:pt>
                    </c:strCache>
                  </c:strRef>
                </c15:cat>
              </c15:filteredCategoryTitle>
            </c:ext>
            <c:ext xmlns:c16="http://schemas.microsoft.com/office/drawing/2014/chart" uri="{C3380CC4-5D6E-409C-BE32-E72D297353CC}">
              <c16:uniqueId val="{00000000-A0B2-9249-8722-12F34F457360}"/>
            </c:ext>
          </c:extLst>
        </c:ser>
        <c:ser>
          <c:idx val="1"/>
          <c:order val="1"/>
          <c:spPr>
            <a:solidFill>
              <a:schemeClr val="accent2"/>
            </a:solidFill>
            <a:ln>
              <a:noFill/>
            </a:ln>
            <a:effectLst/>
          </c:spPr>
          <c:invertIfNegative val="0"/>
          <c:val>
            <c:numRef>
              <c:f>'[Blue Shield Medicare Results Tracker.xlsx]Sheet1'!$B$20:$E$20</c:f>
              <c:numCache>
                <c:formatCode>General</c:formatCode>
                <c:ptCount val="4"/>
                <c:pt idx="0">
                  <c:v>48.9</c:v>
                </c:pt>
                <c:pt idx="1">
                  <c:v>46.9</c:v>
                </c:pt>
                <c:pt idx="2">
                  <c:v>43</c:v>
                </c:pt>
                <c:pt idx="3">
                  <c:v>41.8</c:v>
                </c:pt>
              </c:numCache>
            </c:numRef>
          </c:val>
          <c:extLst>
            <c:ext xmlns:c15="http://schemas.microsoft.com/office/drawing/2012/chart" uri="{02D57815-91ED-43cb-92C2-25804820EDAC}">
              <c15:filteredSeriesTitle>
                <c15:tx>
                  <c:strRef>
                    <c:extLst>
                      <c:ext uri="{02D57815-91ED-43cb-92C2-25804820EDAC}">
                        <c15:formulaRef>
                          <c15:sqref>'[Blue Shield Medicare Results Tracker.xlsx]Sheet1'!$A$20</c15:sqref>
                        </c15:formulaRef>
                      </c:ext>
                    </c:extLst>
                    <c:strCache>
                      <c:ptCount val="1"/>
                      <c:pt idx="0">
                        <c:v>Open Rate %</c:v>
                      </c:pt>
                    </c:strCache>
                  </c:strRef>
                </c15:tx>
              </c15:filteredSeriesTitle>
            </c:ext>
            <c:ext xmlns:c15="http://schemas.microsoft.com/office/drawing/2012/chart" uri="{02D57815-91ED-43cb-92C2-25804820EDAC}">
              <c15:filteredCategoryTitle>
                <c15:cat>
                  <c:strRef>
                    <c:extLst>
                      <c:ext uri="{02D57815-91ED-43cb-92C2-25804820EDAC}">
                        <c15:formulaRef>
                          <c15:sqref>'[Blue Shield Medicare Results Tracker.xlsx]Sheet1'!$B$18:$E$18</c15:sqref>
                        </c15:formulaRef>
                      </c:ext>
                    </c:extLst>
                    <c:strCache>
                      <c:ptCount val="4"/>
                      <c:pt idx="0">
                        <c:v>9/30 Email</c:v>
                      </c:pt>
                      <c:pt idx="1">
                        <c:v>10/7 Email</c:v>
                      </c:pt>
                      <c:pt idx="2">
                        <c:v>10/15 Email</c:v>
                      </c:pt>
                      <c:pt idx="3">
                        <c:v>10/21 Email</c:v>
                      </c:pt>
                    </c:strCache>
                  </c:strRef>
                </c15:cat>
              </c15:filteredCategoryTitle>
            </c:ext>
            <c:ext xmlns:c16="http://schemas.microsoft.com/office/drawing/2014/chart" uri="{C3380CC4-5D6E-409C-BE32-E72D297353CC}">
              <c16:uniqueId val="{00000001-A0B2-9249-8722-12F34F457360}"/>
            </c:ext>
          </c:extLst>
        </c:ser>
        <c:dLbls>
          <c:showLegendKey val="0"/>
          <c:showVal val="0"/>
          <c:showCatName val="0"/>
          <c:showSerName val="0"/>
          <c:showPercent val="0"/>
          <c:showBubbleSize val="0"/>
        </c:dLbls>
        <c:gapWidth val="219"/>
        <c:overlap val="-27"/>
        <c:axId val="166294927"/>
        <c:axId val="148151791"/>
      </c:barChart>
      <c:catAx>
        <c:axId val="166294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151791"/>
        <c:crosses val="autoZero"/>
        <c:auto val="1"/>
        <c:lblAlgn val="ctr"/>
        <c:lblOffset val="100"/>
        <c:noMultiLvlLbl val="0"/>
      </c:catAx>
      <c:valAx>
        <c:axId val="14815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294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Call</a:t>
            </a:r>
            <a:r>
              <a:rPr lang="en-US" baseline="0"/>
              <a:t> Drivers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7030A0"/>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4A43-40D1-8F8F-CFD157585E3F}"/>
              </c:ext>
            </c:extLst>
          </c:dPt>
          <c:dPt>
            <c:idx val="2"/>
            <c:invertIfNegative val="0"/>
            <c:bubble3D val="0"/>
            <c:spPr>
              <a:solidFill>
                <a:srgbClr val="FFC000"/>
              </a:solidFill>
              <a:ln>
                <a:noFill/>
              </a:ln>
              <a:effectLst/>
            </c:spPr>
            <c:extLst>
              <c:ext xmlns:c16="http://schemas.microsoft.com/office/drawing/2014/chart" uri="{C3380CC4-5D6E-409C-BE32-E72D297353CC}">
                <c16:uniqueId val="{00000003-4A43-40D1-8F8F-CFD157585E3F}"/>
              </c:ext>
            </c:extLst>
          </c:dPt>
          <c:dPt>
            <c:idx val="3"/>
            <c:invertIfNegative val="0"/>
            <c:bubble3D val="0"/>
            <c:spPr>
              <a:solidFill>
                <a:srgbClr val="C00000"/>
              </a:solidFill>
              <a:ln>
                <a:noFill/>
              </a:ln>
              <a:effectLst/>
            </c:spPr>
            <c:extLst>
              <c:ext xmlns:c16="http://schemas.microsoft.com/office/drawing/2014/chart" uri="{C3380CC4-5D6E-409C-BE32-E72D297353CC}">
                <c16:uniqueId val="{00000005-4A43-40D1-8F8F-CFD157585E3F}"/>
              </c:ext>
            </c:extLst>
          </c:dPt>
          <c:val>
            <c:numRef>
              <c:f>'[Nov 14--HSB Data BSC.xlsx]August--Sept Data HSB Report'!$G$3:$G$6</c:f>
              <c:numCache>
                <c:formatCode>0%</c:formatCode>
                <c:ptCount val="4"/>
                <c:pt idx="0">
                  <c:v>0.35</c:v>
                </c:pt>
                <c:pt idx="1">
                  <c:v>0.31</c:v>
                </c:pt>
                <c:pt idx="2">
                  <c:v>0.33</c:v>
                </c:pt>
                <c:pt idx="3">
                  <c:v>0.11</c:v>
                </c:pt>
              </c:numCache>
            </c:numRef>
          </c:val>
          <c:extLst>
            <c:ext xmlns:c15="http://schemas.microsoft.com/office/drawing/2012/chart" uri="{02D57815-91ED-43cb-92C2-25804820EDAC}">
              <c15:filteredCategoryTitle>
                <c15:cat>
                  <c:strRef>
                    <c:extLst>
                      <c:ext uri="{02D57815-91ED-43cb-92C2-25804820EDAC}">
                        <c15:formulaRef>
                          <c15:sqref>'[Nov 14--HSB Data BSC.xlsx]August--Sept Data HSB Report'!$F$3:$F$6</c15:sqref>
                        </c15:formulaRef>
                      </c:ext>
                    </c:extLst>
                    <c:strCache>
                      <c:ptCount val="4"/>
                      <c:pt idx="0">
                        <c:v>Provider Network</c:v>
                      </c:pt>
                      <c:pt idx="1">
                        <c:v>RX</c:v>
                      </c:pt>
                      <c:pt idx="2">
                        <c:v>Plan Enrollment</c:v>
                      </c:pt>
                      <c:pt idx="3">
                        <c:v>Benefits</c:v>
                      </c:pt>
                    </c:strCache>
                  </c:strRef>
                </c15:cat>
              </c15:filteredCategoryTitle>
            </c:ext>
            <c:ext xmlns:c16="http://schemas.microsoft.com/office/drawing/2014/chart" uri="{C3380CC4-5D6E-409C-BE32-E72D297353CC}">
              <c16:uniqueId val="{00000006-4A43-40D1-8F8F-CFD157585E3F}"/>
            </c:ext>
          </c:extLst>
        </c:ser>
        <c:dLbls>
          <c:showLegendKey val="0"/>
          <c:showVal val="0"/>
          <c:showCatName val="0"/>
          <c:showSerName val="0"/>
          <c:showPercent val="0"/>
          <c:showBubbleSize val="0"/>
        </c:dLbls>
        <c:gapWidth val="182"/>
        <c:axId val="1024327935"/>
        <c:axId val="1024312095"/>
      </c:barChart>
      <c:catAx>
        <c:axId val="102432793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4312095"/>
        <c:crosses val="autoZero"/>
        <c:auto val="1"/>
        <c:lblAlgn val="ctr"/>
        <c:lblOffset val="100"/>
        <c:noMultiLvlLbl val="0"/>
      </c:catAx>
      <c:valAx>
        <c:axId val="1024312095"/>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43279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Call Drivers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7030A0"/>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89FC-43A7-B894-1814A5DBEDD7}"/>
              </c:ext>
            </c:extLst>
          </c:dPt>
          <c:dPt>
            <c:idx val="2"/>
            <c:invertIfNegative val="0"/>
            <c:bubble3D val="0"/>
            <c:spPr>
              <a:solidFill>
                <a:srgbClr val="FFC000"/>
              </a:solidFill>
              <a:ln>
                <a:noFill/>
              </a:ln>
              <a:effectLst/>
            </c:spPr>
            <c:extLst>
              <c:ext xmlns:c16="http://schemas.microsoft.com/office/drawing/2014/chart" uri="{C3380CC4-5D6E-409C-BE32-E72D297353CC}">
                <c16:uniqueId val="{00000003-89FC-43A7-B894-1814A5DBEDD7}"/>
              </c:ext>
            </c:extLst>
          </c:dPt>
          <c:dPt>
            <c:idx val="3"/>
            <c:invertIfNegative val="0"/>
            <c:bubble3D val="0"/>
            <c:spPr>
              <a:solidFill>
                <a:srgbClr val="C00000"/>
              </a:solidFill>
              <a:ln>
                <a:noFill/>
              </a:ln>
              <a:effectLst/>
            </c:spPr>
            <c:extLst>
              <c:ext xmlns:c16="http://schemas.microsoft.com/office/drawing/2014/chart" uri="{C3380CC4-5D6E-409C-BE32-E72D297353CC}">
                <c16:uniqueId val="{00000005-89FC-43A7-B894-1814A5DBEDD7}"/>
              </c:ext>
            </c:extLst>
          </c:dPt>
          <c:val>
            <c:numRef>
              <c:f>'[Nov 14--HSB Data BSC.xlsx]OE Data HSB Report'!$F$2:$F$5</c:f>
              <c:numCache>
                <c:formatCode>0%</c:formatCode>
                <c:ptCount val="4"/>
                <c:pt idx="0">
                  <c:v>0.35</c:v>
                </c:pt>
                <c:pt idx="1">
                  <c:v>0.41</c:v>
                </c:pt>
                <c:pt idx="2">
                  <c:v>0.39</c:v>
                </c:pt>
                <c:pt idx="3">
                  <c:v>0.08</c:v>
                </c:pt>
              </c:numCache>
            </c:numRef>
          </c:val>
          <c:extLst>
            <c:ext xmlns:c15="http://schemas.microsoft.com/office/drawing/2012/chart" uri="{02D57815-91ED-43cb-92C2-25804820EDAC}">
              <c15:filteredCategoryTitle>
                <c15:cat>
                  <c:strRef>
                    <c:extLst>
                      <c:ext uri="{02D57815-91ED-43cb-92C2-25804820EDAC}">
                        <c15:formulaRef>
                          <c15:sqref>'[Nov 14--HSB Data BSC.xlsx]OE Data HSB Report'!$E$2:$E$5</c15:sqref>
                        </c15:formulaRef>
                      </c:ext>
                    </c:extLst>
                    <c:strCache>
                      <c:ptCount val="4"/>
                      <c:pt idx="0">
                        <c:v>Provider Network</c:v>
                      </c:pt>
                      <c:pt idx="1">
                        <c:v>RX</c:v>
                      </c:pt>
                      <c:pt idx="2">
                        <c:v>Plan Enrollment</c:v>
                      </c:pt>
                      <c:pt idx="3">
                        <c:v>Benefits</c:v>
                      </c:pt>
                    </c:strCache>
                  </c:strRef>
                </c15:cat>
              </c15:filteredCategoryTitle>
            </c:ext>
            <c:ext xmlns:c16="http://schemas.microsoft.com/office/drawing/2014/chart" uri="{C3380CC4-5D6E-409C-BE32-E72D297353CC}">
              <c16:uniqueId val="{00000006-89FC-43A7-B894-1814A5DBEDD7}"/>
            </c:ext>
          </c:extLst>
        </c:ser>
        <c:dLbls>
          <c:showLegendKey val="0"/>
          <c:showVal val="0"/>
          <c:showCatName val="0"/>
          <c:showSerName val="0"/>
          <c:showPercent val="0"/>
          <c:showBubbleSize val="0"/>
        </c:dLbls>
        <c:gapWidth val="182"/>
        <c:axId val="1053912783"/>
        <c:axId val="1053899343"/>
      </c:barChart>
      <c:catAx>
        <c:axId val="10539127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3899343"/>
        <c:crosses val="autoZero"/>
        <c:auto val="1"/>
        <c:lblAlgn val="ctr"/>
        <c:lblOffset val="100"/>
        <c:noMultiLvlLbl val="0"/>
      </c:catAx>
      <c:valAx>
        <c:axId val="105389934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3912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Call Drivers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92D050"/>
            </a:solidFill>
            <a:ln>
              <a:noFill/>
            </a:ln>
            <a:effectLst/>
          </c:spPr>
          <c:invertIfNegative val="0"/>
          <c:val>
            <c:numRef>
              <c:f>'[Blue Shield Medicare Results Tracker.xlsx]Sheet1'!$B$58:$B$62</c:f>
              <c:numCache>
                <c:formatCode>0%</c:formatCode>
                <c:ptCount val="5"/>
                <c:pt idx="0">
                  <c:v>0.49465744814582024</c:v>
                </c:pt>
                <c:pt idx="1">
                  <c:v>0.21998742928975487</c:v>
                </c:pt>
                <c:pt idx="2">
                  <c:v>0.15210559396605908</c:v>
                </c:pt>
                <c:pt idx="3">
                  <c:v>9.1137649277184166E-2</c:v>
                </c:pt>
                <c:pt idx="4">
                  <c:v>4.2111879321181649E-2</c:v>
                </c:pt>
              </c:numCache>
            </c:numRef>
          </c:val>
          <c:extLst>
            <c:ext xmlns:c15="http://schemas.microsoft.com/office/drawing/2012/chart" uri="{02D57815-91ED-43cb-92C2-25804820EDAC}">
              <c15:filteredSeriesTitle>
                <c15:tx>
                  <c:strRef>
                    <c:extLst>
                      <c:ext uri="{02D57815-91ED-43cb-92C2-25804820EDAC}">
                        <c15:formulaRef>
                          <c15:sqref>'[Blue Shield Medicare Results Tracker.xlsx]Sheet1'!$B$57</c15:sqref>
                        </c15:formulaRef>
                      </c:ext>
                    </c:extLst>
                    <c:strCache>
                      <c:ptCount val="1"/>
                      <c:pt idx="0">
                        <c:v>%</c:v>
                      </c:pt>
                    </c:strCache>
                  </c:strRef>
                </c15:tx>
              </c15:filteredSeriesTitle>
            </c:ext>
            <c:ext xmlns:c15="http://schemas.microsoft.com/office/drawing/2012/chart" uri="{02D57815-91ED-43cb-92C2-25804820EDAC}">
              <c15:filteredCategoryTitle>
                <c15:cat>
                  <c:strRef>
                    <c:extLst>
                      <c:ext uri="{02D57815-91ED-43cb-92C2-25804820EDAC}">
                        <c15:formulaRef>
                          <c15:sqref>'[Blue Shield Medicare Results Tracker.xlsx]Sheet1'!$A$58:$A$62</c15:sqref>
                        </c15:formulaRef>
                      </c:ext>
                    </c:extLst>
                    <c:strCache>
                      <c:ptCount val="5"/>
                      <c:pt idx="0">
                        <c:v>Provider Network</c:v>
                      </c:pt>
                      <c:pt idx="1">
                        <c:v>Plan Benefits</c:v>
                      </c:pt>
                      <c:pt idx="2">
                        <c:v>Plan Enrollment</c:v>
                      </c:pt>
                      <c:pt idx="3">
                        <c:v>Pharmacy  </c:v>
                      </c:pt>
                      <c:pt idx="4">
                        <c:v>Eligibility</c:v>
                      </c:pt>
                    </c:strCache>
                  </c:strRef>
                </c15:cat>
              </c15:filteredCategoryTitle>
            </c:ext>
            <c:ext xmlns:c16="http://schemas.microsoft.com/office/drawing/2014/chart" uri="{C3380CC4-5D6E-409C-BE32-E72D297353CC}">
              <c16:uniqueId val="{00000000-8D91-40D2-A2BE-753F74220D01}"/>
            </c:ext>
          </c:extLst>
        </c:ser>
        <c:dLbls>
          <c:showLegendKey val="0"/>
          <c:showVal val="0"/>
          <c:showCatName val="0"/>
          <c:showSerName val="0"/>
          <c:showPercent val="0"/>
          <c:showBubbleSize val="0"/>
        </c:dLbls>
        <c:gapWidth val="182"/>
        <c:axId val="384358408"/>
        <c:axId val="384360456"/>
      </c:barChart>
      <c:catAx>
        <c:axId val="384358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4360456"/>
        <c:crosses val="autoZero"/>
        <c:auto val="1"/>
        <c:lblAlgn val="ctr"/>
        <c:lblOffset val="100"/>
        <c:noMultiLvlLbl val="0"/>
      </c:catAx>
      <c:valAx>
        <c:axId val="3843604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4358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Call Drivers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92D050"/>
            </a:solidFill>
            <a:ln>
              <a:noFill/>
            </a:ln>
            <a:effectLst/>
          </c:spPr>
          <c:invertIfNegative val="0"/>
          <c:val>
            <c:numRef>
              <c:f>'[Blue Shield Medicare Results Tracker.xlsx]Sheet1'!$B$58:$B$63</c:f>
              <c:numCache>
                <c:formatCode>0%</c:formatCode>
                <c:ptCount val="6"/>
                <c:pt idx="0">
                  <c:v>0.24654907975460122</c:v>
                </c:pt>
                <c:pt idx="1">
                  <c:v>0.17254601226993865</c:v>
                </c:pt>
                <c:pt idx="2">
                  <c:v>0.32361963190184051</c:v>
                </c:pt>
                <c:pt idx="3">
                  <c:v>0.19670245398773006</c:v>
                </c:pt>
                <c:pt idx="4">
                  <c:v>5.5981595092024543E-2</c:v>
                </c:pt>
                <c:pt idx="5">
                  <c:v>1.8662519440124418E-2</c:v>
                </c:pt>
              </c:numCache>
            </c:numRef>
          </c:val>
          <c:extLst>
            <c:ext xmlns:c15="http://schemas.microsoft.com/office/drawing/2012/chart" uri="{02D57815-91ED-43cb-92C2-25804820EDAC}">
              <c15:filteredSeriesTitle>
                <c15:tx>
                  <c:strRef>
                    <c:extLst>
                      <c:ext uri="{02D57815-91ED-43cb-92C2-25804820EDAC}">
                        <c15:formulaRef>
                          <c15:sqref>'[Blue Shield Medicare Results Tracker.xlsx]Sheet1'!$B$57</c15:sqref>
                        </c15:formulaRef>
                      </c:ext>
                    </c:extLst>
                    <c:strCache>
                      <c:ptCount val="1"/>
                      <c:pt idx="0">
                        <c:v>%</c:v>
                      </c:pt>
                    </c:strCache>
                  </c:strRef>
                </c15:tx>
              </c15:filteredSeriesTitle>
            </c:ext>
            <c:ext xmlns:c15="http://schemas.microsoft.com/office/drawing/2012/chart" uri="{02D57815-91ED-43cb-92C2-25804820EDAC}">
              <c15:filteredCategoryTitle>
                <c15:cat>
                  <c:strRef>
                    <c:extLst>
                      <c:ext uri="{02D57815-91ED-43cb-92C2-25804820EDAC}">
                        <c15:formulaRef>
                          <c15:sqref>'[Blue Shield Medicare Results Tracker.xlsx]Sheet1'!$A$58:$A$63</c15:sqref>
                        </c15:formulaRef>
                      </c:ext>
                    </c:extLst>
                    <c:strCache>
                      <c:ptCount val="6"/>
                      <c:pt idx="0">
                        <c:v>Provider Network</c:v>
                      </c:pt>
                      <c:pt idx="1">
                        <c:v>Plan Benefits</c:v>
                      </c:pt>
                      <c:pt idx="2">
                        <c:v>Plan Enrollment</c:v>
                      </c:pt>
                      <c:pt idx="3">
                        <c:v>Pharmacy  </c:v>
                      </c:pt>
                      <c:pt idx="4">
                        <c:v>Eligibility</c:v>
                      </c:pt>
                      <c:pt idx="5">
                        <c:v>Continuity of Care</c:v>
                      </c:pt>
                    </c:strCache>
                  </c:strRef>
                </c15:cat>
              </c15:filteredCategoryTitle>
            </c:ext>
            <c:ext xmlns:c16="http://schemas.microsoft.com/office/drawing/2014/chart" uri="{C3380CC4-5D6E-409C-BE32-E72D297353CC}">
              <c16:uniqueId val="{00000000-D78C-416C-B486-F3AB04F0D94A}"/>
            </c:ext>
          </c:extLst>
        </c:ser>
        <c:dLbls>
          <c:showLegendKey val="0"/>
          <c:showVal val="0"/>
          <c:showCatName val="0"/>
          <c:showSerName val="0"/>
          <c:showPercent val="0"/>
          <c:showBubbleSize val="0"/>
        </c:dLbls>
        <c:gapWidth val="182"/>
        <c:axId val="384358408"/>
        <c:axId val="384360456"/>
      </c:barChart>
      <c:catAx>
        <c:axId val="384358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4360456"/>
        <c:crosses val="autoZero"/>
        <c:auto val="1"/>
        <c:lblAlgn val="ctr"/>
        <c:lblOffset val="100"/>
        <c:noMultiLvlLbl val="0"/>
      </c:catAx>
      <c:valAx>
        <c:axId val="3843604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4358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'[Blue Shield Medicare Results Tracker.xlsx]Sheet1'!$A$33:$A$40</cx:f>
        <cx:lvl ptCount="8">
          <cx:pt idx="0">BSC Find A Doctor Link</cx:pt>
          <cx:pt idx="1">Pharmacy Locator</cx:pt>
          <cx:pt idx="2">Transition Flyer</cx:pt>
          <cx:pt idx="3">Formulary Search Tool</cx:pt>
          <cx:pt idx="4">Formulary PDF</cx:pt>
          <cx:pt idx="5">Medicare Participating Providers Tool</cx:pt>
          <cx:pt idx="6">Providers Outside of CA</cx:pt>
          <cx:pt idx="7">Telephone</cx:pt>
        </cx:lvl>
      </cx:strDim>
      <cx:numDim type="size">
        <cx:f>'[Blue Shield Medicare Results Tracker.xlsx]Sheet1'!$B$33:$B$40</cx:f>
        <cx:lvl ptCount="8" formatCode="#,##0">
          <cx:pt idx="0">1636</cx:pt>
          <cx:pt idx="1">675</cx:pt>
          <cx:pt idx="2">828</cx:pt>
          <cx:pt idx="3">653</cx:pt>
          <cx:pt idx="4">599</cx:pt>
          <cx:pt idx="5">424</cx:pt>
          <cx:pt idx="6">389</cx:pt>
          <cx:pt idx="7">21</cx:pt>
        </cx:lvl>
      </cx:numDim>
    </cx:data>
  </cx:chartData>
  <cx:chart>
    <cx:title pos="t" align="ctr" overlay="0">
      <cx:tx>
        <cx:txData>
          <cx:v>BSC Top Visited Webpages</cx:v>
        </cx:txData>
      </cx:tx>
      <cx:txPr>
        <a:bodyPr spcFirstLastPara="1" vertOverflow="ellipsis" horzOverflow="overflow" wrap="square" lIns="0" tIns="0" rIns="0" bIns="0" anchor="ctr" anchorCtr="1"/>
        <a:lstStyle/>
        <a:p>
          <a:pPr algn="ctr" rtl="0">
            <a:defRPr>
              <a:latin typeface="Arial" panose="020B0604020202020204" pitchFamily="34" charset="0"/>
              <a:ea typeface="Arial" panose="020B0604020202020204" pitchFamily="34" charset="0"/>
              <a:cs typeface="Arial" panose="020B0604020202020204" pitchFamily="34" charset="0"/>
            </a:defRPr>
          </a:pPr>
          <a:r>
            <a:rPr lang="en-US" sz="1600" b="1" i="0" u="none" strike="noStrike" cap="all" baseline="0">
              <a:solidFill>
                <a:sysClr val="windowText" lastClr="000000">
                  <a:lumMod val="65000"/>
                  <a:lumOff val="35000"/>
                </a:sysClr>
              </a:solidFill>
              <a:latin typeface="Arial" panose="020B0604020202020204" pitchFamily="34" charset="0"/>
              <a:cs typeface="Arial" panose="020B0604020202020204" pitchFamily="34" charset="0"/>
            </a:rPr>
            <a:t>BSC Top Visited Webpages</a:t>
          </a:r>
        </a:p>
      </cx:txPr>
    </cx:title>
    <cx:plotArea>
      <cx:plotAreaRegion>
        <cx:series layoutId="treemap" uniqueId="{4E3C3327-863C-364C-8DA6-D65D9E27C009}">
          <cx:tx>
            <cx:txData>
              <cx:f>'[Blue Shield Medicare Results Tracker.xlsx]Sheet1'!$B$32</cx:f>
              <cx:v>Page Views</cx:v>
            </cx:txData>
          </cx:tx>
          <cx:dataLabels pos="ctr">
            <cx:txPr>
              <a:bodyPr vertOverflow="overflow" horzOverflow="overflow" wrap="square" lIns="0" tIns="0" rIns="0" bIns="0"/>
              <a:lstStyle/>
              <a:p>
                <a:pPr algn="ctr" rtl="0">
                  <a:defRPr sz="1200" b="0" i="0">
                    <a:solidFill>
                      <a:srgbClr val="000000"/>
                    </a:solidFill>
                    <a:latin typeface="Arial" panose="020B0604020202020204" pitchFamily="34" charset="0"/>
                    <a:ea typeface="Arial" panose="020B0604020202020204" pitchFamily="34" charset="0"/>
                    <a:cs typeface="Arial" panose="020B0604020202020204" pitchFamily="34" charset="0"/>
                  </a:defRPr>
                </a:pPr>
                <a:endParaRPr>
                  <a:latin typeface="Arial" panose="020B0604020202020204" pitchFamily="34" charset="0"/>
                  <a:cs typeface="Arial" panose="020B0604020202020204" pitchFamily="34" charset="0"/>
                </a:endParaRPr>
              </a:p>
            </cx:txPr>
            <cx:visibility seriesName="0" categoryName="1" value="1"/>
          </cx:dataLabels>
          <cx:dataId val="0"/>
          <cx:layoutPr>
            <cx:parentLabelLayout val="overlapping"/>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'[Blue Shield Medicare Results Tracker.xlsx]Sheet1'!$A$33:$A$40</cx:f>
        <cx:lvl ptCount="8">
          <cx:pt idx="0">BSC Find A Doctor Link</cx:pt>
          <cx:pt idx="1">Pharmacy Locator</cx:pt>
          <cx:pt idx="2">Evidence of Coverage</cx:pt>
          <cx:pt idx="3">Formulary Search Tool</cx:pt>
          <cx:pt idx="4">Formulary PDF</cx:pt>
          <cx:pt idx="5">Plan Video</cx:pt>
          <cx:pt idx="6">Summary of Benefits</cx:pt>
          <cx:pt idx="7">Telephone</cx:pt>
        </cx:lvl>
      </cx:strDim>
      <cx:numDim type="size">
        <cx:f>'[Blue Shield Medicare Results Tracker.xlsx]Sheet1'!$B$33:$B$40</cx:f>
        <cx:lvl ptCount="8" formatCode="#,##0">
          <cx:pt idx="0">686</cx:pt>
          <cx:pt idx="1">185</cx:pt>
          <cx:pt idx="2">201</cx:pt>
          <cx:pt idx="3">1225</cx:pt>
          <cx:pt idx="4">285</cx:pt>
          <cx:pt idx="5">483</cx:pt>
          <cx:pt idx="6">394</cx:pt>
          <cx:pt idx="7">15</cx:pt>
        </cx:lvl>
      </cx:numDim>
    </cx:data>
  </cx:chartData>
  <cx:chart>
    <cx:title pos="t" align="ctr" overlay="0">
      <cx:tx>
        <cx:txData>
          <cx:v>BSC Top Visited Webpages</cx:v>
        </cx:txData>
      </cx:tx>
      <cx:txPr>
        <a:bodyPr spcFirstLastPara="1" vertOverflow="ellipsis" horzOverflow="overflow" wrap="square" lIns="0" tIns="0" rIns="0" bIns="0" anchor="ctr" anchorCtr="1"/>
        <a:lstStyle/>
        <a:p>
          <a:pPr algn="ctr" rtl="0">
            <a:defRPr>
              <a:latin typeface="Arial" panose="020B0604020202020204" pitchFamily="34" charset="0"/>
              <a:ea typeface="Arial" panose="020B0604020202020204" pitchFamily="34" charset="0"/>
              <a:cs typeface="Arial" panose="020B0604020202020204" pitchFamily="34" charset="0"/>
            </a:defRPr>
          </a:pPr>
          <a:r>
            <a:rPr lang="en-US" sz="1600" b="1" i="0" u="none" strike="noStrike" cap="all" baseline="0">
              <a:solidFill>
                <a:sysClr val="windowText" lastClr="000000">
                  <a:lumMod val="65000"/>
                  <a:lumOff val="35000"/>
                </a:sysClr>
              </a:solidFill>
              <a:latin typeface="Arial" panose="020B0604020202020204" pitchFamily="34" charset="0"/>
              <a:cs typeface="Arial" panose="020B0604020202020204" pitchFamily="34" charset="0"/>
            </a:rPr>
            <a:t>BSC Top Visited Webpages</a:t>
          </a:r>
        </a:p>
      </cx:txPr>
    </cx:title>
    <cx:plotArea>
      <cx:plotAreaRegion>
        <cx:series layoutId="treemap" uniqueId="{4E3C3327-863C-364C-8DA6-D65D9E27C009}">
          <cx:tx>
            <cx:txData>
              <cx:f>'[Blue Shield Medicare Results Tracker.xlsx]Sheet1'!$B$32</cx:f>
              <cx:v>Page Views</cx:v>
            </cx:txData>
          </cx:tx>
          <cx:dataLabels pos="ctr">
            <cx:txPr>
              <a:bodyPr vertOverflow="overflow" horzOverflow="overflow" wrap="square" lIns="0" tIns="0" rIns="0" bIns="0"/>
              <a:lstStyle/>
              <a:p>
                <a:pPr algn="ctr" rtl="0">
                  <a:defRPr sz="1200" b="0" i="0">
                    <a:solidFill>
                      <a:srgbClr val="000000"/>
                    </a:solidFill>
                    <a:latin typeface="Arial" panose="020B0604020202020204" pitchFamily="34" charset="0"/>
                    <a:ea typeface="Arial" panose="020B0604020202020204" pitchFamily="34" charset="0"/>
                    <a:cs typeface="Arial" panose="020B0604020202020204" pitchFamily="34" charset="0"/>
                  </a:defRPr>
                </a:pPr>
                <a:endParaRPr>
                  <a:latin typeface="Arial" panose="020B0604020202020204" pitchFamily="34" charset="0"/>
                  <a:cs typeface="Arial" panose="020B0604020202020204" pitchFamily="34" charset="0"/>
                </a:endParaRPr>
              </a:p>
            </cx:txPr>
            <cx:visibility seriesName="0" categoryName="1" value="1"/>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416">
  <cs:axisTitle>
    <cs:lnRef idx="0"/>
    <cs:fillRef idx="0"/>
    <cs:effectRef idx="0"/>
    <cs:fontRef idx="minor">
      <a:schemeClr val="tx1">
        <a:lumMod val="65000"/>
        <a:lumOff val="35000"/>
      </a:schemeClr>
    </cs:fontRef>
    <cs:spPr>
      <a:solidFill>
        <a:schemeClr val="bg1">
          <a:lumMod val="65000"/>
        </a:schemeClr>
      </a:solidFill>
      <a:ln>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1000" b="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600" b="1" cap="all"/>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416">
  <cs:axisTitle>
    <cs:lnRef idx="0"/>
    <cs:fillRef idx="0"/>
    <cs:effectRef idx="0"/>
    <cs:fontRef idx="minor">
      <a:schemeClr val="tx1">
        <a:lumMod val="65000"/>
        <a:lumOff val="35000"/>
      </a:schemeClr>
    </cs:fontRef>
    <cs:spPr>
      <a:solidFill>
        <a:schemeClr val="bg1">
          <a:lumMod val="65000"/>
        </a:schemeClr>
      </a:solidFill>
      <a:ln>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1000" b="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600" b="1" cap="all"/>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charset="0"/>
              </a:defRPr>
            </a:lvl1pPr>
          </a:lstStyle>
          <a:p>
            <a:fld id="{8E027D0A-1B32-D549-8679-F26D3637BBB5}" type="datetimeFigureOut">
              <a:rPr lang="en-US" smtClean="0"/>
              <a:pPr/>
              <a:t>11/8/2024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charset="0"/>
              </a:defRPr>
            </a:lvl1pPr>
          </a:lstStyle>
          <a:p>
            <a:fld id="{B2B2A910-0F73-794C-BEE2-0A22416199A1}" type="slidenum">
              <a:rPr lang="en-US" smtClean="0"/>
              <a:pPr/>
              <a:t>‹#›</a:t>
            </a:fld>
            <a:endParaRPr lang="en-US"/>
          </a:p>
        </p:txBody>
      </p:sp>
    </p:spTree>
    <p:extLst>
      <p:ext uri="{BB962C8B-B14F-4D97-AF65-F5344CB8AC3E}">
        <p14:creationId xmlns:p14="http://schemas.microsoft.com/office/powerpoint/2010/main" val="1792165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charset="0"/>
        <a:ea typeface="+mn-ea"/>
        <a:cs typeface="+mn-cs"/>
      </a:defRPr>
    </a:lvl1pPr>
    <a:lvl2pPr marL="457200" algn="l" defTabSz="914400" rtl="0" eaLnBrk="1" latinLnBrk="0" hangingPunct="1">
      <a:defRPr sz="1200" b="0" i="0" kern="1200">
        <a:solidFill>
          <a:schemeClr val="tx1"/>
        </a:solidFill>
        <a:latin typeface="Arial Regular" charset="0"/>
        <a:ea typeface="+mn-ea"/>
        <a:cs typeface="+mn-cs"/>
      </a:defRPr>
    </a:lvl2pPr>
    <a:lvl3pPr marL="914400" algn="l" defTabSz="914400" rtl="0" eaLnBrk="1" latinLnBrk="0" hangingPunct="1">
      <a:defRPr sz="1200" b="0" i="0" kern="1200">
        <a:solidFill>
          <a:schemeClr val="tx1"/>
        </a:solidFill>
        <a:latin typeface="Arial Regular" charset="0"/>
        <a:ea typeface="+mn-ea"/>
        <a:cs typeface="+mn-cs"/>
      </a:defRPr>
    </a:lvl3pPr>
    <a:lvl4pPr marL="1371600" algn="l" defTabSz="914400" rtl="0" eaLnBrk="1" latinLnBrk="0" hangingPunct="1">
      <a:defRPr sz="1200" b="0" i="0" kern="1200">
        <a:solidFill>
          <a:schemeClr val="tx1"/>
        </a:solidFill>
        <a:latin typeface="Arial Regular" charset="0"/>
        <a:ea typeface="+mn-ea"/>
        <a:cs typeface="+mn-cs"/>
      </a:defRPr>
    </a:lvl4pPr>
    <a:lvl5pPr marL="1828800" algn="l" defTabSz="914400" rtl="0" eaLnBrk="1" latinLnBrk="0" hangingPunct="1">
      <a:defRPr sz="1200" b="0" i="0" kern="1200">
        <a:solidFill>
          <a:schemeClr val="tx1"/>
        </a:solidFill>
        <a:latin typeface="Arial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2A910-0F73-794C-BEE2-0A22416199A1}" type="slidenum">
              <a:rPr lang="en-US" smtClean="0"/>
              <a:t>0</a:t>
            </a:fld>
            <a:endParaRPr lang="en-US"/>
          </a:p>
        </p:txBody>
      </p:sp>
    </p:spTree>
    <p:extLst>
      <p:ext uri="{BB962C8B-B14F-4D97-AF65-F5344CB8AC3E}">
        <p14:creationId xmlns:p14="http://schemas.microsoft.com/office/powerpoint/2010/main" val="922599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B2A910-0F73-794C-BEE2-0A22416199A1}" type="slidenum">
              <a:rPr lang="en-US" smtClean="0"/>
              <a:pPr/>
              <a:t>18</a:t>
            </a:fld>
            <a:endParaRPr lang="en-US"/>
          </a:p>
        </p:txBody>
      </p:sp>
    </p:spTree>
    <p:extLst>
      <p:ext uri="{BB962C8B-B14F-4D97-AF65-F5344CB8AC3E}">
        <p14:creationId xmlns:p14="http://schemas.microsoft.com/office/powerpoint/2010/main" val="924126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2A910-0F73-794C-BEE2-0A22416199A1}" type="slidenum">
              <a:rPr lang="en-US" smtClean="0"/>
              <a:pPr/>
              <a:t>1</a:t>
            </a:fld>
            <a:endParaRPr lang="en-US"/>
          </a:p>
        </p:txBody>
      </p:sp>
    </p:spTree>
    <p:extLst>
      <p:ext uri="{BB962C8B-B14F-4D97-AF65-F5344CB8AC3E}">
        <p14:creationId xmlns:p14="http://schemas.microsoft.com/office/powerpoint/2010/main" val="186178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B2A910-0F73-794C-BEE2-0A22416199A1}" type="slidenum">
              <a:rPr lang="en-US" smtClean="0"/>
              <a:pPr/>
              <a:t>3</a:t>
            </a:fld>
            <a:endParaRPr lang="en-US"/>
          </a:p>
        </p:txBody>
      </p:sp>
    </p:spTree>
    <p:extLst>
      <p:ext uri="{BB962C8B-B14F-4D97-AF65-F5344CB8AC3E}">
        <p14:creationId xmlns:p14="http://schemas.microsoft.com/office/powerpoint/2010/main" val="410912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2A910-0F73-794C-BEE2-0A22416199A1}" type="slidenum">
              <a:rPr lang="en-US" smtClean="0"/>
              <a:pPr/>
              <a:t>5</a:t>
            </a:fld>
            <a:endParaRPr lang="en-US"/>
          </a:p>
        </p:txBody>
      </p:sp>
    </p:spTree>
    <p:extLst>
      <p:ext uri="{BB962C8B-B14F-4D97-AF65-F5344CB8AC3E}">
        <p14:creationId xmlns:p14="http://schemas.microsoft.com/office/powerpoint/2010/main" val="3285953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B2A910-0F73-794C-BEE2-0A22416199A1}" type="slidenum">
              <a:rPr lang="en-US" smtClean="0"/>
              <a:pPr/>
              <a:t>6</a:t>
            </a:fld>
            <a:endParaRPr lang="en-US"/>
          </a:p>
        </p:txBody>
      </p:sp>
    </p:spTree>
    <p:extLst>
      <p:ext uri="{BB962C8B-B14F-4D97-AF65-F5344CB8AC3E}">
        <p14:creationId xmlns:p14="http://schemas.microsoft.com/office/powerpoint/2010/main" val="721573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B2A910-0F73-794C-BEE2-0A22416199A1}" type="slidenum">
              <a:rPr lang="en-US" smtClean="0"/>
              <a:pPr/>
              <a:t>8</a:t>
            </a:fld>
            <a:endParaRPr lang="en-US"/>
          </a:p>
        </p:txBody>
      </p:sp>
    </p:spTree>
    <p:extLst>
      <p:ext uri="{BB962C8B-B14F-4D97-AF65-F5344CB8AC3E}">
        <p14:creationId xmlns:p14="http://schemas.microsoft.com/office/powerpoint/2010/main" val="247219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B2A910-0F73-794C-BEE2-0A22416199A1}" type="slidenum">
              <a:rPr lang="en-US" smtClean="0"/>
              <a:pPr/>
              <a:t>10</a:t>
            </a:fld>
            <a:endParaRPr lang="en-US"/>
          </a:p>
        </p:txBody>
      </p:sp>
    </p:spTree>
    <p:extLst>
      <p:ext uri="{BB962C8B-B14F-4D97-AF65-F5344CB8AC3E}">
        <p14:creationId xmlns:p14="http://schemas.microsoft.com/office/powerpoint/2010/main" val="2002525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B2A910-0F73-794C-BEE2-0A22416199A1}" type="slidenum">
              <a:rPr lang="en-US" smtClean="0"/>
              <a:pPr/>
              <a:t>11</a:t>
            </a:fld>
            <a:endParaRPr lang="en-US"/>
          </a:p>
        </p:txBody>
      </p:sp>
    </p:spTree>
    <p:extLst>
      <p:ext uri="{BB962C8B-B14F-4D97-AF65-F5344CB8AC3E}">
        <p14:creationId xmlns:p14="http://schemas.microsoft.com/office/powerpoint/2010/main" val="316814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B2A910-0F73-794C-BEE2-0A22416199A1}" type="slidenum">
              <a:rPr lang="en-US" smtClean="0"/>
              <a:pPr/>
              <a:t>17</a:t>
            </a:fld>
            <a:endParaRPr lang="en-US"/>
          </a:p>
        </p:txBody>
      </p:sp>
    </p:spTree>
    <p:extLst>
      <p:ext uri="{BB962C8B-B14F-4D97-AF65-F5344CB8AC3E}">
        <p14:creationId xmlns:p14="http://schemas.microsoft.com/office/powerpoint/2010/main" val="693525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2514600"/>
            <a:ext cx="6172200" cy="914400"/>
          </a:xfrm>
          <a:noFill/>
        </p:spPr>
        <p:txBody>
          <a:bodyPr lIns="228600" tIns="228600" rIns="228600" bIns="228600" anchor="ctr" anchorCtr="0">
            <a:normAutofit/>
          </a:bodyPr>
          <a:lstStyle>
            <a:lvl1pPr algn="ctr">
              <a:defRPr sz="3200">
                <a:solidFill>
                  <a:schemeClr val="tx2"/>
                </a:solidFill>
              </a:defRPr>
            </a:lvl1pPr>
          </a:lstStyle>
          <a:p>
            <a:r>
              <a:rPr lang="en-US"/>
              <a:t>Click to edit Master title style</a:t>
            </a:r>
          </a:p>
        </p:txBody>
      </p:sp>
      <p:sp>
        <p:nvSpPr>
          <p:cNvPr id="3" name="Subtitle 2"/>
          <p:cNvSpPr>
            <a:spLocks noGrp="1"/>
          </p:cNvSpPr>
          <p:nvPr>
            <p:ph type="subTitle" idx="1"/>
          </p:nvPr>
        </p:nvSpPr>
        <p:spPr>
          <a:xfrm>
            <a:off x="1488142" y="3429000"/>
            <a:ext cx="6172200" cy="457200"/>
          </a:xfrm>
          <a:noFill/>
          <a:ln>
            <a:noFill/>
          </a:ln>
        </p:spPr>
        <p:txBody>
          <a:bodyPr lIns="228600" tIns="228600" rIns="228600" bIns="228600" anchor="ctr" anchorCtr="0">
            <a:noAutofit/>
          </a:bodyPr>
          <a:lstStyle>
            <a:lvl1pPr marL="0" indent="0" algn="ctr">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8088003" y="6483151"/>
            <a:ext cx="893321" cy="276999"/>
          </a:xfrm>
          <a:prstGeom prst="rect">
            <a:avLst/>
          </a:prstGeom>
        </p:spPr>
        <p:txBody>
          <a:bodyPr wrap="none">
            <a:spAutoFit/>
          </a:bodyPr>
          <a:lstStyle/>
          <a:p>
            <a:pPr algn="r"/>
            <a:r>
              <a:rPr lang="en-US" sz="1200" b="1" i="0">
                <a:solidFill>
                  <a:srgbClr val="1A5F93"/>
                </a:solidFill>
                <a:effectLst/>
                <a:latin typeface="Trade Gothic" pitchFamily="2" charset="0"/>
              </a:rPr>
              <a:t>SFHSS.ORG</a:t>
            </a:r>
          </a:p>
        </p:txBody>
      </p:sp>
      <p:sp>
        <p:nvSpPr>
          <p:cNvPr id="13" name="Rectangle 2">
            <a:extLst>
              <a:ext uri="{FF2B5EF4-FFF2-40B4-BE49-F238E27FC236}">
                <a16:creationId xmlns:a16="http://schemas.microsoft.com/office/drawing/2014/main" id="{CBE93678-0052-084A-AD4A-623EA86450CC}"/>
              </a:ext>
            </a:extLst>
          </p:cNvPr>
          <p:cNvSpPr>
            <a:spLocks noChangeArrowheads="1"/>
          </p:cNvSpPr>
          <p:nvPr userDrawn="1"/>
        </p:nvSpPr>
        <p:spPr bwMode="auto">
          <a:xfrm>
            <a:off x="0" y="-1625"/>
            <a:ext cx="9144000" cy="342900"/>
          </a:xfrm>
          <a:prstGeom prst="rect">
            <a:avLst/>
          </a:prstGeom>
          <a:solidFill>
            <a:srgbClr val="1A5F93"/>
          </a:solidFill>
          <a:ln>
            <a:noFill/>
          </a:ln>
        </p:spPr>
        <p:txBody>
          <a:bodyPr wrap="none" anchor="ctr"/>
          <a:lstStyle/>
          <a:p>
            <a:pPr algn="ctr" eaLnBrk="1" hangingPunct="1">
              <a:defRPr/>
            </a:pPr>
            <a:endParaRPr lang="en-US" sz="1800">
              <a:solidFill>
                <a:srgbClr val="1456A3"/>
              </a:solidFill>
              <a:ea typeface="ＭＳ Ｐゴシック" charset="0"/>
              <a:cs typeface="ＭＳ Ｐゴシック" charset="0"/>
            </a:endParaRPr>
          </a:p>
        </p:txBody>
      </p:sp>
      <p:pic>
        <p:nvPicPr>
          <p:cNvPr id="7" name="Picture 6">
            <a:extLst>
              <a:ext uri="{FF2B5EF4-FFF2-40B4-BE49-F238E27FC236}">
                <a16:creationId xmlns:a16="http://schemas.microsoft.com/office/drawing/2014/main" id="{26DAA8C3-F6B1-7D49-BC73-61C8E17536DB}"/>
              </a:ext>
            </a:extLst>
          </p:cNvPr>
          <p:cNvPicPr>
            <a:picLocks noChangeAspect="1"/>
          </p:cNvPicPr>
          <p:nvPr userDrawn="1"/>
        </p:nvPicPr>
        <p:blipFill>
          <a:blip r:embed="rId2"/>
          <a:stretch>
            <a:fillRect/>
          </a:stretch>
        </p:blipFill>
        <p:spPr>
          <a:xfrm>
            <a:off x="370295" y="6341340"/>
            <a:ext cx="1651000" cy="342900"/>
          </a:xfrm>
          <a:prstGeom prst="rect">
            <a:avLst/>
          </a:prstGeom>
        </p:spPr>
      </p:pic>
    </p:spTree>
    <p:extLst>
      <p:ext uri="{BB962C8B-B14F-4D97-AF65-F5344CB8AC3E}">
        <p14:creationId xmlns:p14="http://schemas.microsoft.com/office/powerpoint/2010/main" val="98749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2" name="Title 1"/>
          <p:cNvSpPr>
            <a:spLocks noGrp="1"/>
          </p:cNvSpPr>
          <p:nvPr>
            <p:ph type="title"/>
          </p:nvPr>
        </p:nvSpPr>
        <p:spPr>
          <a:xfrm>
            <a:off x="0" y="351183"/>
            <a:ext cx="9144000" cy="914746"/>
          </a:xfrm>
        </p:spPr>
        <p:txBody>
          <a:bodyPr lIns="228600" rIns="22860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1" y="1371600"/>
            <a:ext cx="4462272" cy="4572000"/>
          </a:xfrm>
        </p:spPr>
        <p:txBody>
          <a:bodyPr lIns="228600" rIns="228600">
            <a:normAutofit/>
          </a:bodyPr>
          <a:lstStyle>
            <a:lvl1pPr marL="0" indent="0">
              <a:buFont typeface="Wingdings" charset="2"/>
              <a:buNone/>
              <a:defRPr sz="2000">
                <a:solidFill>
                  <a:schemeClr val="accent1">
                    <a:lumMod val="50000"/>
                  </a:schemeClr>
                </a:solidFill>
              </a:defRPr>
            </a:lvl1pPr>
            <a:lvl2pPr marL="685800" indent="-228600">
              <a:buClr>
                <a:schemeClr val="accent3"/>
              </a:buClr>
              <a:buFont typeface="Wingdings" charset="2"/>
              <a:buChar char="§"/>
              <a:defRPr sz="2000">
                <a:solidFill>
                  <a:schemeClr val="accent1">
                    <a:lumMod val="50000"/>
                  </a:schemeClr>
                </a:solidFill>
              </a:defRPr>
            </a:lvl2pPr>
            <a:lvl3pPr marL="1143000" indent="-228600">
              <a:buClr>
                <a:schemeClr val="accent3"/>
              </a:buClr>
              <a:buFont typeface=".AppleSystemUIFont" charset="-120"/>
              <a:buChar char="-"/>
              <a:defRPr sz="2000">
                <a:solidFill>
                  <a:schemeClr val="accent1">
                    <a:lumMod val="50000"/>
                  </a:schemeClr>
                </a:solidFill>
              </a:defRPr>
            </a:lvl3pPr>
            <a:lvl4pPr marL="1600200" indent="-228600">
              <a:buClr>
                <a:schemeClr val="accent3"/>
              </a:buClr>
              <a:buFont typeface="Wingdings" charset="2"/>
              <a:buChar char="§"/>
              <a:defRPr sz="2000">
                <a:solidFill>
                  <a:schemeClr val="accent1"/>
                </a:solidFill>
              </a:defRPr>
            </a:lvl4pPr>
            <a:lvl5pPr marL="2057400" indent="-228600">
              <a:buClr>
                <a:schemeClr val="accent3"/>
              </a:buClr>
              <a:buFont typeface=".AppleSystemUIFont" charset="-120"/>
              <a:buChar char="—"/>
              <a:defRPr sz="20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5" name="Picture Placeholder 4"/>
          <p:cNvSpPr>
            <a:spLocks noGrp="1"/>
          </p:cNvSpPr>
          <p:nvPr>
            <p:ph type="pic" sz="quarter" idx="11"/>
          </p:nvPr>
        </p:nvSpPr>
        <p:spPr>
          <a:xfrm>
            <a:off x="4684642" y="1371600"/>
            <a:ext cx="4346003" cy="4572000"/>
          </a:xfrm>
        </p:spPr>
        <p:txBody>
          <a:bodyPr>
            <a:normAutofit/>
          </a:bodyPr>
          <a:lstStyle>
            <a:lvl1pPr>
              <a:defRPr lang="en-US" sz="2000" b="0" i="0" kern="1200" dirty="0">
                <a:solidFill>
                  <a:schemeClr val="accent1">
                    <a:lumMod val="50000"/>
                  </a:schemeClr>
                </a:solidFill>
                <a:latin typeface="Arial" charset="0"/>
                <a:ea typeface="+mn-ea"/>
                <a:cs typeface="+mn-cs"/>
              </a:defRPr>
            </a:lvl1pPr>
          </a:lstStyle>
          <a:p>
            <a:pPr marL="0" lvl="0" indent="0" algn="l" defTabSz="914400" rtl="0" eaLnBrk="1" latinLnBrk="0" hangingPunct="1">
              <a:lnSpc>
                <a:spcPct val="90000"/>
              </a:lnSpc>
              <a:spcBef>
                <a:spcPts val="1000"/>
              </a:spcBef>
              <a:buFont typeface="Wingdings" charset="2"/>
              <a:buNone/>
            </a:pPr>
            <a:r>
              <a:rPr lang="en-US"/>
              <a:t>Drag picture to placeholder or click icon to add</a:t>
            </a:r>
          </a:p>
        </p:txBody>
      </p:sp>
      <p:sp>
        <p:nvSpPr>
          <p:cNvPr id="8" name="Footer Placeholder 5"/>
          <p:cNvSpPr>
            <a:spLocks noGrp="1"/>
          </p:cNvSpPr>
          <p:nvPr>
            <p:ph type="ftr" sz="quarter" idx="3"/>
          </p:nvPr>
        </p:nvSpPr>
        <p:spPr>
          <a:xfrm>
            <a:off x="0" y="1"/>
            <a:ext cx="9144000" cy="350044"/>
          </a:xfrm>
          <a:prstGeom prst="rect">
            <a:avLst/>
          </a:prstGeom>
        </p:spPr>
        <p:txBody>
          <a:bodyPr vert="horz" lIns="91440" tIns="45720" rIns="91440" bIns="45720" rtlCol="0" anchor="ctr"/>
          <a:lstStyle>
            <a:lvl1pPr algn="r">
              <a:defRPr sz="1200">
                <a:solidFill>
                  <a:schemeClr val="tx2"/>
                </a:solidFill>
              </a:defRPr>
            </a:lvl1pPr>
          </a:lstStyle>
          <a:p>
            <a:r>
              <a:rPr lang="en-US"/>
              <a:t>Title | Date</a:t>
            </a:r>
          </a:p>
        </p:txBody>
      </p:sp>
      <p:sp>
        <p:nvSpPr>
          <p:cNvPr id="11" name="Slide Number Placeholder 7"/>
          <p:cNvSpPr txBox="1">
            <a:spLocks/>
          </p:cNvSpPr>
          <p:nvPr userDrawn="1"/>
        </p:nvSpPr>
        <p:spPr>
          <a:xfrm>
            <a:off x="3543300" y="6397711"/>
            <a:ext cx="20574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a:lstStyle>
          <a:p>
            <a:pPr algn="ctr"/>
            <a:r>
              <a:rPr lang="en-US" sz="1200">
                <a:solidFill>
                  <a:srgbClr val="1A5F93"/>
                </a:solidFill>
              </a:rPr>
              <a:t>— </a:t>
            </a:r>
            <a:fld id="{6AD66089-8ECB-CC44-BEF9-C849E5FB6C53}" type="slidenum">
              <a:rPr lang="en-US" sz="1200" smtClean="0">
                <a:solidFill>
                  <a:srgbClr val="1A5F93"/>
                </a:solidFill>
              </a:rPr>
              <a:t>‹#›</a:t>
            </a:fld>
            <a:r>
              <a:rPr lang="en-US" sz="1200">
                <a:solidFill>
                  <a:srgbClr val="1A5F93"/>
                </a:solidFill>
              </a:rPr>
              <a:t> —</a:t>
            </a:r>
          </a:p>
        </p:txBody>
      </p:sp>
      <p:pic>
        <p:nvPicPr>
          <p:cNvPr id="13" name="Picture 12">
            <a:extLst>
              <a:ext uri="{FF2B5EF4-FFF2-40B4-BE49-F238E27FC236}">
                <a16:creationId xmlns:a16="http://schemas.microsoft.com/office/drawing/2014/main" id="{2D44C407-4499-D54B-B369-1D27B5AF5FE5}"/>
              </a:ext>
            </a:extLst>
          </p:cNvPr>
          <p:cNvPicPr>
            <a:picLocks noChangeAspect="1"/>
          </p:cNvPicPr>
          <p:nvPr userDrawn="1"/>
        </p:nvPicPr>
        <p:blipFill>
          <a:blip r:embed="rId2"/>
          <a:stretch>
            <a:fillRect/>
          </a:stretch>
        </p:blipFill>
        <p:spPr>
          <a:xfrm>
            <a:off x="370295" y="6341340"/>
            <a:ext cx="1651000" cy="342900"/>
          </a:xfrm>
          <a:prstGeom prst="rect">
            <a:avLst/>
          </a:prstGeom>
        </p:spPr>
      </p:pic>
      <p:sp>
        <p:nvSpPr>
          <p:cNvPr id="9" name="Rectangle 8">
            <a:extLst>
              <a:ext uri="{FF2B5EF4-FFF2-40B4-BE49-F238E27FC236}">
                <a16:creationId xmlns:a16="http://schemas.microsoft.com/office/drawing/2014/main" id="{8CC5BC42-45D9-114D-9F05-933CC9C625A3}"/>
              </a:ext>
            </a:extLst>
          </p:cNvPr>
          <p:cNvSpPr/>
          <p:nvPr userDrawn="1"/>
        </p:nvSpPr>
        <p:spPr>
          <a:xfrm>
            <a:off x="8088003" y="6483151"/>
            <a:ext cx="893321" cy="276999"/>
          </a:xfrm>
          <a:prstGeom prst="rect">
            <a:avLst/>
          </a:prstGeom>
        </p:spPr>
        <p:txBody>
          <a:bodyPr wrap="none">
            <a:spAutoFit/>
          </a:bodyPr>
          <a:lstStyle/>
          <a:p>
            <a:pPr algn="r"/>
            <a:r>
              <a:rPr lang="en-US" sz="1200" b="1" i="0">
                <a:solidFill>
                  <a:srgbClr val="1A5F93"/>
                </a:solidFill>
                <a:effectLst/>
                <a:latin typeface="Trade Gothic" pitchFamily="2" charset="0"/>
              </a:rPr>
              <a:t>SFHSS.ORG</a:t>
            </a:r>
          </a:p>
        </p:txBody>
      </p:sp>
    </p:spTree>
    <p:extLst>
      <p:ext uri="{BB962C8B-B14F-4D97-AF65-F5344CB8AC3E}">
        <p14:creationId xmlns:p14="http://schemas.microsoft.com/office/powerpoint/2010/main" val="53274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 Table | TOP BAR">
    <p:spTree>
      <p:nvGrpSpPr>
        <p:cNvPr id="1" name=""/>
        <p:cNvGrpSpPr/>
        <p:nvPr/>
      </p:nvGrpSpPr>
      <p:grpSpPr>
        <a:xfrm>
          <a:off x="0" y="0"/>
          <a:ext cx="0" cy="0"/>
          <a:chOff x="0" y="0"/>
          <a:chExt cx="0" cy="0"/>
        </a:xfrm>
      </p:grpSpPr>
      <p:sp>
        <p:nvSpPr>
          <p:cNvPr id="2" name="Title 1"/>
          <p:cNvSpPr>
            <a:spLocks noGrp="1"/>
          </p:cNvSpPr>
          <p:nvPr>
            <p:ph type="title"/>
          </p:nvPr>
        </p:nvSpPr>
        <p:spPr>
          <a:xfrm>
            <a:off x="0" y="351183"/>
            <a:ext cx="9144000" cy="914746"/>
          </a:xfrm>
        </p:spPr>
        <p:txBody>
          <a:bodyPr lIns="228600" rIns="22860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1" y="1371600"/>
            <a:ext cx="4462272" cy="4572000"/>
          </a:xfrm>
        </p:spPr>
        <p:txBody>
          <a:bodyPr lIns="228600" rIns="228600">
            <a:normAutofit/>
          </a:bodyPr>
          <a:lstStyle>
            <a:lvl1pPr marL="0" indent="0">
              <a:buFont typeface="Wingdings" charset="2"/>
              <a:buNone/>
              <a:defRPr sz="2000">
                <a:solidFill>
                  <a:schemeClr val="accent1">
                    <a:lumMod val="50000"/>
                  </a:schemeClr>
                </a:solidFill>
              </a:defRPr>
            </a:lvl1pPr>
            <a:lvl2pPr marL="685800" indent="-228600">
              <a:buFont typeface="Wingdings" charset="2"/>
              <a:buChar char="§"/>
              <a:defRPr sz="2000">
                <a:solidFill>
                  <a:schemeClr val="accent1">
                    <a:lumMod val="50000"/>
                  </a:schemeClr>
                </a:solidFill>
              </a:defRPr>
            </a:lvl2pPr>
            <a:lvl3pPr marL="1143000" indent="-228600">
              <a:buFont typeface=".AppleSystemUIFont" charset="-120"/>
              <a:buChar char="-"/>
              <a:defRPr sz="2000">
                <a:solidFill>
                  <a:schemeClr val="accent1">
                    <a:lumMod val="50000"/>
                  </a:schemeClr>
                </a:solidFill>
              </a:defRPr>
            </a:lvl3pPr>
            <a:lvl4pPr marL="1600200" indent="-228600">
              <a:buFont typeface="Wingdings" charset="2"/>
              <a:buChar char="§"/>
              <a:defRPr sz="2000">
                <a:solidFill>
                  <a:schemeClr val="accent1"/>
                </a:solidFill>
              </a:defRPr>
            </a:lvl4pPr>
            <a:lvl5pPr marL="2057400" indent="-228600">
              <a:buFont typeface=".AppleSystemUIFont" charset="-120"/>
              <a:buChar char="-"/>
              <a:defRPr sz="20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8" name="Table Placeholder 7"/>
          <p:cNvSpPr>
            <a:spLocks noGrp="1"/>
          </p:cNvSpPr>
          <p:nvPr>
            <p:ph type="tbl" sz="quarter" idx="13"/>
          </p:nvPr>
        </p:nvSpPr>
        <p:spPr>
          <a:xfrm>
            <a:off x="4665663" y="1371600"/>
            <a:ext cx="4342311" cy="4572000"/>
          </a:xfrm>
        </p:spPr>
        <p:txBody>
          <a:bodyPr/>
          <a:lstStyle/>
          <a:p>
            <a:r>
              <a:rPr lang="en-US"/>
              <a:t>Click icon to add table</a:t>
            </a:r>
          </a:p>
        </p:txBody>
      </p:sp>
      <p:sp>
        <p:nvSpPr>
          <p:cNvPr id="9" name="Footer Placeholder 5"/>
          <p:cNvSpPr>
            <a:spLocks noGrp="1"/>
          </p:cNvSpPr>
          <p:nvPr>
            <p:ph type="ftr" sz="quarter" idx="3"/>
          </p:nvPr>
        </p:nvSpPr>
        <p:spPr>
          <a:xfrm>
            <a:off x="0" y="1"/>
            <a:ext cx="9144000" cy="350044"/>
          </a:xfrm>
          <a:prstGeom prst="rect">
            <a:avLst/>
          </a:prstGeom>
        </p:spPr>
        <p:txBody>
          <a:bodyPr vert="horz" lIns="91440" tIns="45720" rIns="91440" bIns="45720" rtlCol="0" anchor="ctr"/>
          <a:lstStyle>
            <a:lvl1pPr algn="r">
              <a:defRPr sz="1200">
                <a:solidFill>
                  <a:srgbClr val="1A5F93"/>
                </a:solidFill>
              </a:defRPr>
            </a:lvl1pPr>
          </a:lstStyle>
          <a:p>
            <a:r>
              <a:rPr lang="en-US"/>
              <a:t>Title | Date</a:t>
            </a:r>
          </a:p>
        </p:txBody>
      </p:sp>
      <p:sp>
        <p:nvSpPr>
          <p:cNvPr id="12" name="Slide Number Placeholder 7"/>
          <p:cNvSpPr txBox="1">
            <a:spLocks/>
          </p:cNvSpPr>
          <p:nvPr userDrawn="1"/>
        </p:nvSpPr>
        <p:spPr>
          <a:xfrm>
            <a:off x="3543300" y="6397711"/>
            <a:ext cx="20574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a:lstStyle>
          <a:p>
            <a:pPr algn="ctr"/>
            <a:r>
              <a:rPr lang="en-US" sz="1200">
                <a:solidFill>
                  <a:srgbClr val="1A5F93"/>
                </a:solidFill>
              </a:rPr>
              <a:t>— </a:t>
            </a:r>
            <a:fld id="{6AD66089-8ECB-CC44-BEF9-C849E5FB6C53}" type="slidenum">
              <a:rPr lang="en-US" sz="1200" smtClean="0">
                <a:solidFill>
                  <a:srgbClr val="1A5F93"/>
                </a:solidFill>
              </a:rPr>
              <a:t>‹#›</a:t>
            </a:fld>
            <a:r>
              <a:rPr lang="en-US" sz="1200">
                <a:solidFill>
                  <a:srgbClr val="1A5F93"/>
                </a:solidFill>
              </a:rPr>
              <a:t> —</a:t>
            </a:r>
          </a:p>
        </p:txBody>
      </p:sp>
      <p:pic>
        <p:nvPicPr>
          <p:cNvPr id="14" name="Picture 13">
            <a:extLst>
              <a:ext uri="{FF2B5EF4-FFF2-40B4-BE49-F238E27FC236}">
                <a16:creationId xmlns:a16="http://schemas.microsoft.com/office/drawing/2014/main" id="{A7885567-9433-3F40-939F-8A8AED54BE75}"/>
              </a:ext>
            </a:extLst>
          </p:cNvPr>
          <p:cNvPicPr>
            <a:picLocks noChangeAspect="1"/>
          </p:cNvPicPr>
          <p:nvPr userDrawn="1"/>
        </p:nvPicPr>
        <p:blipFill>
          <a:blip r:embed="rId2"/>
          <a:stretch>
            <a:fillRect/>
          </a:stretch>
        </p:blipFill>
        <p:spPr>
          <a:xfrm>
            <a:off x="370295" y="6341340"/>
            <a:ext cx="1651000" cy="342900"/>
          </a:xfrm>
          <a:prstGeom prst="rect">
            <a:avLst/>
          </a:prstGeom>
        </p:spPr>
      </p:pic>
      <p:sp>
        <p:nvSpPr>
          <p:cNvPr id="10" name="Rectangle 9">
            <a:extLst>
              <a:ext uri="{FF2B5EF4-FFF2-40B4-BE49-F238E27FC236}">
                <a16:creationId xmlns:a16="http://schemas.microsoft.com/office/drawing/2014/main" id="{96B1C6B7-0AF3-834F-8A39-AC8E918531B7}"/>
              </a:ext>
            </a:extLst>
          </p:cNvPr>
          <p:cNvSpPr/>
          <p:nvPr userDrawn="1"/>
        </p:nvSpPr>
        <p:spPr>
          <a:xfrm>
            <a:off x="8088003" y="6483151"/>
            <a:ext cx="893321" cy="276999"/>
          </a:xfrm>
          <a:prstGeom prst="rect">
            <a:avLst/>
          </a:prstGeom>
        </p:spPr>
        <p:txBody>
          <a:bodyPr wrap="none">
            <a:spAutoFit/>
          </a:bodyPr>
          <a:lstStyle/>
          <a:p>
            <a:pPr algn="r"/>
            <a:r>
              <a:rPr lang="en-US" sz="1200" b="1" i="0">
                <a:solidFill>
                  <a:srgbClr val="1A5F93"/>
                </a:solidFill>
                <a:effectLst/>
                <a:latin typeface="Trade Gothic" pitchFamily="2" charset="0"/>
              </a:rPr>
              <a:t>SFHSS.ORG</a:t>
            </a:r>
          </a:p>
        </p:txBody>
      </p:sp>
    </p:spTree>
    <p:extLst>
      <p:ext uri="{BB962C8B-B14F-4D97-AF65-F5344CB8AC3E}">
        <p14:creationId xmlns:p14="http://schemas.microsoft.com/office/powerpoint/2010/main" val="105851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 Table">
    <p:spTree>
      <p:nvGrpSpPr>
        <p:cNvPr id="1" name=""/>
        <p:cNvGrpSpPr/>
        <p:nvPr/>
      </p:nvGrpSpPr>
      <p:grpSpPr>
        <a:xfrm>
          <a:off x="0" y="0"/>
          <a:ext cx="0" cy="0"/>
          <a:chOff x="0" y="0"/>
          <a:chExt cx="0" cy="0"/>
        </a:xfrm>
      </p:grpSpPr>
      <p:sp>
        <p:nvSpPr>
          <p:cNvPr id="2" name="Title 1"/>
          <p:cNvSpPr>
            <a:spLocks noGrp="1"/>
          </p:cNvSpPr>
          <p:nvPr>
            <p:ph type="title"/>
          </p:nvPr>
        </p:nvSpPr>
        <p:spPr>
          <a:xfrm>
            <a:off x="0" y="351183"/>
            <a:ext cx="9144000" cy="914746"/>
          </a:xfrm>
        </p:spPr>
        <p:txBody>
          <a:bodyPr lIns="228600" rIns="22860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1" y="1371600"/>
            <a:ext cx="4462272" cy="4572000"/>
          </a:xfrm>
        </p:spPr>
        <p:txBody>
          <a:bodyPr lIns="228600" rIns="228600">
            <a:normAutofit/>
          </a:bodyPr>
          <a:lstStyle>
            <a:lvl1pPr marL="0" indent="0">
              <a:buFont typeface="Wingdings" charset="2"/>
              <a:buNone/>
              <a:defRPr sz="2000">
                <a:solidFill>
                  <a:schemeClr val="accent1">
                    <a:lumMod val="50000"/>
                  </a:schemeClr>
                </a:solidFill>
              </a:defRPr>
            </a:lvl1pPr>
            <a:lvl2pPr marL="685800" indent="-228600">
              <a:buClr>
                <a:schemeClr val="accent3"/>
              </a:buClr>
              <a:buFont typeface="Wingdings" charset="2"/>
              <a:buChar char="§"/>
              <a:defRPr sz="2000">
                <a:solidFill>
                  <a:schemeClr val="accent1">
                    <a:lumMod val="50000"/>
                  </a:schemeClr>
                </a:solidFill>
              </a:defRPr>
            </a:lvl2pPr>
            <a:lvl3pPr marL="1143000" indent="-228600">
              <a:buClr>
                <a:schemeClr val="accent3"/>
              </a:buClr>
              <a:buFont typeface=".AppleSystemUIFont" charset="-120"/>
              <a:buChar char="-"/>
              <a:defRPr sz="2000">
                <a:solidFill>
                  <a:schemeClr val="accent1">
                    <a:lumMod val="50000"/>
                  </a:schemeClr>
                </a:solidFill>
              </a:defRPr>
            </a:lvl3pPr>
            <a:lvl4pPr marL="1600200" indent="-228600">
              <a:buClr>
                <a:schemeClr val="accent3"/>
              </a:buClr>
              <a:buFont typeface="Wingdings" charset="2"/>
              <a:buChar char="§"/>
              <a:defRPr sz="2000">
                <a:solidFill>
                  <a:schemeClr val="accent1"/>
                </a:solidFill>
              </a:defRPr>
            </a:lvl4pPr>
            <a:lvl5pPr marL="2057400" indent="-228600">
              <a:buClr>
                <a:schemeClr val="accent3"/>
              </a:buClr>
              <a:buFont typeface=".AppleSystemUIFont" charset="-120"/>
              <a:buChar char="—"/>
              <a:defRPr sz="20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8" name="Table Placeholder 7"/>
          <p:cNvSpPr>
            <a:spLocks noGrp="1"/>
          </p:cNvSpPr>
          <p:nvPr>
            <p:ph type="tbl" sz="quarter" idx="13"/>
          </p:nvPr>
        </p:nvSpPr>
        <p:spPr>
          <a:xfrm>
            <a:off x="4665663" y="1371600"/>
            <a:ext cx="4342311" cy="4572000"/>
          </a:xfrm>
        </p:spPr>
        <p:txBody>
          <a:bodyPr/>
          <a:lstStyle/>
          <a:p>
            <a:r>
              <a:rPr lang="en-US"/>
              <a:t>Click icon to add table</a:t>
            </a:r>
          </a:p>
        </p:txBody>
      </p:sp>
      <p:sp>
        <p:nvSpPr>
          <p:cNvPr id="7" name="Footer Placeholder 5"/>
          <p:cNvSpPr>
            <a:spLocks noGrp="1"/>
          </p:cNvSpPr>
          <p:nvPr>
            <p:ph type="ftr" sz="quarter" idx="3"/>
          </p:nvPr>
        </p:nvSpPr>
        <p:spPr>
          <a:xfrm>
            <a:off x="0" y="1"/>
            <a:ext cx="9144000" cy="350044"/>
          </a:xfrm>
          <a:prstGeom prst="rect">
            <a:avLst/>
          </a:prstGeom>
        </p:spPr>
        <p:txBody>
          <a:bodyPr vert="horz" lIns="91440" tIns="45720" rIns="91440" bIns="45720" rtlCol="0" anchor="ctr"/>
          <a:lstStyle>
            <a:lvl1pPr algn="r">
              <a:defRPr sz="1200">
                <a:solidFill>
                  <a:schemeClr val="tx2"/>
                </a:solidFill>
              </a:defRPr>
            </a:lvl1pPr>
          </a:lstStyle>
          <a:p>
            <a:r>
              <a:rPr lang="en-US"/>
              <a:t>Title | Date</a:t>
            </a:r>
          </a:p>
        </p:txBody>
      </p:sp>
      <p:sp>
        <p:nvSpPr>
          <p:cNvPr id="12" name="Slide Number Placeholder 7"/>
          <p:cNvSpPr txBox="1">
            <a:spLocks/>
          </p:cNvSpPr>
          <p:nvPr userDrawn="1"/>
        </p:nvSpPr>
        <p:spPr>
          <a:xfrm>
            <a:off x="3543300" y="6397711"/>
            <a:ext cx="20574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a:lstStyle>
          <a:p>
            <a:pPr algn="ctr"/>
            <a:r>
              <a:rPr lang="en-US" sz="1200">
                <a:solidFill>
                  <a:srgbClr val="1A5F93"/>
                </a:solidFill>
              </a:rPr>
              <a:t>— </a:t>
            </a:r>
            <a:fld id="{6AD66089-8ECB-CC44-BEF9-C849E5FB6C53}" type="slidenum">
              <a:rPr lang="en-US" sz="1200" smtClean="0">
                <a:solidFill>
                  <a:srgbClr val="1A5F93"/>
                </a:solidFill>
              </a:rPr>
              <a:t>‹#›</a:t>
            </a:fld>
            <a:r>
              <a:rPr lang="en-US" sz="1200">
                <a:solidFill>
                  <a:srgbClr val="1A5F93"/>
                </a:solidFill>
              </a:rPr>
              <a:t> —</a:t>
            </a:r>
          </a:p>
        </p:txBody>
      </p:sp>
      <p:pic>
        <p:nvPicPr>
          <p:cNvPr id="14" name="Picture 13">
            <a:extLst>
              <a:ext uri="{FF2B5EF4-FFF2-40B4-BE49-F238E27FC236}">
                <a16:creationId xmlns:a16="http://schemas.microsoft.com/office/drawing/2014/main" id="{9754A230-8889-384D-B0CA-D727C857EC72}"/>
              </a:ext>
            </a:extLst>
          </p:cNvPr>
          <p:cNvPicPr>
            <a:picLocks noChangeAspect="1"/>
          </p:cNvPicPr>
          <p:nvPr userDrawn="1"/>
        </p:nvPicPr>
        <p:blipFill>
          <a:blip r:embed="rId2"/>
          <a:stretch>
            <a:fillRect/>
          </a:stretch>
        </p:blipFill>
        <p:spPr>
          <a:xfrm>
            <a:off x="370295" y="6341340"/>
            <a:ext cx="1651000" cy="342900"/>
          </a:xfrm>
          <a:prstGeom prst="rect">
            <a:avLst/>
          </a:prstGeom>
        </p:spPr>
      </p:pic>
      <p:sp>
        <p:nvSpPr>
          <p:cNvPr id="9" name="Rectangle 8">
            <a:extLst>
              <a:ext uri="{FF2B5EF4-FFF2-40B4-BE49-F238E27FC236}">
                <a16:creationId xmlns:a16="http://schemas.microsoft.com/office/drawing/2014/main" id="{BA1841F5-2911-394B-947A-47525FF83DCA}"/>
              </a:ext>
            </a:extLst>
          </p:cNvPr>
          <p:cNvSpPr/>
          <p:nvPr userDrawn="1"/>
        </p:nvSpPr>
        <p:spPr>
          <a:xfrm>
            <a:off x="8088003" y="6483151"/>
            <a:ext cx="893321" cy="276999"/>
          </a:xfrm>
          <a:prstGeom prst="rect">
            <a:avLst/>
          </a:prstGeom>
        </p:spPr>
        <p:txBody>
          <a:bodyPr wrap="none">
            <a:spAutoFit/>
          </a:bodyPr>
          <a:lstStyle/>
          <a:p>
            <a:pPr algn="r"/>
            <a:r>
              <a:rPr lang="en-US" sz="1200" b="1" i="0">
                <a:solidFill>
                  <a:srgbClr val="1A5F93"/>
                </a:solidFill>
                <a:effectLst/>
                <a:latin typeface="Trade Gothic" pitchFamily="2" charset="0"/>
              </a:rPr>
              <a:t>SFHSS.ORG</a:t>
            </a:r>
          </a:p>
        </p:txBody>
      </p:sp>
    </p:spTree>
    <p:extLst>
      <p:ext uri="{BB962C8B-B14F-4D97-AF65-F5344CB8AC3E}">
        <p14:creationId xmlns:p14="http://schemas.microsoft.com/office/powerpoint/2010/main" val="152661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Call-out Slide">
    <p:spTree>
      <p:nvGrpSpPr>
        <p:cNvPr id="1" name=""/>
        <p:cNvGrpSpPr/>
        <p:nvPr/>
      </p:nvGrpSpPr>
      <p:grpSpPr>
        <a:xfrm>
          <a:off x="0" y="0"/>
          <a:ext cx="0" cy="0"/>
          <a:chOff x="0" y="0"/>
          <a:chExt cx="0" cy="0"/>
        </a:xfrm>
      </p:grpSpPr>
      <p:sp>
        <p:nvSpPr>
          <p:cNvPr id="2" name="Title 1"/>
          <p:cNvSpPr>
            <a:spLocks noGrp="1"/>
          </p:cNvSpPr>
          <p:nvPr>
            <p:ph type="title"/>
          </p:nvPr>
        </p:nvSpPr>
        <p:spPr>
          <a:xfrm>
            <a:off x="0" y="351183"/>
            <a:ext cx="9144000" cy="914746"/>
          </a:xfrm>
        </p:spPr>
        <p:txBody>
          <a:bodyPr lIns="228600" rIns="228600">
            <a:normAutofit/>
          </a:bodyPr>
          <a:lstStyle>
            <a:lvl1pPr algn="ctr">
              <a:defRPr sz="2400">
                <a:solidFill>
                  <a:schemeClr val="bg1"/>
                </a:solidFill>
              </a:defRPr>
            </a:lvl1pPr>
          </a:lstStyle>
          <a:p>
            <a:r>
              <a:rPr lang="en-US"/>
              <a:t>Click to edit Master title style</a:t>
            </a:r>
          </a:p>
        </p:txBody>
      </p:sp>
      <p:sp>
        <p:nvSpPr>
          <p:cNvPr id="3" name="Content Placeholder 2"/>
          <p:cNvSpPr>
            <a:spLocks noGrp="1"/>
          </p:cNvSpPr>
          <p:nvPr>
            <p:ph idx="1"/>
          </p:nvPr>
        </p:nvSpPr>
        <p:spPr>
          <a:xfrm>
            <a:off x="0" y="1573834"/>
            <a:ext cx="9144000" cy="4369766"/>
          </a:xfrm>
        </p:spPr>
        <p:txBody>
          <a:bodyPr lIns="228600" rIns="228600" anchor="ctr" anchorCtr="0">
            <a:normAutofit/>
          </a:bodyPr>
          <a:lstStyle>
            <a:lvl1pPr marL="0" indent="0" algn="ctr">
              <a:buFont typeface="Wingdings" charset="2"/>
              <a:buNone/>
              <a:defRPr sz="2000">
                <a:solidFill>
                  <a:schemeClr val="bg1"/>
                </a:solidFill>
              </a:defRPr>
            </a:lvl1pPr>
            <a:lvl2pPr marL="685800" indent="-228600" algn="ctr">
              <a:buFont typeface=".AppleSystemUIFont" charset="-120"/>
              <a:buChar char="-"/>
              <a:defRPr sz="2000">
                <a:solidFill>
                  <a:schemeClr val="bg1"/>
                </a:solidFill>
              </a:defRPr>
            </a:lvl2pPr>
            <a:lvl3pPr marL="1143000" indent="-228600" algn="ctr">
              <a:buFont typeface="Wingdings" charset="2"/>
              <a:buChar char="§"/>
              <a:defRPr sz="2000">
                <a:solidFill>
                  <a:schemeClr val="bg1"/>
                </a:solidFill>
              </a:defRPr>
            </a:lvl3pPr>
            <a:lvl4pPr marL="1600200" indent="-228600" algn="ctr">
              <a:buFont typeface=".AppleSystemUIFont" charset="-120"/>
              <a:buChar char="-"/>
              <a:defRPr sz="2000">
                <a:solidFill>
                  <a:schemeClr val="bg1"/>
                </a:solidFill>
              </a:defRPr>
            </a:lvl4pPr>
            <a:lvl5pPr marL="2057400" indent="-228600" algn="ctr">
              <a:buFont typeface="Wingdings" charset="2"/>
              <a:buChar char="§"/>
              <a:defRPr sz="2000">
                <a:solidFill>
                  <a:schemeClr val="bg1"/>
                </a:solidFill>
              </a:defRPr>
            </a:lvl5pPr>
          </a:lstStyle>
          <a:p>
            <a:pPr lvl="0"/>
            <a:r>
              <a:rPr lang="en-US"/>
              <a:t>Click to edit Master text styles</a:t>
            </a:r>
          </a:p>
        </p:txBody>
      </p:sp>
      <p:sp>
        <p:nvSpPr>
          <p:cNvPr id="8" name="Slide Number Placeholder 7"/>
          <p:cNvSpPr txBox="1">
            <a:spLocks/>
          </p:cNvSpPr>
          <p:nvPr userDrawn="1"/>
        </p:nvSpPr>
        <p:spPr>
          <a:xfrm>
            <a:off x="3543300" y="6397711"/>
            <a:ext cx="20574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a:lstStyle>
          <a:p>
            <a:pPr algn="ctr"/>
            <a:r>
              <a:rPr lang="en-US" sz="1200">
                <a:solidFill>
                  <a:srgbClr val="1A5F93"/>
                </a:solidFill>
              </a:rPr>
              <a:t>— </a:t>
            </a:r>
            <a:fld id="{6AD66089-8ECB-CC44-BEF9-C849E5FB6C53}" type="slidenum">
              <a:rPr lang="en-US" sz="1200" smtClean="0">
                <a:solidFill>
                  <a:srgbClr val="1A5F93"/>
                </a:solidFill>
              </a:rPr>
              <a:t>‹#›</a:t>
            </a:fld>
            <a:r>
              <a:rPr lang="en-US" sz="1200">
                <a:solidFill>
                  <a:srgbClr val="1A5F93"/>
                </a:solidFill>
              </a:rPr>
              <a:t> —</a:t>
            </a:r>
          </a:p>
        </p:txBody>
      </p:sp>
      <p:pic>
        <p:nvPicPr>
          <p:cNvPr id="11" name="Picture 10">
            <a:extLst>
              <a:ext uri="{FF2B5EF4-FFF2-40B4-BE49-F238E27FC236}">
                <a16:creationId xmlns:a16="http://schemas.microsoft.com/office/drawing/2014/main" id="{B6EDAA3B-559D-F642-A516-A09BF944F7F8}"/>
              </a:ext>
            </a:extLst>
          </p:cNvPr>
          <p:cNvPicPr>
            <a:picLocks noChangeAspect="1"/>
          </p:cNvPicPr>
          <p:nvPr userDrawn="1"/>
        </p:nvPicPr>
        <p:blipFill>
          <a:blip r:embed="rId2"/>
          <a:stretch>
            <a:fillRect/>
          </a:stretch>
        </p:blipFill>
        <p:spPr>
          <a:xfrm>
            <a:off x="370295" y="6341340"/>
            <a:ext cx="1651000" cy="342900"/>
          </a:xfrm>
          <a:prstGeom prst="rect">
            <a:avLst/>
          </a:prstGeom>
        </p:spPr>
      </p:pic>
      <p:sp>
        <p:nvSpPr>
          <p:cNvPr id="13" name="Footer Placeholder 5">
            <a:extLst>
              <a:ext uri="{FF2B5EF4-FFF2-40B4-BE49-F238E27FC236}">
                <a16:creationId xmlns:a16="http://schemas.microsoft.com/office/drawing/2014/main" id="{887F46BD-0FD7-0442-B829-A549CCB47927}"/>
              </a:ext>
            </a:extLst>
          </p:cNvPr>
          <p:cNvSpPr>
            <a:spLocks noGrp="1"/>
          </p:cNvSpPr>
          <p:nvPr>
            <p:ph type="ftr" sz="quarter" idx="3"/>
          </p:nvPr>
        </p:nvSpPr>
        <p:spPr>
          <a:xfrm>
            <a:off x="0" y="1"/>
            <a:ext cx="9144000" cy="350044"/>
          </a:xfrm>
          <a:prstGeom prst="rect">
            <a:avLst/>
          </a:prstGeom>
        </p:spPr>
        <p:txBody>
          <a:bodyPr vert="horz" lIns="91440" tIns="45720" rIns="91440" bIns="45720" rtlCol="0" anchor="ctr"/>
          <a:lstStyle>
            <a:lvl1pPr algn="r">
              <a:defRPr sz="1200">
                <a:solidFill>
                  <a:schemeClr val="tx2"/>
                </a:solidFill>
              </a:defRPr>
            </a:lvl1pPr>
          </a:lstStyle>
          <a:p>
            <a:r>
              <a:rPr lang="en-US"/>
              <a:t>Title | Date</a:t>
            </a:r>
          </a:p>
        </p:txBody>
      </p:sp>
      <p:sp>
        <p:nvSpPr>
          <p:cNvPr id="9" name="Rectangle 8">
            <a:extLst>
              <a:ext uri="{FF2B5EF4-FFF2-40B4-BE49-F238E27FC236}">
                <a16:creationId xmlns:a16="http://schemas.microsoft.com/office/drawing/2014/main" id="{A57AAA29-6504-8F45-BAB9-891C9C58B006}"/>
              </a:ext>
            </a:extLst>
          </p:cNvPr>
          <p:cNvSpPr/>
          <p:nvPr userDrawn="1"/>
        </p:nvSpPr>
        <p:spPr>
          <a:xfrm>
            <a:off x="8088003" y="6483151"/>
            <a:ext cx="893321" cy="461665"/>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i="0">
                <a:solidFill>
                  <a:srgbClr val="1A5F93"/>
                </a:solidFill>
                <a:effectLst/>
                <a:latin typeface="Trade Gothic" pitchFamily="2" charset="0"/>
              </a:rPr>
              <a:t>SFHSS.ORG</a:t>
            </a:r>
          </a:p>
          <a:p>
            <a:pPr algn="r"/>
            <a:r>
              <a:rPr lang="en-US" sz="1200" b="0" i="0">
                <a:solidFill>
                  <a:srgbClr val="1A5F93"/>
                </a:solidFill>
                <a:effectLst/>
                <a:latin typeface="Trade Gothic" pitchFamily="2" charset="0"/>
              </a:rPr>
              <a:t>.ORG</a:t>
            </a:r>
          </a:p>
        </p:txBody>
      </p:sp>
    </p:spTree>
    <p:extLst>
      <p:ext uri="{BB962C8B-B14F-4D97-AF65-F5344CB8AC3E}">
        <p14:creationId xmlns:p14="http://schemas.microsoft.com/office/powerpoint/2010/main" val="82135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0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028950" y="3429000"/>
            <a:ext cx="3086100" cy="2743200"/>
          </a:xfrm>
        </p:spPr>
        <p:txBody>
          <a:bodyPr/>
          <a:lstStyle/>
          <a:p>
            <a:r>
              <a:rPr lang="en-US"/>
              <a:t>Drag picture to placeholder or click icon to add</a:t>
            </a:r>
          </a:p>
        </p:txBody>
      </p:sp>
      <p:sp>
        <p:nvSpPr>
          <p:cNvPr id="6" name="Picture Placeholder 5"/>
          <p:cNvSpPr>
            <a:spLocks noGrp="1"/>
          </p:cNvSpPr>
          <p:nvPr>
            <p:ph type="pic" sz="quarter" idx="10"/>
          </p:nvPr>
        </p:nvSpPr>
        <p:spPr>
          <a:xfrm>
            <a:off x="0" y="3429000"/>
            <a:ext cx="3044952" cy="2743200"/>
          </a:xfrm>
        </p:spPr>
        <p:txBody>
          <a:bodyPr/>
          <a:lstStyle/>
          <a:p>
            <a:r>
              <a:rPr lang="en-US"/>
              <a:t>Drag picture to placeholder or click icon to add</a:t>
            </a:r>
          </a:p>
        </p:txBody>
      </p:sp>
      <p:sp>
        <p:nvSpPr>
          <p:cNvPr id="10" name="Picture Placeholder 9"/>
          <p:cNvSpPr>
            <a:spLocks noGrp="1"/>
          </p:cNvSpPr>
          <p:nvPr>
            <p:ph type="pic" sz="quarter" idx="12"/>
          </p:nvPr>
        </p:nvSpPr>
        <p:spPr>
          <a:xfrm>
            <a:off x="6096305" y="3429000"/>
            <a:ext cx="3047695" cy="2743200"/>
          </a:xfrm>
        </p:spPr>
        <p:txBody>
          <a:bodyPr/>
          <a:lstStyle/>
          <a:p>
            <a:r>
              <a:rPr lang="en-US"/>
              <a:t>Drag picture to placeholder or click icon to add</a:t>
            </a:r>
          </a:p>
        </p:txBody>
      </p:sp>
      <p:sp>
        <p:nvSpPr>
          <p:cNvPr id="2" name="Title 1"/>
          <p:cNvSpPr>
            <a:spLocks noGrp="1"/>
          </p:cNvSpPr>
          <p:nvPr>
            <p:ph type="ctrTitle"/>
          </p:nvPr>
        </p:nvSpPr>
        <p:spPr>
          <a:xfrm>
            <a:off x="1485900" y="1143000"/>
            <a:ext cx="6172200" cy="914400"/>
          </a:xfrm>
          <a:noFill/>
        </p:spPr>
        <p:txBody>
          <a:bodyPr lIns="228600" tIns="228600" rIns="228600" bIns="228600" anchor="ctr" anchorCtr="0">
            <a:normAutofit/>
          </a:bodyPr>
          <a:lstStyle>
            <a:lvl1pPr algn="ctr">
              <a:defRPr sz="3200">
                <a:solidFill>
                  <a:schemeClr val="tx2"/>
                </a:solidFill>
              </a:defRPr>
            </a:lvl1pPr>
          </a:lstStyle>
          <a:p>
            <a:r>
              <a:rPr lang="en-US"/>
              <a:t>Click to edit Master title style</a:t>
            </a:r>
          </a:p>
        </p:txBody>
      </p:sp>
      <p:sp>
        <p:nvSpPr>
          <p:cNvPr id="3" name="Subtitle 2"/>
          <p:cNvSpPr>
            <a:spLocks noGrp="1"/>
          </p:cNvSpPr>
          <p:nvPr>
            <p:ph type="subTitle" idx="1"/>
          </p:nvPr>
        </p:nvSpPr>
        <p:spPr>
          <a:xfrm>
            <a:off x="1488142" y="2171700"/>
            <a:ext cx="6172200" cy="457200"/>
          </a:xfrm>
          <a:noFill/>
          <a:ln>
            <a:noFill/>
          </a:ln>
        </p:spPr>
        <p:txBody>
          <a:bodyPr lIns="228600" tIns="228600" rIns="228600" bIns="228600" anchor="ctr" anchorCtr="0">
            <a:noAutofit/>
          </a:bodyPr>
          <a:lstStyle>
            <a:lvl1pPr marL="0" indent="0" algn="ctr">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7"/>
          <p:cNvSpPr txBox="1">
            <a:spLocks/>
          </p:cNvSpPr>
          <p:nvPr userDrawn="1"/>
        </p:nvSpPr>
        <p:spPr>
          <a:xfrm>
            <a:off x="3543300" y="6397711"/>
            <a:ext cx="20574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a:lstStyle>
          <a:p>
            <a:pPr algn="ctr"/>
            <a:r>
              <a:rPr lang="en-US" sz="1200">
                <a:solidFill>
                  <a:srgbClr val="1A5F93"/>
                </a:solidFill>
              </a:rPr>
              <a:t>— </a:t>
            </a:r>
            <a:fld id="{6AD66089-8ECB-CC44-BEF9-C849E5FB6C53}" type="slidenum">
              <a:rPr lang="en-US" sz="1200" smtClean="0">
                <a:solidFill>
                  <a:srgbClr val="1A5F93"/>
                </a:solidFill>
              </a:rPr>
              <a:t>‹#›</a:t>
            </a:fld>
            <a:r>
              <a:rPr lang="en-US" sz="1200">
                <a:solidFill>
                  <a:srgbClr val="1A5F93"/>
                </a:solidFill>
              </a:rPr>
              <a:t> —</a:t>
            </a:r>
          </a:p>
        </p:txBody>
      </p:sp>
      <p:sp>
        <p:nvSpPr>
          <p:cNvPr id="18" name="Footer Placeholder 5">
            <a:extLst>
              <a:ext uri="{FF2B5EF4-FFF2-40B4-BE49-F238E27FC236}">
                <a16:creationId xmlns:a16="http://schemas.microsoft.com/office/drawing/2014/main" id="{4C0E7D2E-9CB8-3D4A-8EA4-E67A65C1D7A6}"/>
              </a:ext>
            </a:extLst>
          </p:cNvPr>
          <p:cNvSpPr>
            <a:spLocks noGrp="1"/>
          </p:cNvSpPr>
          <p:nvPr>
            <p:ph type="ftr" sz="quarter" idx="3"/>
          </p:nvPr>
        </p:nvSpPr>
        <p:spPr>
          <a:xfrm>
            <a:off x="0" y="1"/>
            <a:ext cx="9144000" cy="350044"/>
          </a:xfrm>
          <a:prstGeom prst="rect">
            <a:avLst/>
          </a:prstGeom>
        </p:spPr>
        <p:txBody>
          <a:bodyPr vert="horz" lIns="91440" tIns="45720" rIns="91440" bIns="45720" rtlCol="0" anchor="ctr"/>
          <a:lstStyle>
            <a:lvl1pPr algn="r">
              <a:defRPr sz="1200">
                <a:solidFill>
                  <a:srgbClr val="1A5F93"/>
                </a:solidFill>
              </a:defRPr>
            </a:lvl1pPr>
          </a:lstStyle>
          <a:p>
            <a:r>
              <a:rPr lang="en-US"/>
              <a:t>Title | Date</a:t>
            </a:r>
          </a:p>
        </p:txBody>
      </p:sp>
      <p:pic>
        <p:nvPicPr>
          <p:cNvPr id="15" name="Picture 14">
            <a:extLst>
              <a:ext uri="{FF2B5EF4-FFF2-40B4-BE49-F238E27FC236}">
                <a16:creationId xmlns:a16="http://schemas.microsoft.com/office/drawing/2014/main" id="{337B2FBE-0072-8D41-838C-23CE966BA665}"/>
              </a:ext>
            </a:extLst>
          </p:cNvPr>
          <p:cNvPicPr>
            <a:picLocks noChangeAspect="1"/>
          </p:cNvPicPr>
          <p:nvPr userDrawn="1"/>
        </p:nvPicPr>
        <p:blipFill>
          <a:blip r:embed="rId2"/>
          <a:stretch>
            <a:fillRect/>
          </a:stretch>
        </p:blipFill>
        <p:spPr>
          <a:xfrm>
            <a:off x="370295" y="6341340"/>
            <a:ext cx="1651000" cy="342900"/>
          </a:xfrm>
          <a:prstGeom prst="rect">
            <a:avLst/>
          </a:prstGeom>
        </p:spPr>
      </p:pic>
      <p:sp>
        <p:nvSpPr>
          <p:cNvPr id="11" name="Rectangle 10">
            <a:extLst>
              <a:ext uri="{FF2B5EF4-FFF2-40B4-BE49-F238E27FC236}">
                <a16:creationId xmlns:a16="http://schemas.microsoft.com/office/drawing/2014/main" id="{47FE79BD-86B4-B14F-BA34-DECC16242E33}"/>
              </a:ext>
            </a:extLst>
          </p:cNvPr>
          <p:cNvSpPr/>
          <p:nvPr userDrawn="1"/>
        </p:nvSpPr>
        <p:spPr>
          <a:xfrm>
            <a:off x="8088003" y="6483151"/>
            <a:ext cx="893321" cy="276999"/>
          </a:xfrm>
          <a:prstGeom prst="rect">
            <a:avLst/>
          </a:prstGeom>
        </p:spPr>
        <p:txBody>
          <a:bodyPr wrap="none">
            <a:spAutoFit/>
          </a:bodyPr>
          <a:lstStyle/>
          <a:p>
            <a:pPr algn="r"/>
            <a:r>
              <a:rPr lang="en-US" sz="1200" b="1" i="0">
                <a:solidFill>
                  <a:srgbClr val="1A5F93"/>
                </a:solidFill>
                <a:effectLst/>
                <a:latin typeface="Trade Gothic" pitchFamily="2" charset="0"/>
              </a:rPr>
              <a:t>SFHSS.ORG</a:t>
            </a:r>
          </a:p>
        </p:txBody>
      </p:sp>
    </p:spTree>
    <p:extLst>
      <p:ext uri="{BB962C8B-B14F-4D97-AF65-F5344CB8AC3E}">
        <p14:creationId xmlns:p14="http://schemas.microsoft.com/office/powerpoint/2010/main" val="132365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top/bottom bar">
    <p:spTree>
      <p:nvGrpSpPr>
        <p:cNvPr id="1" name=""/>
        <p:cNvGrpSpPr/>
        <p:nvPr/>
      </p:nvGrpSpPr>
      <p:grpSpPr>
        <a:xfrm>
          <a:off x="0" y="0"/>
          <a:ext cx="0" cy="0"/>
          <a:chOff x="0" y="0"/>
          <a:chExt cx="0" cy="0"/>
        </a:xfrm>
      </p:grpSpPr>
      <p:sp>
        <p:nvSpPr>
          <p:cNvPr id="2" name="Title 1"/>
          <p:cNvSpPr>
            <a:spLocks noGrp="1"/>
          </p:cNvSpPr>
          <p:nvPr>
            <p:ph type="title"/>
          </p:nvPr>
        </p:nvSpPr>
        <p:spPr>
          <a:xfrm>
            <a:off x="0" y="351183"/>
            <a:ext cx="9144000" cy="914746"/>
          </a:xfrm>
        </p:spPr>
        <p:txBody>
          <a:bodyPr lIns="228600" rIns="22860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0" y="1371600"/>
            <a:ext cx="9144000" cy="4572000"/>
          </a:xfrm>
        </p:spPr>
        <p:txBody>
          <a:bodyPr lIns="228600" rIns="228600">
            <a:normAutofit/>
          </a:bodyPr>
          <a:lstStyle>
            <a:lvl1pPr marL="0" indent="0">
              <a:buFont typeface="Wingdings" charset="2"/>
              <a:buNone/>
              <a:defRPr sz="2000">
                <a:solidFill>
                  <a:schemeClr val="accent1">
                    <a:lumMod val="50000"/>
                  </a:schemeClr>
                </a:solidFill>
              </a:defRPr>
            </a:lvl1pPr>
            <a:lvl2pPr marL="685800" indent="-228600">
              <a:buClr>
                <a:schemeClr val="accent3"/>
              </a:buClr>
              <a:buFont typeface="Wingdings" charset="2"/>
              <a:buChar char="§"/>
              <a:defRPr sz="2000">
                <a:solidFill>
                  <a:schemeClr val="accent1">
                    <a:lumMod val="50000"/>
                  </a:schemeClr>
                </a:solidFill>
              </a:defRPr>
            </a:lvl2pPr>
            <a:lvl3pPr marL="1143000" indent="-228600">
              <a:buClr>
                <a:schemeClr val="accent3"/>
              </a:buClr>
              <a:buFont typeface=".AppleSystemUIFont" charset="-120"/>
              <a:buChar char="-"/>
              <a:defRPr sz="2000">
                <a:solidFill>
                  <a:schemeClr val="accent1">
                    <a:lumMod val="50000"/>
                  </a:schemeClr>
                </a:solidFill>
              </a:defRPr>
            </a:lvl3pPr>
            <a:lvl4pPr marL="1600200" indent="-228600">
              <a:buClr>
                <a:schemeClr val="accent3"/>
              </a:buClr>
              <a:buFont typeface="Wingdings" charset="2"/>
              <a:buChar char="§"/>
              <a:defRPr sz="2000">
                <a:solidFill>
                  <a:schemeClr val="accent1"/>
                </a:solidFill>
              </a:defRPr>
            </a:lvl4pPr>
            <a:lvl5pPr marL="2057400" indent="-228600">
              <a:buClr>
                <a:schemeClr val="accent3"/>
              </a:buClr>
              <a:buFont typeface=".AppleSystemUIFont" charset="-120"/>
              <a:buChar char="—"/>
              <a:defRPr sz="20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6" name="Footer Placeholder 5"/>
          <p:cNvSpPr>
            <a:spLocks noGrp="1"/>
          </p:cNvSpPr>
          <p:nvPr>
            <p:ph type="ftr" sz="quarter" idx="3"/>
          </p:nvPr>
        </p:nvSpPr>
        <p:spPr>
          <a:xfrm>
            <a:off x="0" y="1"/>
            <a:ext cx="9144000" cy="350044"/>
          </a:xfrm>
          <a:prstGeom prst="rect">
            <a:avLst/>
          </a:prstGeom>
        </p:spPr>
        <p:txBody>
          <a:bodyPr vert="horz" lIns="91440" tIns="45720" rIns="91440" bIns="45720" rtlCol="0" anchor="ctr"/>
          <a:lstStyle>
            <a:lvl1pPr algn="r">
              <a:defRPr sz="1200">
                <a:solidFill>
                  <a:srgbClr val="1A5F93"/>
                </a:solidFill>
              </a:defRPr>
            </a:lvl1pPr>
          </a:lstStyle>
          <a:p>
            <a:r>
              <a:rPr lang="en-US"/>
              <a:t>Title | Date</a:t>
            </a:r>
          </a:p>
        </p:txBody>
      </p:sp>
      <p:sp>
        <p:nvSpPr>
          <p:cNvPr id="10" name="Slide Number Placeholder 7"/>
          <p:cNvSpPr txBox="1">
            <a:spLocks/>
          </p:cNvSpPr>
          <p:nvPr userDrawn="1"/>
        </p:nvSpPr>
        <p:spPr>
          <a:xfrm>
            <a:off x="3543300" y="6397711"/>
            <a:ext cx="20574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a:lstStyle>
          <a:p>
            <a:pPr algn="ctr"/>
            <a:r>
              <a:rPr lang="en-US" sz="1200">
                <a:solidFill>
                  <a:srgbClr val="1A5F93"/>
                </a:solidFill>
              </a:rPr>
              <a:t>— </a:t>
            </a:r>
            <a:fld id="{6AD66089-8ECB-CC44-BEF9-C849E5FB6C53}" type="slidenum">
              <a:rPr lang="en-US" sz="1200" smtClean="0">
                <a:solidFill>
                  <a:srgbClr val="1A5F93"/>
                </a:solidFill>
              </a:rPr>
              <a:t>‹#›</a:t>
            </a:fld>
            <a:r>
              <a:rPr lang="en-US" sz="1200">
                <a:solidFill>
                  <a:srgbClr val="1A5F93"/>
                </a:solidFill>
              </a:rPr>
              <a:t> —</a:t>
            </a:r>
          </a:p>
        </p:txBody>
      </p:sp>
      <p:pic>
        <p:nvPicPr>
          <p:cNvPr id="13" name="Picture 12">
            <a:extLst>
              <a:ext uri="{FF2B5EF4-FFF2-40B4-BE49-F238E27FC236}">
                <a16:creationId xmlns:a16="http://schemas.microsoft.com/office/drawing/2014/main" id="{5AEF5001-481C-E04B-91AE-7DD8ADD4A1E6}"/>
              </a:ext>
            </a:extLst>
          </p:cNvPr>
          <p:cNvPicPr>
            <a:picLocks noChangeAspect="1"/>
          </p:cNvPicPr>
          <p:nvPr userDrawn="1"/>
        </p:nvPicPr>
        <p:blipFill>
          <a:blip r:embed="rId2"/>
          <a:stretch>
            <a:fillRect/>
          </a:stretch>
        </p:blipFill>
        <p:spPr>
          <a:xfrm>
            <a:off x="370295" y="6341340"/>
            <a:ext cx="1651000" cy="342900"/>
          </a:xfrm>
          <a:prstGeom prst="rect">
            <a:avLst/>
          </a:prstGeom>
        </p:spPr>
      </p:pic>
      <p:sp>
        <p:nvSpPr>
          <p:cNvPr id="8" name="Rectangle 7">
            <a:extLst>
              <a:ext uri="{FF2B5EF4-FFF2-40B4-BE49-F238E27FC236}">
                <a16:creationId xmlns:a16="http://schemas.microsoft.com/office/drawing/2014/main" id="{D70CACB0-48D6-8747-A2BF-B5FD5CCD8927}"/>
              </a:ext>
            </a:extLst>
          </p:cNvPr>
          <p:cNvSpPr/>
          <p:nvPr userDrawn="1"/>
        </p:nvSpPr>
        <p:spPr>
          <a:xfrm>
            <a:off x="8088003" y="6483151"/>
            <a:ext cx="893321" cy="276999"/>
          </a:xfrm>
          <a:prstGeom prst="rect">
            <a:avLst/>
          </a:prstGeom>
        </p:spPr>
        <p:txBody>
          <a:bodyPr wrap="none">
            <a:spAutoFit/>
          </a:bodyPr>
          <a:lstStyle/>
          <a:p>
            <a:pPr algn="r"/>
            <a:r>
              <a:rPr lang="en-US" sz="1200" b="1" i="0">
                <a:solidFill>
                  <a:srgbClr val="1A5F93"/>
                </a:solidFill>
                <a:effectLst/>
                <a:latin typeface="Trade Gothic" pitchFamily="2" charset="0"/>
              </a:rPr>
              <a:t>SFHSS.ORG</a:t>
            </a:r>
          </a:p>
        </p:txBody>
      </p:sp>
    </p:spTree>
    <p:extLst>
      <p:ext uri="{BB962C8B-B14F-4D97-AF65-F5344CB8AC3E}">
        <p14:creationId xmlns:p14="http://schemas.microsoft.com/office/powerpoint/2010/main" val="166292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 bottom bar">
    <p:spTree>
      <p:nvGrpSpPr>
        <p:cNvPr id="1" name=""/>
        <p:cNvGrpSpPr/>
        <p:nvPr/>
      </p:nvGrpSpPr>
      <p:grpSpPr>
        <a:xfrm>
          <a:off x="0" y="0"/>
          <a:ext cx="0" cy="0"/>
          <a:chOff x="0" y="0"/>
          <a:chExt cx="0" cy="0"/>
        </a:xfrm>
      </p:grpSpPr>
      <p:sp>
        <p:nvSpPr>
          <p:cNvPr id="2" name="Title 1"/>
          <p:cNvSpPr>
            <a:spLocks noGrp="1"/>
          </p:cNvSpPr>
          <p:nvPr>
            <p:ph type="title"/>
          </p:nvPr>
        </p:nvSpPr>
        <p:spPr>
          <a:xfrm>
            <a:off x="0" y="351183"/>
            <a:ext cx="9144000" cy="914746"/>
          </a:xfrm>
        </p:spPr>
        <p:txBody>
          <a:bodyPr lIns="228600" rIns="22860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0" y="1371600"/>
            <a:ext cx="9144000" cy="4572000"/>
          </a:xfrm>
        </p:spPr>
        <p:txBody>
          <a:bodyPr lIns="228600" rIns="228600">
            <a:normAutofit/>
          </a:bodyPr>
          <a:lstStyle>
            <a:lvl1pPr marL="0" indent="0">
              <a:buFont typeface="Wingdings" charset="2"/>
              <a:buNone/>
              <a:defRPr sz="2000">
                <a:solidFill>
                  <a:schemeClr val="accent1">
                    <a:lumMod val="50000"/>
                  </a:schemeClr>
                </a:solidFill>
              </a:defRPr>
            </a:lvl1pPr>
            <a:lvl2pPr marL="685800" indent="-228600">
              <a:buClr>
                <a:schemeClr val="accent3"/>
              </a:buClr>
              <a:buFont typeface="Wingdings" charset="2"/>
              <a:buChar char="§"/>
              <a:defRPr sz="2000">
                <a:solidFill>
                  <a:schemeClr val="accent1">
                    <a:lumMod val="50000"/>
                  </a:schemeClr>
                </a:solidFill>
              </a:defRPr>
            </a:lvl2pPr>
            <a:lvl3pPr marL="1143000" indent="-228600">
              <a:buClr>
                <a:schemeClr val="accent3"/>
              </a:buClr>
              <a:buFont typeface=".AppleSystemUIFont" charset="-120"/>
              <a:buChar char="-"/>
              <a:defRPr sz="2000">
                <a:solidFill>
                  <a:schemeClr val="accent1">
                    <a:lumMod val="50000"/>
                  </a:schemeClr>
                </a:solidFill>
              </a:defRPr>
            </a:lvl3pPr>
            <a:lvl4pPr marL="1600200" indent="-228600">
              <a:buClr>
                <a:schemeClr val="accent3"/>
              </a:buClr>
              <a:buFont typeface="Wingdings" charset="2"/>
              <a:buChar char="§"/>
              <a:defRPr sz="2000">
                <a:solidFill>
                  <a:schemeClr val="accent1"/>
                </a:solidFill>
              </a:defRPr>
            </a:lvl4pPr>
            <a:lvl5pPr marL="2057400" indent="-228600">
              <a:buClr>
                <a:schemeClr val="accent3"/>
              </a:buClr>
              <a:buFont typeface=".AppleSystemUIFont" charset="-120"/>
              <a:buChar char="—"/>
              <a:defRPr sz="20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6" name="Footer Placeholder 5"/>
          <p:cNvSpPr>
            <a:spLocks noGrp="1"/>
          </p:cNvSpPr>
          <p:nvPr>
            <p:ph type="ftr" sz="quarter" idx="3"/>
          </p:nvPr>
        </p:nvSpPr>
        <p:spPr>
          <a:xfrm>
            <a:off x="0" y="1"/>
            <a:ext cx="9144000" cy="350044"/>
          </a:xfrm>
          <a:prstGeom prst="rect">
            <a:avLst/>
          </a:prstGeom>
        </p:spPr>
        <p:txBody>
          <a:bodyPr vert="horz" lIns="91440" tIns="45720" rIns="91440" bIns="45720" rtlCol="0" anchor="ctr"/>
          <a:lstStyle>
            <a:lvl1pPr algn="r">
              <a:defRPr sz="1200">
                <a:solidFill>
                  <a:schemeClr val="tx2"/>
                </a:solidFill>
              </a:defRPr>
            </a:lvl1pPr>
          </a:lstStyle>
          <a:p>
            <a:r>
              <a:rPr lang="en-US"/>
              <a:t>Title | Date</a:t>
            </a:r>
          </a:p>
        </p:txBody>
      </p:sp>
      <p:sp>
        <p:nvSpPr>
          <p:cNvPr id="10" name="Slide Number Placeholder 7"/>
          <p:cNvSpPr txBox="1">
            <a:spLocks/>
          </p:cNvSpPr>
          <p:nvPr userDrawn="1"/>
        </p:nvSpPr>
        <p:spPr>
          <a:xfrm>
            <a:off x="3543300" y="6397711"/>
            <a:ext cx="20574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a:lstStyle>
          <a:p>
            <a:pPr algn="ctr"/>
            <a:r>
              <a:rPr lang="en-US" sz="1200">
                <a:solidFill>
                  <a:srgbClr val="1A5F93"/>
                </a:solidFill>
              </a:rPr>
              <a:t>— </a:t>
            </a:r>
            <a:fld id="{6AD66089-8ECB-CC44-BEF9-C849E5FB6C53}" type="slidenum">
              <a:rPr lang="en-US" sz="1200" smtClean="0">
                <a:solidFill>
                  <a:srgbClr val="1A5F93"/>
                </a:solidFill>
              </a:rPr>
              <a:t>‹#›</a:t>
            </a:fld>
            <a:r>
              <a:rPr lang="en-US" sz="1200">
                <a:solidFill>
                  <a:srgbClr val="1A5F93"/>
                </a:solidFill>
              </a:rPr>
              <a:t> —</a:t>
            </a:r>
          </a:p>
        </p:txBody>
      </p:sp>
      <p:pic>
        <p:nvPicPr>
          <p:cNvPr id="12" name="Picture 11">
            <a:extLst>
              <a:ext uri="{FF2B5EF4-FFF2-40B4-BE49-F238E27FC236}">
                <a16:creationId xmlns:a16="http://schemas.microsoft.com/office/drawing/2014/main" id="{8344ECE4-7FFC-AC4D-8C9F-EA3BC04B385B}"/>
              </a:ext>
            </a:extLst>
          </p:cNvPr>
          <p:cNvPicPr>
            <a:picLocks noChangeAspect="1"/>
          </p:cNvPicPr>
          <p:nvPr userDrawn="1"/>
        </p:nvPicPr>
        <p:blipFill>
          <a:blip r:embed="rId2"/>
          <a:stretch>
            <a:fillRect/>
          </a:stretch>
        </p:blipFill>
        <p:spPr>
          <a:xfrm>
            <a:off x="370295" y="6341340"/>
            <a:ext cx="1651000" cy="342900"/>
          </a:xfrm>
          <a:prstGeom prst="rect">
            <a:avLst/>
          </a:prstGeom>
        </p:spPr>
      </p:pic>
      <p:sp>
        <p:nvSpPr>
          <p:cNvPr id="8" name="Rectangle 7">
            <a:extLst>
              <a:ext uri="{FF2B5EF4-FFF2-40B4-BE49-F238E27FC236}">
                <a16:creationId xmlns:a16="http://schemas.microsoft.com/office/drawing/2014/main" id="{0C768816-1E38-B541-9CA1-6BC447710A0E}"/>
              </a:ext>
            </a:extLst>
          </p:cNvPr>
          <p:cNvSpPr/>
          <p:nvPr userDrawn="1"/>
        </p:nvSpPr>
        <p:spPr>
          <a:xfrm>
            <a:off x="8088003" y="6483151"/>
            <a:ext cx="893321" cy="276999"/>
          </a:xfrm>
          <a:prstGeom prst="rect">
            <a:avLst/>
          </a:prstGeom>
        </p:spPr>
        <p:txBody>
          <a:bodyPr wrap="none">
            <a:spAutoFit/>
          </a:bodyPr>
          <a:lstStyle/>
          <a:p>
            <a:pPr algn="r"/>
            <a:r>
              <a:rPr lang="en-US" sz="1200" b="1" i="0">
                <a:solidFill>
                  <a:srgbClr val="1A5F93"/>
                </a:solidFill>
                <a:effectLst/>
                <a:latin typeface="Trade Gothic" pitchFamily="2" charset="0"/>
              </a:rPr>
              <a:t>SFHSS.ORG</a:t>
            </a:r>
          </a:p>
        </p:txBody>
      </p:sp>
    </p:spTree>
    <p:extLst>
      <p:ext uri="{BB962C8B-B14F-4D97-AF65-F5344CB8AC3E}">
        <p14:creationId xmlns:p14="http://schemas.microsoft.com/office/powerpoint/2010/main" val="4239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Boxes - TOP BAR">
    <p:spTree>
      <p:nvGrpSpPr>
        <p:cNvPr id="1" name=""/>
        <p:cNvGrpSpPr/>
        <p:nvPr/>
      </p:nvGrpSpPr>
      <p:grpSpPr>
        <a:xfrm>
          <a:off x="0" y="0"/>
          <a:ext cx="0" cy="0"/>
          <a:chOff x="0" y="0"/>
          <a:chExt cx="0" cy="0"/>
        </a:xfrm>
      </p:grpSpPr>
      <p:sp>
        <p:nvSpPr>
          <p:cNvPr id="2" name="Title 1"/>
          <p:cNvSpPr>
            <a:spLocks noGrp="1"/>
          </p:cNvSpPr>
          <p:nvPr>
            <p:ph type="title"/>
          </p:nvPr>
        </p:nvSpPr>
        <p:spPr>
          <a:xfrm>
            <a:off x="0" y="351183"/>
            <a:ext cx="9144000" cy="914746"/>
          </a:xfrm>
        </p:spPr>
        <p:txBody>
          <a:bodyPr lIns="228600" rIns="22860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1" y="1371600"/>
            <a:ext cx="4462272" cy="4572000"/>
          </a:xfrm>
        </p:spPr>
        <p:txBody>
          <a:bodyPr lIns="228600" rIns="228600">
            <a:normAutofit/>
          </a:bodyPr>
          <a:lstStyle>
            <a:lvl1pPr marL="0" indent="0">
              <a:buFont typeface="Wingdings" charset="2"/>
              <a:buNone/>
              <a:defRPr sz="2000">
                <a:solidFill>
                  <a:schemeClr val="accent1">
                    <a:lumMod val="50000"/>
                  </a:schemeClr>
                </a:solidFill>
              </a:defRPr>
            </a:lvl1pPr>
            <a:lvl2pPr marL="685800" indent="-228600">
              <a:buFont typeface="Wingdings" charset="2"/>
              <a:buChar char="§"/>
              <a:defRPr sz="2000">
                <a:solidFill>
                  <a:schemeClr val="accent1">
                    <a:lumMod val="50000"/>
                  </a:schemeClr>
                </a:solidFill>
              </a:defRPr>
            </a:lvl2pPr>
            <a:lvl3pPr marL="1143000" indent="-228600">
              <a:buFont typeface=".AppleSystemUIFont" charset="-120"/>
              <a:buChar char="-"/>
              <a:defRPr sz="2000">
                <a:solidFill>
                  <a:schemeClr val="accent1">
                    <a:lumMod val="50000"/>
                  </a:schemeClr>
                </a:solidFill>
              </a:defRPr>
            </a:lvl3pPr>
            <a:lvl4pPr marL="1600200" indent="-228600">
              <a:buFont typeface="Wingdings" charset="2"/>
              <a:buChar char="§"/>
              <a:defRPr sz="2000">
                <a:solidFill>
                  <a:schemeClr val="accent1"/>
                </a:solidFill>
              </a:defRPr>
            </a:lvl4pPr>
            <a:lvl5pPr marL="2057400" indent="-228600">
              <a:buFont typeface=".AppleSystemUIFont" charset="-120"/>
              <a:buChar char="-"/>
              <a:defRPr sz="20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9" name="Content Placeholder 8"/>
          <p:cNvSpPr>
            <a:spLocks noGrp="1"/>
          </p:cNvSpPr>
          <p:nvPr>
            <p:ph sz="quarter" idx="13"/>
          </p:nvPr>
        </p:nvSpPr>
        <p:spPr>
          <a:xfrm>
            <a:off x="4681728" y="1371600"/>
            <a:ext cx="446227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5"/>
          <p:cNvSpPr>
            <a:spLocks noGrp="1"/>
          </p:cNvSpPr>
          <p:nvPr>
            <p:ph type="ftr" sz="quarter" idx="3"/>
          </p:nvPr>
        </p:nvSpPr>
        <p:spPr>
          <a:xfrm>
            <a:off x="0" y="1"/>
            <a:ext cx="9144000" cy="350044"/>
          </a:xfrm>
          <a:prstGeom prst="rect">
            <a:avLst/>
          </a:prstGeom>
        </p:spPr>
        <p:txBody>
          <a:bodyPr vert="horz" lIns="91440" tIns="45720" rIns="91440" bIns="45720" rtlCol="0" anchor="ctr"/>
          <a:lstStyle>
            <a:lvl1pPr algn="r">
              <a:defRPr sz="1200">
                <a:solidFill>
                  <a:srgbClr val="1A5F93"/>
                </a:solidFill>
              </a:defRPr>
            </a:lvl1pPr>
          </a:lstStyle>
          <a:p>
            <a:r>
              <a:rPr lang="en-US"/>
              <a:t>Title | Date</a:t>
            </a:r>
          </a:p>
        </p:txBody>
      </p:sp>
      <p:sp>
        <p:nvSpPr>
          <p:cNvPr id="12" name="Slide Number Placeholder 7"/>
          <p:cNvSpPr txBox="1">
            <a:spLocks/>
          </p:cNvSpPr>
          <p:nvPr userDrawn="1"/>
        </p:nvSpPr>
        <p:spPr>
          <a:xfrm>
            <a:off x="3543300" y="6397711"/>
            <a:ext cx="20574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a:lstStyle>
          <a:p>
            <a:pPr algn="ctr"/>
            <a:r>
              <a:rPr lang="en-US" sz="1200">
                <a:solidFill>
                  <a:srgbClr val="1A5F93"/>
                </a:solidFill>
              </a:rPr>
              <a:t>— </a:t>
            </a:r>
            <a:fld id="{6AD66089-8ECB-CC44-BEF9-C849E5FB6C53}" type="slidenum">
              <a:rPr lang="en-US" sz="1200" smtClean="0">
                <a:solidFill>
                  <a:srgbClr val="1A5F93"/>
                </a:solidFill>
              </a:rPr>
              <a:t>‹#›</a:t>
            </a:fld>
            <a:r>
              <a:rPr lang="en-US" sz="1200">
                <a:solidFill>
                  <a:srgbClr val="1A5F93"/>
                </a:solidFill>
              </a:rPr>
              <a:t> —</a:t>
            </a:r>
          </a:p>
        </p:txBody>
      </p:sp>
      <p:pic>
        <p:nvPicPr>
          <p:cNvPr id="14" name="Picture 13">
            <a:extLst>
              <a:ext uri="{FF2B5EF4-FFF2-40B4-BE49-F238E27FC236}">
                <a16:creationId xmlns:a16="http://schemas.microsoft.com/office/drawing/2014/main" id="{F39BC2F9-F663-D343-8D69-E31A1950EE08}"/>
              </a:ext>
            </a:extLst>
          </p:cNvPr>
          <p:cNvPicPr>
            <a:picLocks noChangeAspect="1"/>
          </p:cNvPicPr>
          <p:nvPr userDrawn="1"/>
        </p:nvPicPr>
        <p:blipFill>
          <a:blip r:embed="rId2"/>
          <a:stretch>
            <a:fillRect/>
          </a:stretch>
        </p:blipFill>
        <p:spPr>
          <a:xfrm>
            <a:off x="370295" y="6341340"/>
            <a:ext cx="1651000" cy="342900"/>
          </a:xfrm>
          <a:prstGeom prst="rect">
            <a:avLst/>
          </a:prstGeom>
        </p:spPr>
      </p:pic>
      <p:sp>
        <p:nvSpPr>
          <p:cNvPr id="10" name="Rectangle 9">
            <a:extLst>
              <a:ext uri="{FF2B5EF4-FFF2-40B4-BE49-F238E27FC236}">
                <a16:creationId xmlns:a16="http://schemas.microsoft.com/office/drawing/2014/main" id="{77DC1D03-48A7-2449-9561-A213D6D469D3}"/>
              </a:ext>
            </a:extLst>
          </p:cNvPr>
          <p:cNvSpPr/>
          <p:nvPr userDrawn="1"/>
        </p:nvSpPr>
        <p:spPr>
          <a:xfrm>
            <a:off x="8088003" y="6483151"/>
            <a:ext cx="893321" cy="276999"/>
          </a:xfrm>
          <a:prstGeom prst="rect">
            <a:avLst/>
          </a:prstGeom>
        </p:spPr>
        <p:txBody>
          <a:bodyPr wrap="none">
            <a:spAutoFit/>
          </a:bodyPr>
          <a:lstStyle/>
          <a:p>
            <a:pPr algn="r"/>
            <a:r>
              <a:rPr lang="en-US" sz="1200" b="1" i="0">
                <a:solidFill>
                  <a:srgbClr val="1A5F93"/>
                </a:solidFill>
                <a:effectLst/>
                <a:latin typeface="Trade Gothic" pitchFamily="2" charset="0"/>
              </a:rPr>
              <a:t>SFHSS.ORG</a:t>
            </a:r>
          </a:p>
        </p:txBody>
      </p:sp>
    </p:spTree>
    <p:extLst>
      <p:ext uri="{BB962C8B-B14F-4D97-AF65-F5344CB8AC3E}">
        <p14:creationId xmlns:p14="http://schemas.microsoft.com/office/powerpoint/2010/main" val="13681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Boxes">
    <p:spTree>
      <p:nvGrpSpPr>
        <p:cNvPr id="1" name=""/>
        <p:cNvGrpSpPr/>
        <p:nvPr/>
      </p:nvGrpSpPr>
      <p:grpSpPr>
        <a:xfrm>
          <a:off x="0" y="0"/>
          <a:ext cx="0" cy="0"/>
          <a:chOff x="0" y="0"/>
          <a:chExt cx="0" cy="0"/>
        </a:xfrm>
      </p:grpSpPr>
      <p:sp>
        <p:nvSpPr>
          <p:cNvPr id="2" name="Title 1"/>
          <p:cNvSpPr>
            <a:spLocks noGrp="1"/>
          </p:cNvSpPr>
          <p:nvPr>
            <p:ph type="title"/>
          </p:nvPr>
        </p:nvSpPr>
        <p:spPr>
          <a:xfrm>
            <a:off x="0" y="351183"/>
            <a:ext cx="9144000" cy="914746"/>
          </a:xfrm>
        </p:spPr>
        <p:txBody>
          <a:bodyPr lIns="228600" rIns="22860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1" y="1371600"/>
            <a:ext cx="4462272" cy="4572000"/>
          </a:xfrm>
        </p:spPr>
        <p:txBody>
          <a:bodyPr lIns="228600" rIns="228600">
            <a:normAutofit/>
          </a:bodyPr>
          <a:lstStyle>
            <a:lvl1pPr marL="0" indent="0">
              <a:buFont typeface="Wingdings" charset="2"/>
              <a:buNone/>
              <a:defRPr sz="2000">
                <a:solidFill>
                  <a:schemeClr val="accent1">
                    <a:lumMod val="50000"/>
                  </a:schemeClr>
                </a:solidFill>
              </a:defRPr>
            </a:lvl1pPr>
            <a:lvl2pPr marL="685800" indent="-228600">
              <a:buClr>
                <a:schemeClr val="accent3"/>
              </a:buClr>
              <a:buFont typeface="Wingdings" charset="2"/>
              <a:buChar char="§"/>
              <a:defRPr sz="2000">
                <a:solidFill>
                  <a:schemeClr val="accent1">
                    <a:lumMod val="50000"/>
                  </a:schemeClr>
                </a:solidFill>
              </a:defRPr>
            </a:lvl2pPr>
            <a:lvl3pPr marL="1143000" indent="-228600">
              <a:buClr>
                <a:schemeClr val="accent3"/>
              </a:buClr>
              <a:buFont typeface=".AppleSystemUIFont" charset="-120"/>
              <a:buChar char="-"/>
              <a:defRPr sz="2000">
                <a:solidFill>
                  <a:schemeClr val="accent1">
                    <a:lumMod val="50000"/>
                  </a:schemeClr>
                </a:solidFill>
              </a:defRPr>
            </a:lvl3pPr>
            <a:lvl4pPr marL="1600200" indent="-228600">
              <a:buClr>
                <a:schemeClr val="accent3"/>
              </a:buClr>
              <a:buFont typeface="Wingdings" charset="2"/>
              <a:buChar char="§"/>
              <a:defRPr sz="2000">
                <a:solidFill>
                  <a:schemeClr val="accent1"/>
                </a:solidFill>
              </a:defRPr>
            </a:lvl4pPr>
            <a:lvl5pPr marL="2057400" indent="-228600">
              <a:buClr>
                <a:schemeClr val="accent3"/>
              </a:buClr>
              <a:buFont typeface=".AppleSystemUIFont" charset="-120"/>
              <a:buChar char="—"/>
              <a:defRPr sz="20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13"/>
          </p:nvPr>
        </p:nvSpPr>
        <p:spPr>
          <a:xfrm>
            <a:off x="4681728" y="1371600"/>
            <a:ext cx="446227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5"/>
          <p:cNvSpPr>
            <a:spLocks noGrp="1"/>
          </p:cNvSpPr>
          <p:nvPr>
            <p:ph type="ftr" sz="quarter" idx="3"/>
          </p:nvPr>
        </p:nvSpPr>
        <p:spPr>
          <a:xfrm>
            <a:off x="0" y="1"/>
            <a:ext cx="9144000" cy="350044"/>
          </a:xfrm>
          <a:prstGeom prst="rect">
            <a:avLst/>
          </a:prstGeom>
        </p:spPr>
        <p:txBody>
          <a:bodyPr vert="horz" lIns="91440" tIns="45720" rIns="91440" bIns="45720" rtlCol="0" anchor="ctr"/>
          <a:lstStyle>
            <a:lvl1pPr algn="r">
              <a:defRPr sz="1200">
                <a:solidFill>
                  <a:schemeClr val="tx2"/>
                </a:solidFill>
              </a:defRPr>
            </a:lvl1pPr>
          </a:lstStyle>
          <a:p>
            <a:r>
              <a:rPr lang="en-US"/>
              <a:t>Title | Date</a:t>
            </a:r>
          </a:p>
        </p:txBody>
      </p:sp>
      <p:sp>
        <p:nvSpPr>
          <p:cNvPr id="11" name="Slide Number Placeholder 7"/>
          <p:cNvSpPr txBox="1">
            <a:spLocks/>
          </p:cNvSpPr>
          <p:nvPr userDrawn="1"/>
        </p:nvSpPr>
        <p:spPr>
          <a:xfrm>
            <a:off x="3543300" y="6397711"/>
            <a:ext cx="20574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a:lstStyle>
          <a:p>
            <a:pPr algn="ctr"/>
            <a:r>
              <a:rPr lang="en-US" sz="1200">
                <a:solidFill>
                  <a:srgbClr val="1A5F93"/>
                </a:solidFill>
              </a:rPr>
              <a:t>— </a:t>
            </a:r>
            <a:fld id="{6AD66089-8ECB-CC44-BEF9-C849E5FB6C53}" type="slidenum">
              <a:rPr lang="en-US" sz="1200" smtClean="0">
                <a:solidFill>
                  <a:srgbClr val="1A5F93"/>
                </a:solidFill>
              </a:rPr>
              <a:t>‹#›</a:t>
            </a:fld>
            <a:r>
              <a:rPr lang="en-US" sz="1200">
                <a:solidFill>
                  <a:srgbClr val="1A5F93"/>
                </a:solidFill>
              </a:rPr>
              <a:t> —</a:t>
            </a:r>
          </a:p>
        </p:txBody>
      </p:sp>
      <p:pic>
        <p:nvPicPr>
          <p:cNvPr id="13" name="Picture 12">
            <a:extLst>
              <a:ext uri="{FF2B5EF4-FFF2-40B4-BE49-F238E27FC236}">
                <a16:creationId xmlns:a16="http://schemas.microsoft.com/office/drawing/2014/main" id="{E86B52DC-7C97-854E-A6ED-A27EBDCDD007}"/>
              </a:ext>
            </a:extLst>
          </p:cNvPr>
          <p:cNvPicPr>
            <a:picLocks noChangeAspect="1"/>
          </p:cNvPicPr>
          <p:nvPr userDrawn="1"/>
        </p:nvPicPr>
        <p:blipFill>
          <a:blip r:embed="rId2"/>
          <a:stretch>
            <a:fillRect/>
          </a:stretch>
        </p:blipFill>
        <p:spPr>
          <a:xfrm>
            <a:off x="370295" y="6341340"/>
            <a:ext cx="1651000" cy="342900"/>
          </a:xfrm>
          <a:prstGeom prst="rect">
            <a:avLst/>
          </a:prstGeom>
        </p:spPr>
      </p:pic>
      <p:sp>
        <p:nvSpPr>
          <p:cNvPr id="9" name="Rectangle 8">
            <a:extLst>
              <a:ext uri="{FF2B5EF4-FFF2-40B4-BE49-F238E27FC236}">
                <a16:creationId xmlns:a16="http://schemas.microsoft.com/office/drawing/2014/main" id="{21813376-C8FD-1E41-9D51-7549CDE98BC7}"/>
              </a:ext>
            </a:extLst>
          </p:cNvPr>
          <p:cNvSpPr/>
          <p:nvPr userDrawn="1"/>
        </p:nvSpPr>
        <p:spPr>
          <a:xfrm>
            <a:off x="8088003" y="6483151"/>
            <a:ext cx="893321" cy="276999"/>
          </a:xfrm>
          <a:prstGeom prst="rect">
            <a:avLst/>
          </a:prstGeom>
        </p:spPr>
        <p:txBody>
          <a:bodyPr wrap="none">
            <a:spAutoFit/>
          </a:bodyPr>
          <a:lstStyle/>
          <a:p>
            <a:pPr algn="r"/>
            <a:r>
              <a:rPr lang="en-US" sz="1200" b="1" i="0">
                <a:solidFill>
                  <a:srgbClr val="1A5F93"/>
                </a:solidFill>
                <a:effectLst/>
                <a:latin typeface="Trade Gothic" pitchFamily="2" charset="0"/>
              </a:rPr>
              <a:t>SFHSS.ORG</a:t>
            </a:r>
          </a:p>
        </p:txBody>
      </p:sp>
    </p:spTree>
    <p:extLst>
      <p:ext uri="{BB962C8B-B14F-4D97-AF65-F5344CB8AC3E}">
        <p14:creationId xmlns:p14="http://schemas.microsoft.com/office/powerpoint/2010/main" val="29075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Chart TOP BAR">
    <p:spTree>
      <p:nvGrpSpPr>
        <p:cNvPr id="1" name=""/>
        <p:cNvGrpSpPr/>
        <p:nvPr/>
      </p:nvGrpSpPr>
      <p:grpSpPr>
        <a:xfrm>
          <a:off x="0" y="0"/>
          <a:ext cx="0" cy="0"/>
          <a:chOff x="0" y="0"/>
          <a:chExt cx="0" cy="0"/>
        </a:xfrm>
      </p:grpSpPr>
      <p:sp>
        <p:nvSpPr>
          <p:cNvPr id="2" name="Title 1"/>
          <p:cNvSpPr>
            <a:spLocks noGrp="1"/>
          </p:cNvSpPr>
          <p:nvPr>
            <p:ph type="title"/>
          </p:nvPr>
        </p:nvSpPr>
        <p:spPr>
          <a:xfrm>
            <a:off x="0" y="351183"/>
            <a:ext cx="9144000" cy="914746"/>
          </a:xfrm>
        </p:spPr>
        <p:txBody>
          <a:bodyPr lIns="228600" rIns="22860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1" y="1371600"/>
            <a:ext cx="4462272" cy="4572000"/>
          </a:xfrm>
        </p:spPr>
        <p:txBody>
          <a:bodyPr lIns="228600" rIns="228600">
            <a:normAutofit/>
          </a:bodyPr>
          <a:lstStyle>
            <a:lvl1pPr marL="0" indent="0">
              <a:buFont typeface="Wingdings" charset="2"/>
              <a:buNone/>
              <a:defRPr sz="2000">
                <a:solidFill>
                  <a:schemeClr val="accent1">
                    <a:lumMod val="50000"/>
                  </a:schemeClr>
                </a:solidFill>
              </a:defRPr>
            </a:lvl1pPr>
            <a:lvl2pPr marL="685800" indent="-228600">
              <a:buFont typeface="Wingdings" charset="2"/>
              <a:buChar char="§"/>
              <a:defRPr sz="2000">
                <a:solidFill>
                  <a:schemeClr val="accent1">
                    <a:lumMod val="50000"/>
                  </a:schemeClr>
                </a:solidFill>
              </a:defRPr>
            </a:lvl2pPr>
            <a:lvl3pPr marL="1143000" indent="-228600">
              <a:buFont typeface=".AppleSystemUIFont" charset="-120"/>
              <a:buChar char="-"/>
              <a:defRPr sz="2000">
                <a:solidFill>
                  <a:schemeClr val="accent1">
                    <a:lumMod val="50000"/>
                  </a:schemeClr>
                </a:solidFill>
              </a:defRPr>
            </a:lvl3pPr>
            <a:lvl4pPr marL="1600200" indent="-228600">
              <a:buFont typeface="Wingdings" charset="2"/>
              <a:buChar char="§"/>
              <a:defRPr sz="2000">
                <a:solidFill>
                  <a:schemeClr val="accent1"/>
                </a:solidFill>
              </a:defRPr>
            </a:lvl4pPr>
            <a:lvl5pPr marL="2057400" indent="-228600">
              <a:buFont typeface=".AppleSystemUIFont" charset="-120"/>
              <a:buChar char="-"/>
              <a:defRPr sz="20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8" name="Chart Placeholder 7"/>
          <p:cNvSpPr>
            <a:spLocks noGrp="1"/>
          </p:cNvSpPr>
          <p:nvPr>
            <p:ph type="chart" sz="quarter" idx="13"/>
          </p:nvPr>
        </p:nvSpPr>
        <p:spPr>
          <a:xfrm>
            <a:off x="4686300" y="1371600"/>
            <a:ext cx="4344345" cy="4572000"/>
          </a:xfrm>
        </p:spPr>
        <p:txBody>
          <a:bodyPr/>
          <a:lstStyle/>
          <a:p>
            <a:r>
              <a:rPr lang="en-US"/>
              <a:t>Click icon to add chart</a:t>
            </a:r>
          </a:p>
        </p:txBody>
      </p:sp>
      <p:sp>
        <p:nvSpPr>
          <p:cNvPr id="9" name="Footer Placeholder 5"/>
          <p:cNvSpPr>
            <a:spLocks noGrp="1"/>
          </p:cNvSpPr>
          <p:nvPr>
            <p:ph type="ftr" sz="quarter" idx="3"/>
          </p:nvPr>
        </p:nvSpPr>
        <p:spPr>
          <a:xfrm>
            <a:off x="0" y="1"/>
            <a:ext cx="9144000" cy="350044"/>
          </a:xfrm>
          <a:prstGeom prst="rect">
            <a:avLst/>
          </a:prstGeom>
        </p:spPr>
        <p:txBody>
          <a:bodyPr vert="horz" lIns="91440" tIns="45720" rIns="91440" bIns="45720" rtlCol="0" anchor="ctr"/>
          <a:lstStyle>
            <a:lvl1pPr algn="r">
              <a:defRPr sz="1200">
                <a:solidFill>
                  <a:srgbClr val="1A5F93"/>
                </a:solidFill>
              </a:defRPr>
            </a:lvl1pPr>
          </a:lstStyle>
          <a:p>
            <a:r>
              <a:rPr lang="en-US"/>
              <a:t>Title | Date</a:t>
            </a:r>
          </a:p>
        </p:txBody>
      </p:sp>
      <p:sp>
        <p:nvSpPr>
          <p:cNvPr id="12" name="Slide Number Placeholder 7"/>
          <p:cNvSpPr txBox="1">
            <a:spLocks/>
          </p:cNvSpPr>
          <p:nvPr userDrawn="1"/>
        </p:nvSpPr>
        <p:spPr>
          <a:xfrm>
            <a:off x="3543300" y="6397711"/>
            <a:ext cx="20574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a:lstStyle>
          <a:p>
            <a:pPr algn="ctr"/>
            <a:r>
              <a:rPr lang="en-US" sz="1200">
                <a:solidFill>
                  <a:srgbClr val="1A5F93"/>
                </a:solidFill>
              </a:rPr>
              <a:t>— </a:t>
            </a:r>
            <a:fld id="{6AD66089-8ECB-CC44-BEF9-C849E5FB6C53}" type="slidenum">
              <a:rPr lang="en-US" sz="1200" smtClean="0">
                <a:solidFill>
                  <a:srgbClr val="1A5F93"/>
                </a:solidFill>
              </a:rPr>
              <a:t>‹#›</a:t>
            </a:fld>
            <a:r>
              <a:rPr lang="en-US" sz="1200">
                <a:solidFill>
                  <a:srgbClr val="1A5F93"/>
                </a:solidFill>
              </a:rPr>
              <a:t> —</a:t>
            </a:r>
          </a:p>
        </p:txBody>
      </p:sp>
      <p:pic>
        <p:nvPicPr>
          <p:cNvPr id="14" name="Picture 13">
            <a:extLst>
              <a:ext uri="{FF2B5EF4-FFF2-40B4-BE49-F238E27FC236}">
                <a16:creationId xmlns:a16="http://schemas.microsoft.com/office/drawing/2014/main" id="{3EC7E0A4-BD42-A048-8AA8-E07E539EC09B}"/>
              </a:ext>
            </a:extLst>
          </p:cNvPr>
          <p:cNvPicPr>
            <a:picLocks noChangeAspect="1"/>
          </p:cNvPicPr>
          <p:nvPr userDrawn="1"/>
        </p:nvPicPr>
        <p:blipFill>
          <a:blip r:embed="rId2"/>
          <a:stretch>
            <a:fillRect/>
          </a:stretch>
        </p:blipFill>
        <p:spPr>
          <a:xfrm>
            <a:off x="370295" y="6341340"/>
            <a:ext cx="1651000" cy="342900"/>
          </a:xfrm>
          <a:prstGeom prst="rect">
            <a:avLst/>
          </a:prstGeom>
        </p:spPr>
      </p:pic>
      <p:sp>
        <p:nvSpPr>
          <p:cNvPr id="10" name="Rectangle 9">
            <a:extLst>
              <a:ext uri="{FF2B5EF4-FFF2-40B4-BE49-F238E27FC236}">
                <a16:creationId xmlns:a16="http://schemas.microsoft.com/office/drawing/2014/main" id="{6CE9C005-9887-2F48-9BFE-991E52B2605B}"/>
              </a:ext>
            </a:extLst>
          </p:cNvPr>
          <p:cNvSpPr/>
          <p:nvPr userDrawn="1"/>
        </p:nvSpPr>
        <p:spPr>
          <a:xfrm>
            <a:off x="8088003" y="6483151"/>
            <a:ext cx="893321" cy="276999"/>
          </a:xfrm>
          <a:prstGeom prst="rect">
            <a:avLst/>
          </a:prstGeom>
        </p:spPr>
        <p:txBody>
          <a:bodyPr wrap="none">
            <a:spAutoFit/>
          </a:bodyPr>
          <a:lstStyle/>
          <a:p>
            <a:pPr algn="r"/>
            <a:r>
              <a:rPr lang="en-US" sz="1200" b="1" i="0">
                <a:solidFill>
                  <a:srgbClr val="1A5F93"/>
                </a:solidFill>
                <a:effectLst/>
                <a:latin typeface="Trade Gothic" pitchFamily="2" charset="0"/>
              </a:rPr>
              <a:t>SFHSS.ORG</a:t>
            </a:r>
          </a:p>
        </p:txBody>
      </p:sp>
    </p:spTree>
    <p:extLst>
      <p:ext uri="{BB962C8B-B14F-4D97-AF65-F5344CB8AC3E}">
        <p14:creationId xmlns:p14="http://schemas.microsoft.com/office/powerpoint/2010/main" val="111849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2" name="Title 1"/>
          <p:cNvSpPr>
            <a:spLocks noGrp="1"/>
          </p:cNvSpPr>
          <p:nvPr>
            <p:ph type="title"/>
          </p:nvPr>
        </p:nvSpPr>
        <p:spPr>
          <a:xfrm>
            <a:off x="0" y="351183"/>
            <a:ext cx="9144000" cy="914746"/>
          </a:xfrm>
        </p:spPr>
        <p:txBody>
          <a:bodyPr lIns="228600" rIns="22860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1" y="1371600"/>
            <a:ext cx="4462272" cy="4572000"/>
          </a:xfrm>
        </p:spPr>
        <p:txBody>
          <a:bodyPr lIns="228600" rIns="228600">
            <a:normAutofit/>
          </a:bodyPr>
          <a:lstStyle>
            <a:lvl1pPr marL="0" indent="0">
              <a:buFont typeface="Wingdings" charset="2"/>
              <a:buNone/>
              <a:defRPr sz="2000">
                <a:solidFill>
                  <a:schemeClr val="accent1">
                    <a:lumMod val="50000"/>
                  </a:schemeClr>
                </a:solidFill>
              </a:defRPr>
            </a:lvl1pPr>
            <a:lvl2pPr marL="685800" indent="-228600">
              <a:buClr>
                <a:schemeClr val="accent3"/>
              </a:buClr>
              <a:buFont typeface="Wingdings" charset="2"/>
              <a:buChar char="§"/>
              <a:defRPr sz="2000">
                <a:solidFill>
                  <a:schemeClr val="accent1">
                    <a:lumMod val="50000"/>
                  </a:schemeClr>
                </a:solidFill>
              </a:defRPr>
            </a:lvl2pPr>
            <a:lvl3pPr marL="1143000" indent="-228600">
              <a:buClr>
                <a:schemeClr val="accent3"/>
              </a:buClr>
              <a:buFont typeface=".AppleSystemUIFont" charset="-120"/>
              <a:buChar char="-"/>
              <a:defRPr sz="2000">
                <a:solidFill>
                  <a:schemeClr val="accent1">
                    <a:lumMod val="50000"/>
                  </a:schemeClr>
                </a:solidFill>
              </a:defRPr>
            </a:lvl3pPr>
            <a:lvl4pPr marL="1600200" indent="-228600">
              <a:buClr>
                <a:schemeClr val="accent3"/>
              </a:buClr>
              <a:buFont typeface="Wingdings" charset="2"/>
              <a:buChar char="§"/>
              <a:defRPr sz="2000">
                <a:solidFill>
                  <a:schemeClr val="accent1"/>
                </a:solidFill>
              </a:defRPr>
            </a:lvl4pPr>
            <a:lvl5pPr marL="2057400" indent="-228600">
              <a:buClr>
                <a:schemeClr val="accent3"/>
              </a:buClr>
              <a:buFont typeface=".AppleSystemUIFont" charset="-120"/>
              <a:buChar char="—"/>
              <a:defRPr sz="20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8" name="Chart Placeholder 7"/>
          <p:cNvSpPr>
            <a:spLocks noGrp="1"/>
          </p:cNvSpPr>
          <p:nvPr>
            <p:ph type="chart" sz="quarter" idx="13"/>
          </p:nvPr>
        </p:nvSpPr>
        <p:spPr>
          <a:xfrm>
            <a:off x="4686300" y="1371600"/>
            <a:ext cx="4344345" cy="4572000"/>
          </a:xfrm>
        </p:spPr>
        <p:txBody>
          <a:bodyPr/>
          <a:lstStyle/>
          <a:p>
            <a:r>
              <a:rPr lang="en-US"/>
              <a:t>Click icon to add chart</a:t>
            </a:r>
          </a:p>
        </p:txBody>
      </p:sp>
      <p:sp>
        <p:nvSpPr>
          <p:cNvPr id="9" name="Footer Placeholder 5"/>
          <p:cNvSpPr>
            <a:spLocks noGrp="1"/>
          </p:cNvSpPr>
          <p:nvPr>
            <p:ph type="ftr" sz="quarter" idx="3"/>
          </p:nvPr>
        </p:nvSpPr>
        <p:spPr>
          <a:xfrm>
            <a:off x="0" y="1"/>
            <a:ext cx="9144000" cy="350044"/>
          </a:xfrm>
          <a:prstGeom prst="rect">
            <a:avLst/>
          </a:prstGeom>
        </p:spPr>
        <p:txBody>
          <a:bodyPr vert="horz" lIns="91440" tIns="45720" rIns="91440" bIns="45720" rtlCol="0" anchor="ctr"/>
          <a:lstStyle>
            <a:lvl1pPr algn="r">
              <a:defRPr sz="1200">
                <a:solidFill>
                  <a:schemeClr val="tx2"/>
                </a:solidFill>
              </a:defRPr>
            </a:lvl1pPr>
          </a:lstStyle>
          <a:p>
            <a:r>
              <a:rPr lang="en-US"/>
              <a:t>Title | Date</a:t>
            </a:r>
          </a:p>
        </p:txBody>
      </p:sp>
      <p:sp>
        <p:nvSpPr>
          <p:cNvPr id="12" name="Slide Number Placeholder 7"/>
          <p:cNvSpPr txBox="1">
            <a:spLocks/>
          </p:cNvSpPr>
          <p:nvPr userDrawn="1"/>
        </p:nvSpPr>
        <p:spPr>
          <a:xfrm>
            <a:off x="3543300" y="6397711"/>
            <a:ext cx="20574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a:lstStyle>
          <a:p>
            <a:pPr algn="ctr"/>
            <a:r>
              <a:rPr lang="en-US" sz="1200">
                <a:solidFill>
                  <a:srgbClr val="1A5F93"/>
                </a:solidFill>
              </a:rPr>
              <a:t>— </a:t>
            </a:r>
            <a:fld id="{6AD66089-8ECB-CC44-BEF9-C849E5FB6C53}" type="slidenum">
              <a:rPr lang="en-US" sz="1200" smtClean="0">
                <a:solidFill>
                  <a:srgbClr val="1A5F93"/>
                </a:solidFill>
              </a:rPr>
              <a:t>‹#›</a:t>
            </a:fld>
            <a:r>
              <a:rPr lang="en-US" sz="1200">
                <a:solidFill>
                  <a:srgbClr val="1A5F93"/>
                </a:solidFill>
              </a:rPr>
              <a:t> —</a:t>
            </a:r>
          </a:p>
        </p:txBody>
      </p:sp>
      <p:pic>
        <p:nvPicPr>
          <p:cNvPr id="14" name="Picture 13">
            <a:extLst>
              <a:ext uri="{FF2B5EF4-FFF2-40B4-BE49-F238E27FC236}">
                <a16:creationId xmlns:a16="http://schemas.microsoft.com/office/drawing/2014/main" id="{B7EF6B1E-703F-654B-8D05-D72CF16BC7DC}"/>
              </a:ext>
            </a:extLst>
          </p:cNvPr>
          <p:cNvPicPr>
            <a:picLocks noChangeAspect="1"/>
          </p:cNvPicPr>
          <p:nvPr userDrawn="1"/>
        </p:nvPicPr>
        <p:blipFill>
          <a:blip r:embed="rId2"/>
          <a:stretch>
            <a:fillRect/>
          </a:stretch>
        </p:blipFill>
        <p:spPr>
          <a:xfrm>
            <a:off x="370295" y="6341340"/>
            <a:ext cx="1651000" cy="342900"/>
          </a:xfrm>
          <a:prstGeom prst="rect">
            <a:avLst/>
          </a:prstGeom>
        </p:spPr>
      </p:pic>
      <p:sp>
        <p:nvSpPr>
          <p:cNvPr id="10" name="Rectangle 9">
            <a:extLst>
              <a:ext uri="{FF2B5EF4-FFF2-40B4-BE49-F238E27FC236}">
                <a16:creationId xmlns:a16="http://schemas.microsoft.com/office/drawing/2014/main" id="{3E4E7E95-3C3D-B245-A6F4-88212B1AEB2C}"/>
              </a:ext>
            </a:extLst>
          </p:cNvPr>
          <p:cNvSpPr/>
          <p:nvPr userDrawn="1"/>
        </p:nvSpPr>
        <p:spPr>
          <a:xfrm>
            <a:off x="8088003" y="6483151"/>
            <a:ext cx="893321" cy="276999"/>
          </a:xfrm>
          <a:prstGeom prst="rect">
            <a:avLst/>
          </a:prstGeom>
        </p:spPr>
        <p:txBody>
          <a:bodyPr wrap="none">
            <a:spAutoFit/>
          </a:bodyPr>
          <a:lstStyle/>
          <a:p>
            <a:pPr algn="r"/>
            <a:r>
              <a:rPr lang="en-US" sz="1200" b="1" i="0">
                <a:solidFill>
                  <a:srgbClr val="1A5F93"/>
                </a:solidFill>
                <a:effectLst/>
                <a:latin typeface="Trade Gothic" pitchFamily="2" charset="0"/>
              </a:rPr>
              <a:t>SFHSS.ORG</a:t>
            </a:r>
          </a:p>
        </p:txBody>
      </p:sp>
    </p:spTree>
    <p:extLst>
      <p:ext uri="{BB962C8B-B14F-4D97-AF65-F5344CB8AC3E}">
        <p14:creationId xmlns:p14="http://schemas.microsoft.com/office/powerpoint/2010/main" val="212793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Image | TOP BAR">
    <p:spTree>
      <p:nvGrpSpPr>
        <p:cNvPr id="1" name=""/>
        <p:cNvGrpSpPr/>
        <p:nvPr/>
      </p:nvGrpSpPr>
      <p:grpSpPr>
        <a:xfrm>
          <a:off x="0" y="0"/>
          <a:ext cx="0" cy="0"/>
          <a:chOff x="0" y="0"/>
          <a:chExt cx="0" cy="0"/>
        </a:xfrm>
      </p:grpSpPr>
      <p:sp>
        <p:nvSpPr>
          <p:cNvPr id="2" name="Title 1"/>
          <p:cNvSpPr>
            <a:spLocks noGrp="1"/>
          </p:cNvSpPr>
          <p:nvPr>
            <p:ph type="title"/>
          </p:nvPr>
        </p:nvSpPr>
        <p:spPr>
          <a:xfrm>
            <a:off x="0" y="351183"/>
            <a:ext cx="9144000" cy="914746"/>
          </a:xfrm>
        </p:spPr>
        <p:txBody>
          <a:bodyPr lIns="228600" rIns="22860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1" y="1371600"/>
            <a:ext cx="4462272" cy="4572000"/>
          </a:xfrm>
        </p:spPr>
        <p:txBody>
          <a:bodyPr lIns="228600" rIns="228600">
            <a:normAutofit/>
          </a:bodyPr>
          <a:lstStyle>
            <a:lvl1pPr marL="0" indent="0">
              <a:buFont typeface="Wingdings" charset="2"/>
              <a:buNone/>
              <a:defRPr sz="2000">
                <a:solidFill>
                  <a:schemeClr val="accent1">
                    <a:lumMod val="50000"/>
                  </a:schemeClr>
                </a:solidFill>
              </a:defRPr>
            </a:lvl1pPr>
            <a:lvl2pPr marL="685800" indent="-228600">
              <a:buFont typeface="Wingdings" charset="2"/>
              <a:buChar char="§"/>
              <a:defRPr sz="2000">
                <a:solidFill>
                  <a:schemeClr val="accent1">
                    <a:lumMod val="50000"/>
                  </a:schemeClr>
                </a:solidFill>
              </a:defRPr>
            </a:lvl2pPr>
            <a:lvl3pPr marL="1143000" indent="-228600">
              <a:buFont typeface=".AppleSystemUIFont" charset="-120"/>
              <a:buChar char="-"/>
              <a:defRPr sz="2000">
                <a:solidFill>
                  <a:schemeClr val="accent1">
                    <a:lumMod val="50000"/>
                  </a:schemeClr>
                </a:solidFill>
              </a:defRPr>
            </a:lvl3pPr>
            <a:lvl4pPr marL="1600200" indent="-228600">
              <a:buFont typeface="Wingdings" charset="2"/>
              <a:buChar char="§"/>
              <a:defRPr sz="2000">
                <a:solidFill>
                  <a:schemeClr val="accent1"/>
                </a:solidFill>
              </a:defRPr>
            </a:lvl4pPr>
            <a:lvl5pPr marL="2057400" indent="-228600">
              <a:buFont typeface=".AppleSystemUIFont" charset="-120"/>
              <a:buChar char="-"/>
              <a:defRPr sz="20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5" name="Picture Placeholder 4"/>
          <p:cNvSpPr>
            <a:spLocks noGrp="1"/>
          </p:cNvSpPr>
          <p:nvPr>
            <p:ph type="pic" sz="quarter" idx="11"/>
          </p:nvPr>
        </p:nvSpPr>
        <p:spPr>
          <a:xfrm>
            <a:off x="4684642" y="1371600"/>
            <a:ext cx="4346003" cy="4572000"/>
          </a:xfrm>
        </p:spPr>
        <p:txBody>
          <a:bodyPr>
            <a:normAutofit/>
          </a:bodyPr>
          <a:lstStyle>
            <a:lvl1pPr>
              <a:defRPr lang="en-US" sz="2000" b="0" i="0" kern="1200" dirty="0">
                <a:solidFill>
                  <a:schemeClr val="accent1">
                    <a:lumMod val="50000"/>
                  </a:schemeClr>
                </a:solidFill>
                <a:latin typeface="Arial" charset="0"/>
                <a:ea typeface="+mn-ea"/>
                <a:cs typeface="+mn-cs"/>
              </a:defRPr>
            </a:lvl1pPr>
          </a:lstStyle>
          <a:p>
            <a:pPr marL="0" lvl="0" indent="0" algn="l" defTabSz="914400" rtl="0" eaLnBrk="1" latinLnBrk="0" hangingPunct="1">
              <a:lnSpc>
                <a:spcPct val="90000"/>
              </a:lnSpc>
              <a:spcBef>
                <a:spcPts val="1000"/>
              </a:spcBef>
              <a:buFont typeface="Wingdings" charset="2"/>
              <a:buNone/>
            </a:pPr>
            <a:r>
              <a:rPr lang="en-US"/>
              <a:t>Drag picture to placeholder or click icon to add</a:t>
            </a:r>
          </a:p>
        </p:txBody>
      </p:sp>
      <p:sp>
        <p:nvSpPr>
          <p:cNvPr id="8" name="Footer Placeholder 5"/>
          <p:cNvSpPr>
            <a:spLocks noGrp="1"/>
          </p:cNvSpPr>
          <p:nvPr>
            <p:ph type="ftr" sz="quarter" idx="3"/>
          </p:nvPr>
        </p:nvSpPr>
        <p:spPr>
          <a:xfrm>
            <a:off x="0" y="1"/>
            <a:ext cx="9144000" cy="350044"/>
          </a:xfrm>
          <a:prstGeom prst="rect">
            <a:avLst/>
          </a:prstGeom>
        </p:spPr>
        <p:txBody>
          <a:bodyPr vert="horz" lIns="91440" tIns="45720" rIns="91440" bIns="45720" rtlCol="0" anchor="ctr"/>
          <a:lstStyle>
            <a:lvl1pPr algn="r">
              <a:defRPr sz="1200">
                <a:solidFill>
                  <a:srgbClr val="1A5F93"/>
                </a:solidFill>
              </a:defRPr>
            </a:lvl1pPr>
          </a:lstStyle>
          <a:p>
            <a:r>
              <a:rPr lang="en-US"/>
              <a:t>Title | Date</a:t>
            </a:r>
          </a:p>
        </p:txBody>
      </p:sp>
      <p:sp>
        <p:nvSpPr>
          <p:cNvPr id="11" name="Slide Number Placeholder 7"/>
          <p:cNvSpPr txBox="1">
            <a:spLocks/>
          </p:cNvSpPr>
          <p:nvPr userDrawn="1"/>
        </p:nvSpPr>
        <p:spPr>
          <a:xfrm>
            <a:off x="3543300" y="6397711"/>
            <a:ext cx="20574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a:lstStyle>
          <a:p>
            <a:pPr algn="ctr"/>
            <a:r>
              <a:rPr lang="en-US" sz="1200">
                <a:solidFill>
                  <a:srgbClr val="1A5F93"/>
                </a:solidFill>
              </a:rPr>
              <a:t>— </a:t>
            </a:r>
            <a:fld id="{6AD66089-8ECB-CC44-BEF9-C849E5FB6C53}" type="slidenum">
              <a:rPr lang="en-US" sz="1200" smtClean="0">
                <a:solidFill>
                  <a:srgbClr val="1A5F93"/>
                </a:solidFill>
              </a:rPr>
              <a:t>‹#›</a:t>
            </a:fld>
            <a:r>
              <a:rPr lang="en-US" sz="1200">
                <a:solidFill>
                  <a:srgbClr val="1A5F93"/>
                </a:solidFill>
              </a:rPr>
              <a:t> —</a:t>
            </a:r>
          </a:p>
        </p:txBody>
      </p:sp>
      <p:pic>
        <p:nvPicPr>
          <p:cNvPr id="13" name="Picture 12">
            <a:extLst>
              <a:ext uri="{FF2B5EF4-FFF2-40B4-BE49-F238E27FC236}">
                <a16:creationId xmlns:a16="http://schemas.microsoft.com/office/drawing/2014/main" id="{1E9B7076-97C9-114E-ADB1-781C7F2E5EDD}"/>
              </a:ext>
            </a:extLst>
          </p:cNvPr>
          <p:cNvPicPr>
            <a:picLocks noChangeAspect="1"/>
          </p:cNvPicPr>
          <p:nvPr userDrawn="1"/>
        </p:nvPicPr>
        <p:blipFill>
          <a:blip r:embed="rId2"/>
          <a:stretch>
            <a:fillRect/>
          </a:stretch>
        </p:blipFill>
        <p:spPr>
          <a:xfrm>
            <a:off x="370295" y="6341340"/>
            <a:ext cx="1651000" cy="342900"/>
          </a:xfrm>
          <a:prstGeom prst="rect">
            <a:avLst/>
          </a:prstGeom>
        </p:spPr>
      </p:pic>
      <p:sp>
        <p:nvSpPr>
          <p:cNvPr id="9" name="Rectangle 8">
            <a:extLst>
              <a:ext uri="{FF2B5EF4-FFF2-40B4-BE49-F238E27FC236}">
                <a16:creationId xmlns:a16="http://schemas.microsoft.com/office/drawing/2014/main" id="{8A7E2FBF-4CDA-324A-930B-B53773EBE2B2}"/>
              </a:ext>
            </a:extLst>
          </p:cNvPr>
          <p:cNvSpPr/>
          <p:nvPr userDrawn="1"/>
        </p:nvSpPr>
        <p:spPr>
          <a:xfrm>
            <a:off x="8088003" y="6483151"/>
            <a:ext cx="893321" cy="276999"/>
          </a:xfrm>
          <a:prstGeom prst="rect">
            <a:avLst/>
          </a:prstGeom>
        </p:spPr>
        <p:txBody>
          <a:bodyPr wrap="none">
            <a:spAutoFit/>
          </a:bodyPr>
          <a:lstStyle/>
          <a:p>
            <a:pPr algn="r"/>
            <a:r>
              <a:rPr lang="en-US" sz="1200" b="1" i="0">
                <a:solidFill>
                  <a:srgbClr val="1A5F93"/>
                </a:solidFill>
                <a:effectLst/>
                <a:latin typeface="Trade Gothic" pitchFamily="2" charset="0"/>
              </a:rPr>
              <a:t>SFHSS.ORG</a:t>
            </a:r>
          </a:p>
        </p:txBody>
      </p:sp>
    </p:spTree>
    <p:extLst>
      <p:ext uri="{BB962C8B-B14F-4D97-AF65-F5344CB8AC3E}">
        <p14:creationId xmlns:p14="http://schemas.microsoft.com/office/powerpoint/2010/main" val="102603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42900"/>
            <a:ext cx="9144000" cy="914400"/>
          </a:xfrm>
          <a:prstGeom prst="rect">
            <a:avLst/>
          </a:prstGeom>
        </p:spPr>
        <p:txBody>
          <a:bodyPr vert="horz" lIns="228600" tIns="45720" rIns="228600" bIns="45720" rtlCol="0" anchor="ctr">
            <a:normAutofit/>
          </a:bodyPr>
          <a:lstStyle/>
          <a:p>
            <a:r>
              <a:rPr lang="en-US"/>
              <a:t>Click to edit Master title style</a:t>
            </a:r>
          </a:p>
        </p:txBody>
      </p:sp>
      <p:sp>
        <p:nvSpPr>
          <p:cNvPr id="3" name="Text Placeholder 2"/>
          <p:cNvSpPr>
            <a:spLocks noGrp="1"/>
          </p:cNvSpPr>
          <p:nvPr>
            <p:ph type="body" idx="1"/>
          </p:nvPr>
        </p:nvSpPr>
        <p:spPr>
          <a:xfrm>
            <a:off x="0" y="1371600"/>
            <a:ext cx="9144000" cy="4572000"/>
          </a:xfrm>
          <a:prstGeom prst="rect">
            <a:avLst/>
          </a:prstGeom>
        </p:spPr>
        <p:txBody>
          <a:bodyPr vert="horz" lIns="228600" tIns="45720" rIns="22860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3"/>
          </p:nvPr>
        </p:nvSpPr>
        <p:spPr>
          <a:xfrm>
            <a:off x="0" y="1"/>
            <a:ext cx="9144000" cy="342900"/>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Title | Date</a:t>
            </a:r>
          </a:p>
        </p:txBody>
      </p:sp>
    </p:spTree>
    <p:extLst>
      <p:ext uri="{BB962C8B-B14F-4D97-AF65-F5344CB8AC3E}">
        <p14:creationId xmlns:p14="http://schemas.microsoft.com/office/powerpoint/2010/main" val="16668224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400" b="0" i="0" kern="1200">
          <a:solidFill>
            <a:schemeClr val="tx1"/>
          </a:solidFill>
          <a:latin typeface="Arial"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1">
              <a:lumMod val="50000"/>
            </a:schemeClr>
          </a:solidFill>
          <a:latin typeface="Arial" charset="0"/>
          <a:ea typeface="+mn-ea"/>
          <a:cs typeface="+mn-cs"/>
        </a:defRPr>
      </a:lvl1pPr>
      <a:lvl2pPr marL="685800" indent="-228600" algn="l" defTabSz="914400" rtl="0" eaLnBrk="1" latinLnBrk="0" hangingPunct="1">
        <a:lnSpc>
          <a:spcPct val="90000"/>
        </a:lnSpc>
        <a:spcBef>
          <a:spcPts val="500"/>
        </a:spcBef>
        <a:buClr>
          <a:schemeClr val="accent3"/>
        </a:buClr>
        <a:buFont typeface="Wingdings" charset="2"/>
        <a:buChar char="§"/>
        <a:defRPr sz="2000" b="0" i="0" kern="1200">
          <a:solidFill>
            <a:schemeClr val="accent1">
              <a:lumMod val="50000"/>
            </a:schemeClr>
          </a:solidFill>
          <a:latin typeface="Arial" charset="0"/>
          <a:ea typeface="+mn-ea"/>
          <a:cs typeface="+mn-cs"/>
        </a:defRPr>
      </a:lvl2pPr>
      <a:lvl3pPr marL="1143000" indent="-228600" algn="l" defTabSz="914400" rtl="0" eaLnBrk="1" latinLnBrk="0" hangingPunct="1">
        <a:lnSpc>
          <a:spcPct val="90000"/>
        </a:lnSpc>
        <a:spcBef>
          <a:spcPts val="500"/>
        </a:spcBef>
        <a:buClr>
          <a:schemeClr val="accent3"/>
        </a:buClr>
        <a:buFont typeface=".AppleSystemUIFont" charset="-120"/>
        <a:buChar char="-"/>
        <a:defRPr sz="2000" b="0" i="0" kern="1200">
          <a:solidFill>
            <a:schemeClr val="accent1">
              <a:lumMod val="50000"/>
            </a:schemeClr>
          </a:solidFill>
          <a:latin typeface="Arial" charset="0"/>
          <a:ea typeface="+mn-ea"/>
          <a:cs typeface="+mn-cs"/>
        </a:defRPr>
      </a:lvl3pPr>
      <a:lvl4pPr marL="1600200" indent="-228600" algn="l" defTabSz="914400" rtl="0" eaLnBrk="1" latinLnBrk="0" hangingPunct="1">
        <a:lnSpc>
          <a:spcPct val="90000"/>
        </a:lnSpc>
        <a:spcBef>
          <a:spcPts val="500"/>
        </a:spcBef>
        <a:buClr>
          <a:schemeClr val="accent3"/>
        </a:buClr>
        <a:buFont typeface="Wingdings" charset="2"/>
        <a:buChar char="§"/>
        <a:defRPr sz="2000" b="0" i="0" kern="1200">
          <a:solidFill>
            <a:schemeClr val="accent1">
              <a:lumMod val="50000"/>
            </a:schemeClr>
          </a:solidFill>
          <a:latin typeface="Arial" charset="0"/>
          <a:ea typeface="+mn-ea"/>
          <a:cs typeface="+mn-cs"/>
        </a:defRPr>
      </a:lvl4pPr>
      <a:lvl5pPr marL="2057400" indent="-228600" algn="l" defTabSz="914400" rtl="0" eaLnBrk="1" latinLnBrk="0" hangingPunct="1">
        <a:lnSpc>
          <a:spcPct val="90000"/>
        </a:lnSpc>
        <a:spcBef>
          <a:spcPts val="500"/>
        </a:spcBef>
        <a:buClr>
          <a:schemeClr val="accent3"/>
        </a:buClr>
        <a:buFont typeface=".AppleSystemUIFont" charset="-120"/>
        <a:buChar char="-"/>
        <a:defRPr sz="2000" b="0" i="0" kern="1200">
          <a:solidFill>
            <a:schemeClr val="accent1">
              <a:lumMod val="50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chart" Target="../charts/chart4.xml"/><Relationship Id="rId3" Type="http://schemas.openxmlformats.org/officeDocument/2006/relationships/image" Target="../media/image16.png"/><Relationship Id="rId7" Type="http://schemas.openxmlformats.org/officeDocument/2006/relationships/image" Target="../media/image19.svg"/><Relationship Id="rId12" Type="http://schemas.openxmlformats.org/officeDocument/2006/relationships/chart" Target="../charts/chart3.xml"/><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chart" Target="../charts/chart2.xml"/><Relationship Id="rId10" Type="http://schemas.openxmlformats.org/officeDocument/2006/relationships/image" Target="../media/image22.png"/><Relationship Id="rId4" Type="http://schemas.openxmlformats.org/officeDocument/2006/relationships/image" Target="../media/image17.svg"/><Relationship Id="rId9" Type="http://schemas.openxmlformats.org/officeDocument/2006/relationships/image" Target="../media/image21.svg"/></Relationships>
</file>

<file path=ppt/slides/_rels/slide11.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chart" Target="../charts/chart5.xml"/><Relationship Id="rId2" Type="http://schemas.openxmlformats.org/officeDocument/2006/relationships/notesSlide" Target="../notesSlides/notesSlide7.xml"/><Relationship Id="rId16" Type="http://schemas.openxmlformats.org/officeDocument/2006/relationships/image" Target="../media/image37.svg"/><Relationship Id="rId1" Type="http://schemas.openxmlformats.org/officeDocument/2006/relationships/slideLayout" Target="../slideLayouts/slideLayout4.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sv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3" Type="http://schemas.openxmlformats.org/officeDocument/2006/relationships/image" Target="../media/image24.png"/><Relationship Id="rId7" Type="http://schemas.openxmlformats.org/officeDocument/2006/relationships/image" Target="../media/image31.svg"/><Relationship Id="rId12" Type="http://schemas.openxmlformats.org/officeDocument/2006/relationships/image" Target="../media/image38.svg"/><Relationship Id="rId17" Type="http://schemas.openxmlformats.org/officeDocument/2006/relationships/chart" Target="../charts/chart6.xml"/><Relationship Id="rId2" Type="http://schemas.openxmlformats.org/officeDocument/2006/relationships/notesSlide" Target="../notesSlides/notesSlide8.xml"/><Relationship Id="rId16" Type="http://schemas.openxmlformats.org/officeDocument/2006/relationships/image" Target="../media/image35.svg"/><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26.png"/><Relationship Id="rId5" Type="http://schemas.openxmlformats.org/officeDocument/2006/relationships/image" Target="../media/image29.svg"/><Relationship Id="rId15" Type="http://schemas.openxmlformats.org/officeDocument/2006/relationships/image" Target="../media/image34.png"/><Relationship Id="rId10" Type="http://schemas.openxmlformats.org/officeDocument/2006/relationships/image" Target="../media/image25.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7.sv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chart" Target="../charts/chart7.xml"/><Relationship Id="rId2" Type="http://schemas.openxmlformats.org/officeDocument/2006/relationships/notesSlide" Target="../notesSlides/notesSlide9.xml"/><Relationship Id="rId16" Type="http://schemas.openxmlformats.org/officeDocument/2006/relationships/image" Target="../media/image37.svg"/><Relationship Id="rId1" Type="http://schemas.openxmlformats.org/officeDocument/2006/relationships/slideLayout" Target="../slideLayouts/slideLayout4.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sv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3" Type="http://schemas.openxmlformats.org/officeDocument/2006/relationships/image" Target="../media/image24.png"/><Relationship Id="rId7" Type="http://schemas.openxmlformats.org/officeDocument/2006/relationships/image" Target="../media/image31.svg"/><Relationship Id="rId12" Type="http://schemas.openxmlformats.org/officeDocument/2006/relationships/image" Target="../media/image38.svg"/><Relationship Id="rId17" Type="http://schemas.openxmlformats.org/officeDocument/2006/relationships/chart" Target="../charts/chart8.xml"/><Relationship Id="rId2" Type="http://schemas.openxmlformats.org/officeDocument/2006/relationships/notesSlide" Target="../notesSlides/notesSlide10.xml"/><Relationship Id="rId16" Type="http://schemas.openxmlformats.org/officeDocument/2006/relationships/image" Target="../media/image35.svg"/><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26.png"/><Relationship Id="rId5" Type="http://schemas.openxmlformats.org/officeDocument/2006/relationships/image" Target="../media/image29.svg"/><Relationship Id="rId15" Type="http://schemas.openxmlformats.org/officeDocument/2006/relationships/image" Target="../media/image34.png"/><Relationship Id="rId10" Type="http://schemas.openxmlformats.org/officeDocument/2006/relationships/image" Target="../media/image25.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microsoft.com/office/2014/relationships/chartEx" Target="../charts/chartEx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microsoft.com/office/2014/relationships/chartEx" Target="../charts/chartEx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373" y="1628680"/>
            <a:ext cx="7738386" cy="926265"/>
          </a:xfrm>
        </p:spPr>
        <p:txBody>
          <a:bodyPr>
            <a:noAutofit/>
          </a:bodyPr>
          <a:lstStyle/>
          <a:p>
            <a:pPr algn="l"/>
            <a:r>
              <a:rPr lang="en-US" sz="4000" b="1">
                <a:latin typeface="Arial"/>
                <a:cs typeface="Arial"/>
              </a:rPr>
              <a:t>Blue Shield Medicare PPO Transition Update</a:t>
            </a:r>
          </a:p>
        </p:txBody>
      </p:sp>
      <p:sp>
        <p:nvSpPr>
          <p:cNvPr id="4" name="Subtitle 3"/>
          <p:cNvSpPr>
            <a:spLocks noGrp="1"/>
          </p:cNvSpPr>
          <p:nvPr>
            <p:ph type="subTitle" idx="1"/>
          </p:nvPr>
        </p:nvSpPr>
        <p:spPr>
          <a:xfrm>
            <a:off x="175300" y="3020429"/>
            <a:ext cx="7217994" cy="530942"/>
          </a:xfrm>
        </p:spPr>
        <p:txBody>
          <a:bodyPr vert="horz" lIns="228600" tIns="228600" rIns="228600" bIns="228600" rtlCol="0" anchor="ctr" anchorCtr="0">
            <a:noAutofit/>
          </a:bodyPr>
          <a:lstStyle/>
          <a:p>
            <a:pPr algn="l"/>
            <a:r>
              <a:rPr lang="en-US" sz="1800" b="1">
                <a:solidFill>
                  <a:schemeClr val="tx1"/>
                </a:solidFill>
                <a:latin typeface="Arial"/>
                <a:cs typeface="Arial"/>
              </a:rPr>
              <a:t>Health Service Board Meeting • November 14, 2024</a:t>
            </a:r>
          </a:p>
        </p:txBody>
      </p:sp>
      <p:sp>
        <p:nvSpPr>
          <p:cNvPr id="3" name="TextBox 2">
            <a:extLst>
              <a:ext uri="{FF2B5EF4-FFF2-40B4-BE49-F238E27FC236}">
                <a16:creationId xmlns:a16="http://schemas.microsoft.com/office/drawing/2014/main" id="{F94CB034-94CB-4074-E671-A0F0E2276A82}"/>
              </a:ext>
            </a:extLst>
          </p:cNvPr>
          <p:cNvSpPr txBox="1"/>
          <p:nvPr/>
        </p:nvSpPr>
        <p:spPr>
          <a:xfrm>
            <a:off x="327133" y="3826197"/>
            <a:ext cx="7386940" cy="1754326"/>
          </a:xfrm>
          <a:prstGeom prst="rect">
            <a:avLst/>
          </a:prstGeom>
          <a:noFill/>
        </p:spPr>
        <p:txBody>
          <a:bodyPr wrap="square" lIns="91440" tIns="45720" rIns="91440" bIns="45720" rtlCol="0" anchor="t">
            <a:spAutoFit/>
          </a:bodyPr>
          <a:lstStyle/>
          <a:p>
            <a:r>
              <a:rPr lang="en-US" b="1"/>
              <a:t>Presenters:</a:t>
            </a:r>
            <a:br>
              <a:rPr lang="en-US" b="1"/>
            </a:br>
            <a:endParaRPr lang="en-US" b="1">
              <a:cs typeface="Arial"/>
            </a:endParaRPr>
          </a:p>
          <a:p>
            <a:r>
              <a:rPr lang="en-US" b="1"/>
              <a:t>Rey Guillen, </a:t>
            </a:r>
            <a:r>
              <a:rPr lang="en-US" i="1"/>
              <a:t>SFHSS Chief Operating Officer</a:t>
            </a:r>
            <a:endParaRPr lang="en-US" i="1">
              <a:cs typeface="Arial"/>
            </a:endParaRPr>
          </a:p>
          <a:p>
            <a:r>
              <a:rPr lang="en-US" b="1"/>
              <a:t>Olga </a:t>
            </a:r>
            <a:r>
              <a:rPr lang="en-US" b="1" err="1"/>
              <a:t>Stavinskaya</a:t>
            </a:r>
            <a:r>
              <a:rPr lang="en-US" b="1"/>
              <a:t>-Velas</a:t>
            </a:r>
            <a:r>
              <a:rPr lang="en-US" b="1" i="1"/>
              <a:t>que</a:t>
            </a:r>
            <a:r>
              <a:rPr lang="en-US" i="1"/>
              <a:t>z, SFHSS Operations Manager</a:t>
            </a:r>
            <a:endParaRPr lang="en-US" i="1">
              <a:cs typeface="Arial"/>
            </a:endParaRPr>
          </a:p>
          <a:p>
            <a:r>
              <a:rPr lang="en-US" b="1"/>
              <a:t>Rob Smith</a:t>
            </a:r>
            <a:r>
              <a:rPr lang="en-US" i="1"/>
              <a:t>,</a:t>
            </a:r>
            <a:r>
              <a:rPr lang="en-US" b="1" i="1"/>
              <a:t> </a:t>
            </a:r>
            <a:r>
              <a:rPr lang="en-US" i="1"/>
              <a:t>Senior Director - Medicare Growth</a:t>
            </a:r>
            <a:endParaRPr lang="en-US">
              <a:cs typeface="Arial"/>
            </a:endParaRPr>
          </a:p>
          <a:p>
            <a:r>
              <a:rPr lang="en-US" b="1"/>
              <a:t>Tiffany Gill</a:t>
            </a:r>
            <a:r>
              <a:rPr lang="en-US"/>
              <a:t>, </a:t>
            </a:r>
            <a:r>
              <a:rPr lang="en-US" i="1"/>
              <a:t>Strategic Account Executive</a:t>
            </a:r>
            <a:endParaRPr lang="en-US" i="1">
              <a:cs typeface="Arial"/>
            </a:endParaRPr>
          </a:p>
        </p:txBody>
      </p:sp>
    </p:spTree>
    <p:extLst>
      <p:ext uri="{BB962C8B-B14F-4D97-AF65-F5344CB8AC3E}">
        <p14:creationId xmlns:p14="http://schemas.microsoft.com/office/powerpoint/2010/main" val="412867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1E01B-FEDD-7719-1E14-5CF928E27EED}"/>
              </a:ext>
            </a:extLst>
          </p:cNvPr>
          <p:cNvSpPr>
            <a:spLocks noGrp="1"/>
          </p:cNvSpPr>
          <p:nvPr>
            <p:ph type="title"/>
          </p:nvPr>
        </p:nvSpPr>
        <p:spPr/>
        <p:txBody>
          <a:bodyPr/>
          <a:lstStyle/>
          <a:p>
            <a:r>
              <a:rPr lang="en-US" b="1">
                <a:solidFill>
                  <a:schemeClr val="tx2"/>
                </a:solidFill>
              </a:rPr>
              <a:t>Member Engagement</a:t>
            </a:r>
          </a:p>
        </p:txBody>
      </p:sp>
      <p:sp>
        <p:nvSpPr>
          <p:cNvPr id="4" name="Footer Placeholder 3">
            <a:extLst>
              <a:ext uri="{FF2B5EF4-FFF2-40B4-BE49-F238E27FC236}">
                <a16:creationId xmlns:a16="http://schemas.microsoft.com/office/drawing/2014/main" id="{F1000DC3-4CFA-0EF5-DD87-C129A0CC1C9A}"/>
              </a:ext>
            </a:extLst>
          </p:cNvPr>
          <p:cNvSpPr>
            <a:spLocks noGrp="1"/>
          </p:cNvSpPr>
          <p:nvPr>
            <p:ph type="ftr" sz="quarter" idx="3"/>
          </p:nvPr>
        </p:nvSpPr>
        <p:spPr/>
        <p:txBody>
          <a:bodyPr/>
          <a:lstStyle/>
          <a:p>
            <a:r>
              <a:rPr lang="en-US"/>
              <a:t>Blue Shield Medicare PPO Transition Update – November 14, 2024</a:t>
            </a:r>
          </a:p>
        </p:txBody>
      </p:sp>
      <p:sp>
        <p:nvSpPr>
          <p:cNvPr id="27" name="object 36" descr="Web Engagement">
            <a:extLst>
              <a:ext uri="{FF2B5EF4-FFF2-40B4-BE49-F238E27FC236}">
                <a16:creationId xmlns:a16="http://schemas.microsoft.com/office/drawing/2014/main" id="{832ADE8C-1512-1908-A4C3-F1A34593F5C2}"/>
              </a:ext>
            </a:extLst>
          </p:cNvPr>
          <p:cNvSpPr txBox="1"/>
          <p:nvPr/>
        </p:nvSpPr>
        <p:spPr>
          <a:xfrm>
            <a:off x="4892631" y="1245288"/>
            <a:ext cx="3554226" cy="364202"/>
          </a:xfrm>
          <a:prstGeom prst="rect">
            <a:avLst/>
          </a:prstGeom>
        </p:spPr>
        <p:txBody>
          <a:bodyPr vert="horz" wrap="square" lIns="0" tIns="12700" rIns="0" bIns="0" rtlCol="0" anchor="t">
            <a:spAutoFit/>
          </a:bodyPr>
          <a:lstStyle/>
          <a:p>
            <a:pPr marL="12700">
              <a:spcBef>
                <a:spcPts val="100"/>
              </a:spcBef>
            </a:pPr>
            <a:r>
              <a:rPr lang="en-US" sz="1100" b="1" spc="-10">
                <a:solidFill>
                  <a:srgbClr val="231F20"/>
                </a:solidFill>
                <a:latin typeface="Tahoma"/>
                <a:cs typeface="Tahoma"/>
              </a:rPr>
              <a:t>QR Code Response From Mailed Letters</a:t>
            </a:r>
            <a:endParaRPr lang="en-US">
              <a:solidFill>
                <a:srgbClr val="FF0000"/>
              </a:solidFill>
              <a:latin typeface="Arial" panose="020B0604020202020204"/>
              <a:cs typeface="Arial" panose="020B0604020202020204"/>
            </a:endParaRPr>
          </a:p>
          <a:p>
            <a:pPr marL="12700">
              <a:spcBef>
                <a:spcPts val="100"/>
              </a:spcBef>
            </a:pPr>
            <a:r>
              <a:rPr lang="en-US" sz="1100" b="1" spc="-10">
                <a:solidFill>
                  <a:srgbClr val="C00000"/>
                </a:solidFill>
                <a:latin typeface="Tahoma"/>
                <a:cs typeface="Tahoma"/>
              </a:rPr>
              <a:t>Goal: &gt; 100</a:t>
            </a:r>
            <a:endParaRPr lang="en-US">
              <a:solidFill>
                <a:srgbClr val="C00000"/>
              </a:solidFill>
              <a:cs typeface="Arial"/>
            </a:endParaRPr>
          </a:p>
        </p:txBody>
      </p:sp>
      <p:sp>
        <p:nvSpPr>
          <p:cNvPr id="31" name="object 37">
            <a:extLst>
              <a:ext uri="{FF2B5EF4-FFF2-40B4-BE49-F238E27FC236}">
                <a16:creationId xmlns:a16="http://schemas.microsoft.com/office/drawing/2014/main" id="{7F6CFBA8-CBAA-001A-A043-941FE986A2BD}"/>
              </a:ext>
              <a:ext uri="{C183D7F6-B498-43B3-948B-1728B52AA6E4}">
                <adec:decorative xmlns:adec="http://schemas.microsoft.com/office/drawing/2017/decorative" val="1"/>
              </a:ext>
            </a:extLst>
          </p:cNvPr>
          <p:cNvSpPr/>
          <p:nvPr/>
        </p:nvSpPr>
        <p:spPr>
          <a:xfrm>
            <a:off x="407951" y="1610538"/>
            <a:ext cx="4215546" cy="889574"/>
          </a:xfrm>
          <a:custGeom>
            <a:avLst/>
            <a:gdLst/>
            <a:ahLst/>
            <a:cxnLst/>
            <a:rect l="l" t="t" r="r" b="b"/>
            <a:pathLst>
              <a:path w="2837815">
                <a:moveTo>
                  <a:pt x="0" y="0"/>
                </a:moveTo>
                <a:lnTo>
                  <a:pt x="2837688" y="0"/>
                </a:lnTo>
              </a:path>
            </a:pathLst>
          </a:custGeom>
          <a:ln w="6350">
            <a:solidFill>
              <a:srgbClr val="231F20"/>
            </a:solidFill>
          </a:ln>
        </p:spPr>
        <p:txBody>
          <a:bodyPr wrap="square" lIns="0" tIns="0" rIns="0" bIns="0" rtlCol="0"/>
          <a:lstStyle/>
          <a:p>
            <a:endParaRPr/>
          </a:p>
        </p:txBody>
      </p:sp>
      <p:sp>
        <p:nvSpPr>
          <p:cNvPr id="32" name="object 38" descr="Newsletter Engagement">
            <a:extLst>
              <a:ext uri="{FF2B5EF4-FFF2-40B4-BE49-F238E27FC236}">
                <a16:creationId xmlns:a16="http://schemas.microsoft.com/office/drawing/2014/main" id="{199667D1-7480-79FA-386D-06F8C773AFB2}"/>
              </a:ext>
            </a:extLst>
          </p:cNvPr>
          <p:cNvSpPr txBox="1"/>
          <p:nvPr/>
        </p:nvSpPr>
        <p:spPr>
          <a:xfrm>
            <a:off x="409494" y="1238392"/>
            <a:ext cx="3497646" cy="364202"/>
          </a:xfrm>
          <a:prstGeom prst="rect">
            <a:avLst/>
          </a:prstGeom>
        </p:spPr>
        <p:txBody>
          <a:bodyPr vert="horz" wrap="square" lIns="0" tIns="12700" rIns="0" bIns="0" rtlCol="0" anchor="t">
            <a:spAutoFit/>
          </a:bodyPr>
          <a:lstStyle/>
          <a:p>
            <a:pPr marL="12700">
              <a:spcBef>
                <a:spcPts val="100"/>
              </a:spcBef>
            </a:pPr>
            <a:r>
              <a:rPr lang="en-US" sz="1100" b="1" spc="-35">
                <a:solidFill>
                  <a:srgbClr val="231F20"/>
                </a:solidFill>
                <a:latin typeface="Tahoma"/>
                <a:cs typeface="Tahoma"/>
              </a:rPr>
              <a:t>Open Enrollment Email Engagement</a:t>
            </a:r>
            <a:endParaRPr lang="en-US" sz="1100">
              <a:solidFill>
                <a:srgbClr val="FF0000"/>
              </a:solidFill>
              <a:latin typeface="Tahoma"/>
              <a:cs typeface="Tahoma"/>
            </a:endParaRPr>
          </a:p>
          <a:p>
            <a:pPr marL="12700">
              <a:spcBef>
                <a:spcPts val="100"/>
              </a:spcBef>
            </a:pPr>
            <a:r>
              <a:rPr lang="en-US" sz="1100" b="1" spc="-35">
                <a:solidFill>
                  <a:srgbClr val="C00000"/>
                </a:solidFill>
                <a:latin typeface="Tahoma"/>
                <a:cs typeface="Tahoma"/>
              </a:rPr>
              <a:t>Goal: &gt; 50% Open Rate</a:t>
            </a:r>
            <a:endParaRPr sz="1100">
              <a:solidFill>
                <a:srgbClr val="C00000"/>
              </a:solidFill>
              <a:latin typeface="Tahoma"/>
              <a:ea typeface="Tahoma"/>
              <a:cs typeface="Tahoma"/>
            </a:endParaRPr>
          </a:p>
        </p:txBody>
      </p:sp>
      <p:sp>
        <p:nvSpPr>
          <p:cNvPr id="36" name="object 35">
            <a:extLst>
              <a:ext uri="{FF2B5EF4-FFF2-40B4-BE49-F238E27FC236}">
                <a16:creationId xmlns:a16="http://schemas.microsoft.com/office/drawing/2014/main" id="{1AEC02BE-6F13-0D81-E2E0-935A7AF2EE52}"/>
              </a:ext>
              <a:ext uri="{C183D7F6-B498-43B3-948B-1728B52AA6E4}">
                <adec:decorative xmlns:adec="http://schemas.microsoft.com/office/drawing/2017/decorative" val="1"/>
              </a:ext>
            </a:extLst>
          </p:cNvPr>
          <p:cNvSpPr/>
          <p:nvPr/>
        </p:nvSpPr>
        <p:spPr>
          <a:xfrm flipV="1">
            <a:off x="476890" y="2033480"/>
            <a:ext cx="4054964" cy="2098964"/>
          </a:xfrm>
          <a:custGeom>
            <a:avLst/>
            <a:gdLst/>
            <a:ahLst/>
            <a:cxnLst/>
            <a:rect l="l" t="t" r="r" b="b"/>
            <a:pathLst>
              <a:path w="2990215">
                <a:moveTo>
                  <a:pt x="0" y="0"/>
                </a:moveTo>
                <a:lnTo>
                  <a:pt x="2990088" y="0"/>
                </a:lnTo>
              </a:path>
            </a:pathLst>
          </a:custGeom>
          <a:ln w="6350">
            <a:solidFill>
              <a:srgbClr val="231F20"/>
            </a:solidFill>
          </a:ln>
        </p:spPr>
        <p:txBody>
          <a:bodyPr wrap="square" lIns="0" tIns="0" rIns="0" bIns="0" rtlCol="0"/>
          <a:lstStyle/>
          <a:p>
            <a:endParaRPr/>
          </a:p>
        </p:txBody>
      </p:sp>
      <p:sp>
        <p:nvSpPr>
          <p:cNvPr id="37" name="object 36" descr="Preventative Care">
            <a:extLst>
              <a:ext uri="{FF2B5EF4-FFF2-40B4-BE49-F238E27FC236}">
                <a16:creationId xmlns:a16="http://schemas.microsoft.com/office/drawing/2014/main" id="{A7DC7336-5B7C-9BDE-3278-86B89616A448}"/>
              </a:ext>
            </a:extLst>
          </p:cNvPr>
          <p:cNvSpPr txBox="1"/>
          <p:nvPr/>
        </p:nvSpPr>
        <p:spPr>
          <a:xfrm>
            <a:off x="449851" y="3764408"/>
            <a:ext cx="2641509" cy="364202"/>
          </a:xfrm>
          <a:prstGeom prst="rect">
            <a:avLst/>
          </a:prstGeom>
        </p:spPr>
        <p:txBody>
          <a:bodyPr vert="horz" wrap="square" lIns="0" tIns="12700" rIns="0" bIns="0" rtlCol="0" anchor="t">
            <a:spAutoFit/>
          </a:bodyPr>
          <a:lstStyle/>
          <a:p>
            <a:pPr marL="12700">
              <a:spcBef>
                <a:spcPts val="100"/>
              </a:spcBef>
            </a:pPr>
            <a:r>
              <a:rPr lang="en-US" sz="1100" b="1" spc="-10">
                <a:solidFill>
                  <a:srgbClr val="231F20"/>
                </a:solidFill>
                <a:latin typeface="Tahoma"/>
                <a:cs typeface="Tahoma"/>
              </a:rPr>
              <a:t>Blue Shield Medicare Interest</a:t>
            </a:r>
            <a:endParaRPr lang="en-US">
              <a:solidFill>
                <a:srgbClr val="FF0000"/>
              </a:solidFill>
              <a:latin typeface="Arial" panose="020B0604020202020204"/>
              <a:cs typeface="Arial" panose="020B0604020202020204"/>
            </a:endParaRPr>
          </a:p>
          <a:p>
            <a:pPr marL="12700">
              <a:spcBef>
                <a:spcPts val="100"/>
              </a:spcBef>
            </a:pPr>
            <a:r>
              <a:rPr lang="en-US" sz="1100" b="1" spc="-10">
                <a:solidFill>
                  <a:srgbClr val="C00000"/>
                </a:solidFill>
                <a:latin typeface="Tahoma"/>
                <a:cs typeface="Tahoma"/>
              </a:rPr>
              <a:t>Goal: &gt; 100</a:t>
            </a:r>
            <a:endParaRPr lang="en-US">
              <a:solidFill>
                <a:srgbClr val="C00000"/>
              </a:solidFill>
              <a:cs typeface="Arial"/>
            </a:endParaRPr>
          </a:p>
        </p:txBody>
      </p:sp>
      <p:sp>
        <p:nvSpPr>
          <p:cNvPr id="41" name="object 36" descr="Top Visited Pages">
            <a:extLst>
              <a:ext uri="{FF2B5EF4-FFF2-40B4-BE49-F238E27FC236}">
                <a16:creationId xmlns:a16="http://schemas.microsoft.com/office/drawing/2014/main" id="{F7D5E5B0-2B41-013E-A499-B1FEA2D4F080}"/>
              </a:ext>
            </a:extLst>
          </p:cNvPr>
          <p:cNvSpPr txBox="1"/>
          <p:nvPr/>
        </p:nvSpPr>
        <p:spPr>
          <a:xfrm>
            <a:off x="4843163" y="3758877"/>
            <a:ext cx="3518732" cy="364202"/>
          </a:xfrm>
          <a:prstGeom prst="rect">
            <a:avLst/>
          </a:prstGeom>
        </p:spPr>
        <p:txBody>
          <a:bodyPr vert="horz" wrap="square" lIns="0" tIns="12700" rIns="0" bIns="0" rtlCol="0" anchor="t">
            <a:spAutoFit/>
          </a:bodyPr>
          <a:lstStyle/>
          <a:p>
            <a:pPr marL="12700">
              <a:spcBef>
                <a:spcPts val="100"/>
              </a:spcBef>
            </a:pPr>
            <a:r>
              <a:rPr lang="en-US" sz="1100" b="1" spc="-10">
                <a:solidFill>
                  <a:srgbClr val="231F20"/>
                </a:solidFill>
                <a:latin typeface="Tahoma"/>
                <a:cs typeface="Tahoma"/>
              </a:rPr>
              <a:t>Webinars </a:t>
            </a:r>
            <a:endParaRPr lang="en-US"/>
          </a:p>
          <a:p>
            <a:pPr marL="12700">
              <a:spcBef>
                <a:spcPts val="100"/>
              </a:spcBef>
            </a:pPr>
            <a:r>
              <a:rPr lang="en-US" sz="1100" b="1" spc="-10">
                <a:solidFill>
                  <a:srgbClr val="C00000"/>
                </a:solidFill>
                <a:latin typeface="Tahoma"/>
                <a:cs typeface="Tahoma"/>
              </a:rPr>
              <a:t>Goal: &gt; 80</a:t>
            </a:r>
            <a:endParaRPr lang="en-US"/>
          </a:p>
        </p:txBody>
      </p:sp>
      <p:sp>
        <p:nvSpPr>
          <p:cNvPr id="42" name="object 35">
            <a:extLst>
              <a:ext uri="{FF2B5EF4-FFF2-40B4-BE49-F238E27FC236}">
                <a16:creationId xmlns:a16="http://schemas.microsoft.com/office/drawing/2014/main" id="{6EEE1EA3-1994-7396-7876-CADF37C70F94}"/>
              </a:ext>
              <a:ext uri="{C183D7F6-B498-43B3-948B-1728B52AA6E4}">
                <adec:decorative xmlns:adec="http://schemas.microsoft.com/office/drawing/2017/decorative" val="1"/>
              </a:ext>
            </a:extLst>
          </p:cNvPr>
          <p:cNvSpPr/>
          <p:nvPr/>
        </p:nvSpPr>
        <p:spPr>
          <a:xfrm flipV="1">
            <a:off x="4864893" y="2622759"/>
            <a:ext cx="4054964" cy="1512184"/>
          </a:xfrm>
          <a:custGeom>
            <a:avLst/>
            <a:gdLst/>
            <a:ahLst/>
            <a:cxnLst/>
            <a:rect l="l" t="t" r="r" b="b"/>
            <a:pathLst>
              <a:path w="2990215">
                <a:moveTo>
                  <a:pt x="0" y="0"/>
                </a:moveTo>
                <a:lnTo>
                  <a:pt x="2990088" y="0"/>
                </a:lnTo>
              </a:path>
            </a:pathLst>
          </a:custGeom>
          <a:ln w="6350">
            <a:solidFill>
              <a:srgbClr val="231F20"/>
            </a:solidFill>
          </a:ln>
        </p:spPr>
        <p:txBody>
          <a:bodyPr wrap="square" lIns="0" tIns="0" rIns="0" bIns="0" rtlCol="0"/>
          <a:lstStyle/>
          <a:p>
            <a:endParaRPr/>
          </a:p>
        </p:txBody>
      </p:sp>
      <p:graphicFrame>
        <p:nvGraphicFramePr>
          <p:cNvPr id="49" name="Chart 48" descr="Blue Shield Medicare Plan Interest &#10;Total Clicks on BSC Story &#10;9/30 Email: 224 &#10;10/7 Email: 117 &#10;10/15 Email: 90 &#10;10/21 Email: 79">
            <a:extLst>
              <a:ext uri="{FF2B5EF4-FFF2-40B4-BE49-F238E27FC236}">
                <a16:creationId xmlns:a16="http://schemas.microsoft.com/office/drawing/2014/main" id="{F0A05958-FA5D-1359-80A0-B7A5B001062F}"/>
              </a:ext>
            </a:extLst>
          </p:cNvPr>
          <p:cNvGraphicFramePr>
            <a:graphicFrameLocks/>
          </p:cNvGraphicFramePr>
          <p:nvPr>
            <p:extLst>
              <p:ext uri="{D42A27DB-BD31-4B8C-83A1-F6EECF244321}">
                <p14:modId xmlns:p14="http://schemas.microsoft.com/office/powerpoint/2010/main" val="550079251"/>
              </p:ext>
            </p:extLst>
          </p:nvPr>
        </p:nvGraphicFramePr>
        <p:xfrm>
          <a:off x="1227659" y="4247667"/>
          <a:ext cx="3392207" cy="1787813"/>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a:extLst>
              <a:ext uri="{FF2B5EF4-FFF2-40B4-BE49-F238E27FC236}">
                <a16:creationId xmlns:a16="http://schemas.microsoft.com/office/drawing/2014/main" id="{A70405D9-835A-1617-AB9A-A934797E0422}"/>
              </a:ext>
              <a:ext uri="{C183D7F6-B498-43B3-948B-1728B52AA6E4}">
                <adec:decorative xmlns:adec="http://schemas.microsoft.com/office/drawing/2017/decorative" val="1"/>
              </a:ext>
            </a:extLst>
          </p:cNvPr>
          <p:cNvGrpSpPr/>
          <p:nvPr/>
        </p:nvGrpSpPr>
        <p:grpSpPr>
          <a:xfrm>
            <a:off x="392022" y="1806386"/>
            <a:ext cx="680720" cy="680720"/>
            <a:chOff x="317880" y="1817328"/>
            <a:chExt cx="680720" cy="680720"/>
          </a:xfrm>
        </p:grpSpPr>
        <p:sp>
          <p:nvSpPr>
            <p:cNvPr id="3" name="object 31">
              <a:extLst>
                <a:ext uri="{FF2B5EF4-FFF2-40B4-BE49-F238E27FC236}">
                  <a16:creationId xmlns:a16="http://schemas.microsoft.com/office/drawing/2014/main" id="{E3533182-5F68-F8B0-8F62-3662B1721AF6}"/>
                </a:ext>
              </a:extLst>
            </p:cNvPr>
            <p:cNvSpPr/>
            <p:nvPr/>
          </p:nvSpPr>
          <p:spPr>
            <a:xfrm>
              <a:off x="317880" y="1817328"/>
              <a:ext cx="680720" cy="680720"/>
            </a:xfrm>
            <a:custGeom>
              <a:avLst/>
              <a:gdLst/>
              <a:ahLst/>
              <a:cxnLst/>
              <a:rect l="l" t="t" r="r" b="b"/>
              <a:pathLst>
                <a:path w="680719" h="680720">
                  <a:moveTo>
                    <a:pt x="340359"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59"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19"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59" y="0"/>
                  </a:lnTo>
                  <a:close/>
                </a:path>
              </a:pathLst>
            </a:custGeom>
            <a:solidFill>
              <a:schemeClr val="accent2"/>
            </a:solidFill>
          </p:spPr>
          <p:txBody>
            <a:bodyPr wrap="square" lIns="0" tIns="0" rIns="0" bIns="0" rtlCol="0"/>
            <a:lstStyle/>
            <a:p>
              <a:endParaRPr>
                <a:solidFill>
                  <a:srgbClr val="74CBFF"/>
                </a:solidFill>
              </a:endParaRPr>
            </a:p>
          </p:txBody>
        </p:sp>
        <p:pic>
          <p:nvPicPr>
            <p:cNvPr id="5" name="Graphic 4" descr="Email with solid fill">
              <a:extLst>
                <a:ext uri="{FF2B5EF4-FFF2-40B4-BE49-F238E27FC236}">
                  <a16:creationId xmlns:a16="http://schemas.microsoft.com/office/drawing/2014/main" id="{0AB4C42C-5CAE-8F4E-65F4-475A640421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1487" y="1928192"/>
              <a:ext cx="405021" cy="417445"/>
            </a:xfrm>
            <a:prstGeom prst="rect">
              <a:avLst/>
            </a:prstGeom>
          </p:spPr>
        </p:pic>
      </p:grpSp>
      <p:sp>
        <p:nvSpPr>
          <p:cNvPr id="7" name="object 35">
            <a:extLst>
              <a:ext uri="{FF2B5EF4-FFF2-40B4-BE49-F238E27FC236}">
                <a16:creationId xmlns:a16="http://schemas.microsoft.com/office/drawing/2014/main" id="{573DEA85-D081-78A3-E3BD-65A5A761A6EF}"/>
              </a:ext>
              <a:ext uri="{C183D7F6-B498-43B3-948B-1728B52AA6E4}">
                <adec:decorative xmlns:adec="http://schemas.microsoft.com/office/drawing/2017/decorative" val="1"/>
              </a:ext>
            </a:extLst>
          </p:cNvPr>
          <p:cNvSpPr/>
          <p:nvPr/>
        </p:nvSpPr>
        <p:spPr>
          <a:xfrm flipV="1">
            <a:off x="4839077" y="97306"/>
            <a:ext cx="4054964" cy="1512184"/>
          </a:xfrm>
          <a:custGeom>
            <a:avLst/>
            <a:gdLst/>
            <a:ahLst/>
            <a:cxnLst/>
            <a:rect l="l" t="t" r="r" b="b"/>
            <a:pathLst>
              <a:path w="2990215">
                <a:moveTo>
                  <a:pt x="0" y="0"/>
                </a:moveTo>
                <a:lnTo>
                  <a:pt x="2990088" y="0"/>
                </a:lnTo>
              </a:path>
            </a:pathLst>
          </a:custGeom>
          <a:ln w="6350">
            <a:solidFill>
              <a:srgbClr val="231F20"/>
            </a:solidFill>
          </a:ln>
        </p:spPr>
        <p:txBody>
          <a:bodyPr wrap="square" lIns="0" tIns="0" rIns="0" bIns="0" rtlCol="0"/>
          <a:lstStyle/>
          <a:p>
            <a:endParaRPr/>
          </a:p>
        </p:txBody>
      </p:sp>
      <p:graphicFrame>
        <p:nvGraphicFramePr>
          <p:cNvPr id="8" name="Chart 7" descr="OE Webinar Engagement   &#10;&#10;BSC MAPD Deep Dive &#10;Webinar 1: 119 &#10;Webinar 2: 83 &#10;Webinar 3: 75&#10;&#10;Medicare Overview w/KP &#10;Webinar 1: 98 &#10;Webinar 2: 64 &#10;Webinar 3: 45">
            <a:extLst>
              <a:ext uri="{FF2B5EF4-FFF2-40B4-BE49-F238E27FC236}">
                <a16:creationId xmlns:a16="http://schemas.microsoft.com/office/drawing/2014/main" id="{11619E01-BD4F-ED48-EE26-25FDE8C875BC}"/>
              </a:ext>
            </a:extLst>
          </p:cNvPr>
          <p:cNvGraphicFramePr>
            <a:graphicFrameLocks/>
          </p:cNvGraphicFramePr>
          <p:nvPr>
            <p:extLst>
              <p:ext uri="{D42A27DB-BD31-4B8C-83A1-F6EECF244321}">
                <p14:modId xmlns:p14="http://schemas.microsoft.com/office/powerpoint/2010/main" val="1243201630"/>
              </p:ext>
            </p:extLst>
          </p:nvPr>
        </p:nvGraphicFramePr>
        <p:xfrm>
          <a:off x="5517777" y="4248048"/>
          <a:ext cx="3472208" cy="2043987"/>
        </p:xfrm>
        <a:graphic>
          <a:graphicData uri="http://schemas.openxmlformats.org/drawingml/2006/chart">
            <c:chart xmlns:c="http://schemas.openxmlformats.org/drawingml/2006/chart" xmlns:r="http://schemas.openxmlformats.org/officeDocument/2006/relationships" r:id="rId5"/>
          </a:graphicData>
        </a:graphic>
      </p:graphicFrame>
      <p:grpSp>
        <p:nvGrpSpPr>
          <p:cNvPr id="18" name="Group 17">
            <a:extLst>
              <a:ext uri="{FF2B5EF4-FFF2-40B4-BE49-F238E27FC236}">
                <a16:creationId xmlns:a16="http://schemas.microsoft.com/office/drawing/2014/main" id="{89672694-FE12-49FA-93D8-7E78C9B16F74}"/>
              </a:ext>
              <a:ext uri="{C183D7F6-B498-43B3-948B-1728B52AA6E4}">
                <adec:decorative xmlns:adec="http://schemas.microsoft.com/office/drawing/2017/decorative" val="1"/>
              </a:ext>
            </a:extLst>
          </p:cNvPr>
          <p:cNvGrpSpPr/>
          <p:nvPr/>
        </p:nvGrpSpPr>
        <p:grpSpPr>
          <a:xfrm>
            <a:off x="4805732" y="4265923"/>
            <a:ext cx="680720" cy="680720"/>
            <a:chOff x="4816556" y="5371339"/>
            <a:chExt cx="680720" cy="680720"/>
          </a:xfrm>
        </p:grpSpPr>
        <p:sp>
          <p:nvSpPr>
            <p:cNvPr id="11" name="object 31">
              <a:extLst>
                <a:ext uri="{FF2B5EF4-FFF2-40B4-BE49-F238E27FC236}">
                  <a16:creationId xmlns:a16="http://schemas.microsoft.com/office/drawing/2014/main" id="{B255BE98-E5D2-7758-D93C-1340CA6D69C9}"/>
                </a:ext>
              </a:extLst>
            </p:cNvPr>
            <p:cNvSpPr/>
            <p:nvPr/>
          </p:nvSpPr>
          <p:spPr>
            <a:xfrm>
              <a:off x="4816556" y="5371339"/>
              <a:ext cx="680720" cy="680720"/>
            </a:xfrm>
            <a:custGeom>
              <a:avLst/>
              <a:gdLst/>
              <a:ahLst/>
              <a:cxnLst/>
              <a:rect l="l" t="t" r="r" b="b"/>
              <a:pathLst>
                <a:path w="680719" h="680720">
                  <a:moveTo>
                    <a:pt x="340359"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59"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19"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59" y="0"/>
                  </a:lnTo>
                  <a:close/>
                </a:path>
              </a:pathLst>
            </a:custGeom>
            <a:solidFill>
              <a:srgbClr val="0070C0"/>
            </a:solidFill>
          </p:spPr>
          <p:txBody>
            <a:bodyPr wrap="square" lIns="0" tIns="0" rIns="0" bIns="0" rtlCol="0"/>
            <a:lstStyle/>
            <a:p>
              <a:endParaRPr/>
            </a:p>
          </p:txBody>
        </p:sp>
        <p:pic>
          <p:nvPicPr>
            <p:cNvPr id="17" name="Graphic 16" descr="Internet with solid fill">
              <a:extLst>
                <a:ext uri="{FF2B5EF4-FFF2-40B4-BE49-F238E27FC236}">
                  <a16:creationId xmlns:a16="http://schemas.microsoft.com/office/drawing/2014/main" id="{8C46BB20-837B-C645-C6FF-3F5F019439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02160" y="5452783"/>
              <a:ext cx="513701" cy="509348"/>
            </a:xfrm>
            <a:prstGeom prst="rect">
              <a:avLst/>
            </a:prstGeom>
          </p:spPr>
        </p:pic>
      </p:grpSp>
      <p:grpSp>
        <p:nvGrpSpPr>
          <p:cNvPr id="15" name="Group 14">
            <a:extLst>
              <a:ext uri="{FF2B5EF4-FFF2-40B4-BE49-F238E27FC236}">
                <a16:creationId xmlns:a16="http://schemas.microsoft.com/office/drawing/2014/main" id="{97F6289C-A900-9F1B-C031-8EC9A78D19E6}"/>
              </a:ext>
              <a:ext uri="{C183D7F6-B498-43B3-948B-1728B52AA6E4}">
                <adec:decorative xmlns:adec="http://schemas.microsoft.com/office/drawing/2017/decorative" val="1"/>
              </a:ext>
            </a:extLst>
          </p:cNvPr>
          <p:cNvGrpSpPr/>
          <p:nvPr/>
        </p:nvGrpSpPr>
        <p:grpSpPr>
          <a:xfrm>
            <a:off x="447788" y="4267658"/>
            <a:ext cx="680720" cy="680720"/>
            <a:chOff x="320995" y="3152627"/>
            <a:chExt cx="680720" cy="680720"/>
          </a:xfrm>
        </p:grpSpPr>
        <p:sp>
          <p:nvSpPr>
            <p:cNvPr id="12" name="object 31">
              <a:extLst>
                <a:ext uri="{FF2B5EF4-FFF2-40B4-BE49-F238E27FC236}">
                  <a16:creationId xmlns:a16="http://schemas.microsoft.com/office/drawing/2014/main" id="{BE707B47-10F4-770F-D65E-CD539CEE4E1E}"/>
                </a:ext>
              </a:extLst>
            </p:cNvPr>
            <p:cNvSpPr/>
            <p:nvPr/>
          </p:nvSpPr>
          <p:spPr>
            <a:xfrm>
              <a:off x="320995" y="3152627"/>
              <a:ext cx="680720" cy="680720"/>
            </a:xfrm>
            <a:custGeom>
              <a:avLst/>
              <a:gdLst/>
              <a:ahLst/>
              <a:cxnLst/>
              <a:rect l="l" t="t" r="r" b="b"/>
              <a:pathLst>
                <a:path w="680719" h="680720">
                  <a:moveTo>
                    <a:pt x="340359"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59"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19"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59" y="0"/>
                  </a:lnTo>
                  <a:close/>
                </a:path>
              </a:pathLst>
            </a:custGeom>
            <a:solidFill>
              <a:schemeClr val="accent5"/>
            </a:solidFill>
          </p:spPr>
          <p:txBody>
            <a:bodyPr wrap="square" lIns="0" tIns="0" rIns="0" bIns="0" rtlCol="0"/>
            <a:lstStyle/>
            <a:p>
              <a:endParaRPr/>
            </a:p>
          </p:txBody>
        </p:sp>
        <p:pic>
          <p:nvPicPr>
            <p:cNvPr id="14" name="Graphic 34" descr="Cursor with solid fill">
              <a:extLst>
                <a:ext uri="{FF2B5EF4-FFF2-40B4-BE49-F238E27FC236}">
                  <a16:creationId xmlns:a16="http://schemas.microsoft.com/office/drawing/2014/main" id="{7FCEDB52-A2D6-DB50-C4CE-AFC3AA7DA0D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7856" y="3262145"/>
              <a:ext cx="507144" cy="466607"/>
            </a:xfrm>
            <a:prstGeom prst="rect">
              <a:avLst/>
            </a:prstGeom>
          </p:spPr>
        </p:pic>
      </p:grpSp>
      <p:grpSp>
        <p:nvGrpSpPr>
          <p:cNvPr id="13" name="Group 12">
            <a:extLst>
              <a:ext uri="{FF2B5EF4-FFF2-40B4-BE49-F238E27FC236}">
                <a16:creationId xmlns:a16="http://schemas.microsoft.com/office/drawing/2014/main" id="{498B5862-CE75-2C80-A0EC-A4D340C31BE0}"/>
              </a:ext>
              <a:ext uri="{C183D7F6-B498-43B3-948B-1728B52AA6E4}">
                <adec:decorative xmlns:adec="http://schemas.microsoft.com/office/drawing/2017/decorative" val="1"/>
              </a:ext>
            </a:extLst>
          </p:cNvPr>
          <p:cNvGrpSpPr/>
          <p:nvPr/>
        </p:nvGrpSpPr>
        <p:grpSpPr>
          <a:xfrm>
            <a:off x="4822141" y="1806386"/>
            <a:ext cx="680720" cy="680720"/>
            <a:chOff x="4822141" y="1806386"/>
            <a:chExt cx="680720" cy="680720"/>
          </a:xfrm>
        </p:grpSpPr>
        <p:sp>
          <p:nvSpPr>
            <p:cNvPr id="52" name="object 31">
              <a:extLst>
                <a:ext uri="{FF2B5EF4-FFF2-40B4-BE49-F238E27FC236}">
                  <a16:creationId xmlns:a16="http://schemas.microsoft.com/office/drawing/2014/main" id="{DCBF9353-060C-D71B-EFF7-51FBFA3E0D0B}"/>
                </a:ext>
              </a:extLst>
            </p:cNvPr>
            <p:cNvSpPr/>
            <p:nvPr/>
          </p:nvSpPr>
          <p:spPr>
            <a:xfrm>
              <a:off x="4822141" y="1806386"/>
              <a:ext cx="680720" cy="680720"/>
            </a:xfrm>
            <a:custGeom>
              <a:avLst/>
              <a:gdLst/>
              <a:ahLst/>
              <a:cxnLst/>
              <a:rect l="l" t="t" r="r" b="b"/>
              <a:pathLst>
                <a:path w="680719" h="680720">
                  <a:moveTo>
                    <a:pt x="340359"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59"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19"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59" y="0"/>
                  </a:lnTo>
                  <a:close/>
                </a:path>
              </a:pathLst>
            </a:custGeom>
            <a:solidFill>
              <a:srgbClr val="92D050"/>
            </a:solidFill>
          </p:spPr>
          <p:txBody>
            <a:bodyPr wrap="square" lIns="0" tIns="0" rIns="0" bIns="0" rtlCol="0"/>
            <a:lstStyle/>
            <a:p>
              <a:endParaRPr/>
            </a:p>
          </p:txBody>
        </p:sp>
        <p:pic>
          <p:nvPicPr>
            <p:cNvPr id="10" name="Graphic 9" descr="Document with solid fill">
              <a:extLst>
                <a:ext uri="{FF2B5EF4-FFF2-40B4-BE49-F238E27FC236}">
                  <a16:creationId xmlns:a16="http://schemas.microsoft.com/office/drawing/2014/main" id="{77D542E2-6023-EFE6-492F-3A2F954766D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75261" y="1905857"/>
              <a:ext cx="362165" cy="452063"/>
            </a:xfrm>
            <a:prstGeom prst="rect">
              <a:avLst/>
            </a:prstGeom>
          </p:spPr>
        </p:pic>
      </p:grpSp>
      <p:graphicFrame>
        <p:nvGraphicFramePr>
          <p:cNvPr id="9" name="Chart 8" descr="SFHSS Postcard QR Code Response &#10;Total Respondents: 117&#10;Need More Help: 88">
            <a:extLst>
              <a:ext uri="{FF2B5EF4-FFF2-40B4-BE49-F238E27FC236}">
                <a16:creationId xmlns:a16="http://schemas.microsoft.com/office/drawing/2014/main" id="{358BBDD8-AADA-21E2-D1D9-3C88FF00FAFF}"/>
              </a:ext>
            </a:extLst>
          </p:cNvPr>
          <p:cNvGraphicFramePr>
            <a:graphicFrameLocks/>
          </p:cNvGraphicFramePr>
          <p:nvPr>
            <p:extLst>
              <p:ext uri="{D42A27DB-BD31-4B8C-83A1-F6EECF244321}">
                <p14:modId xmlns:p14="http://schemas.microsoft.com/office/powerpoint/2010/main" val="3638223783"/>
              </p:ext>
            </p:extLst>
          </p:nvPr>
        </p:nvGraphicFramePr>
        <p:xfrm>
          <a:off x="5351682" y="1657902"/>
          <a:ext cx="3721296" cy="208911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6" name="Chart 15">
            <a:extLst>
              <a:ext uri="{FF2B5EF4-FFF2-40B4-BE49-F238E27FC236}">
                <a16:creationId xmlns:a16="http://schemas.microsoft.com/office/drawing/2014/main" id="{89793182-81B7-4368-8AF6-FC7B5BABBCFE}"/>
              </a:ext>
            </a:extLst>
          </p:cNvPr>
          <p:cNvGraphicFramePr>
            <a:graphicFrameLocks/>
          </p:cNvGraphicFramePr>
          <p:nvPr>
            <p:extLst>
              <p:ext uri="{D42A27DB-BD31-4B8C-83A1-F6EECF244321}">
                <p14:modId xmlns:p14="http://schemas.microsoft.com/office/powerpoint/2010/main" val="3271779550"/>
              </p:ext>
            </p:extLst>
          </p:nvPr>
        </p:nvGraphicFramePr>
        <p:xfrm>
          <a:off x="1084341" y="1641884"/>
          <a:ext cx="3627431" cy="2089111"/>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233493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45">
            <a:extLst>
              <a:ext uri="{FF2B5EF4-FFF2-40B4-BE49-F238E27FC236}">
                <a16:creationId xmlns:a16="http://schemas.microsoft.com/office/drawing/2014/main" id="{14CE5796-AC26-9349-FBFC-A309C993B90D}"/>
              </a:ext>
            </a:extLst>
          </p:cNvPr>
          <p:cNvSpPr txBox="1"/>
          <p:nvPr/>
        </p:nvSpPr>
        <p:spPr>
          <a:xfrm>
            <a:off x="7117485" y="5031705"/>
            <a:ext cx="2230656" cy="951543"/>
          </a:xfrm>
          <a:prstGeom prst="rect">
            <a:avLst/>
          </a:prstGeom>
        </p:spPr>
        <p:txBody>
          <a:bodyPr vert="horz" wrap="square" lIns="0" tIns="12700" rIns="0" bIns="0" rtlCol="0" anchor="t">
            <a:spAutoFit/>
          </a:bodyPr>
          <a:lstStyle/>
          <a:p>
            <a:pPr marL="12700">
              <a:spcBef>
                <a:spcPts val="100"/>
              </a:spcBef>
            </a:pPr>
            <a:r>
              <a:rPr lang="en-US" sz="1500" b="1" spc="-10">
                <a:solidFill>
                  <a:schemeClr val="tx2"/>
                </a:solidFill>
                <a:latin typeface="Tahoma"/>
                <a:cs typeface="Tahoma"/>
              </a:rPr>
              <a:t>91%</a:t>
            </a:r>
            <a:br>
              <a:rPr lang="en-US" sz="1500" b="1" spc="-10">
                <a:latin typeface="Tahoma"/>
                <a:cs typeface="Tahoma"/>
              </a:rPr>
            </a:br>
            <a:r>
              <a:rPr lang="en-US" sz="1400" spc="-10">
                <a:solidFill>
                  <a:srgbClr val="231F20"/>
                </a:solidFill>
                <a:latin typeface="Tahoma"/>
                <a:cs typeface="Tahoma"/>
              </a:rPr>
              <a:t>Aug. 5th—Sep. 27th</a:t>
            </a:r>
            <a:r>
              <a:rPr lang="en-US" sz="1500" spc="-10">
                <a:solidFill>
                  <a:srgbClr val="231F20"/>
                </a:solidFill>
                <a:latin typeface="Tahoma"/>
                <a:cs typeface="Tahoma"/>
              </a:rPr>
              <a:t> </a:t>
            </a:r>
            <a:br>
              <a:rPr lang="en-US" sz="1500" spc="-10">
                <a:latin typeface="Tahoma"/>
                <a:ea typeface="Tahoma"/>
                <a:cs typeface="Tahoma"/>
              </a:rPr>
            </a:br>
            <a:br>
              <a:rPr lang="en-US" sz="1500" spc="-10">
                <a:latin typeface="Tahoma"/>
                <a:cs typeface="Tahoma"/>
              </a:rPr>
            </a:br>
            <a:endParaRPr lang="en-US" sz="1500">
              <a:latin typeface="Tahoma"/>
              <a:ea typeface="Tahoma"/>
              <a:cs typeface="Tahoma"/>
            </a:endParaRPr>
          </a:p>
        </p:txBody>
      </p:sp>
      <p:grpSp>
        <p:nvGrpSpPr>
          <p:cNvPr id="15" name="object 39" descr="Stop watch icon">
            <a:extLst>
              <a:ext uri="{FF2B5EF4-FFF2-40B4-BE49-F238E27FC236}">
                <a16:creationId xmlns:a16="http://schemas.microsoft.com/office/drawing/2014/main" id="{7A3755E9-0910-136A-DBB0-1E2EACA40F92}"/>
              </a:ext>
            </a:extLst>
          </p:cNvPr>
          <p:cNvGrpSpPr/>
          <p:nvPr/>
        </p:nvGrpSpPr>
        <p:grpSpPr>
          <a:xfrm>
            <a:off x="548428" y="5015106"/>
            <a:ext cx="680720" cy="680720"/>
            <a:chOff x="6788911" y="2976372"/>
            <a:chExt cx="680720" cy="680720"/>
          </a:xfrm>
        </p:grpSpPr>
        <p:sp>
          <p:nvSpPr>
            <p:cNvPr id="16" name="object 40">
              <a:extLst>
                <a:ext uri="{FF2B5EF4-FFF2-40B4-BE49-F238E27FC236}">
                  <a16:creationId xmlns:a16="http://schemas.microsoft.com/office/drawing/2014/main" id="{A7DA77FC-A8C3-F74A-0CBE-9DBA3740050B}"/>
                </a:ext>
              </a:extLst>
            </p:cNvPr>
            <p:cNvSpPr/>
            <p:nvPr/>
          </p:nvSpPr>
          <p:spPr>
            <a:xfrm>
              <a:off x="6788911" y="2976372"/>
              <a:ext cx="680720" cy="680720"/>
            </a:xfrm>
            <a:custGeom>
              <a:avLst/>
              <a:gdLst/>
              <a:ahLst/>
              <a:cxnLst/>
              <a:rect l="l" t="t" r="r" b="b"/>
              <a:pathLst>
                <a:path w="680720" h="680720">
                  <a:moveTo>
                    <a:pt x="340360"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60"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20"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60" y="0"/>
                  </a:lnTo>
                  <a:close/>
                </a:path>
              </a:pathLst>
            </a:custGeom>
            <a:solidFill>
              <a:srgbClr val="ED7D30"/>
            </a:solidFill>
          </p:spPr>
          <p:txBody>
            <a:bodyPr wrap="square" lIns="0" tIns="0" rIns="0" bIns="0" rtlCol="0"/>
            <a:lstStyle/>
            <a:p>
              <a:endParaRPr/>
            </a:p>
          </p:txBody>
        </p:sp>
        <p:sp>
          <p:nvSpPr>
            <p:cNvPr id="17" name="object 41" descr="Stopwatch with an orange background">
              <a:extLst>
                <a:ext uri="{FF2B5EF4-FFF2-40B4-BE49-F238E27FC236}">
                  <a16:creationId xmlns:a16="http://schemas.microsoft.com/office/drawing/2014/main" id="{1EE2ECCC-535C-9891-CC40-FF166F317B42}"/>
                </a:ext>
              </a:extLst>
            </p:cNvPr>
            <p:cNvSpPr/>
            <p:nvPr/>
          </p:nvSpPr>
          <p:spPr>
            <a:xfrm>
              <a:off x="6896100" y="3125291"/>
              <a:ext cx="467359" cy="382905"/>
            </a:xfrm>
            <a:custGeom>
              <a:avLst/>
              <a:gdLst/>
              <a:ahLst/>
              <a:cxnLst/>
              <a:rect l="l" t="t" r="r" b="b"/>
              <a:pathLst>
                <a:path w="467359" h="382904">
                  <a:moveTo>
                    <a:pt x="49022" y="188480"/>
                  </a:moveTo>
                  <a:lnTo>
                    <a:pt x="48806" y="169633"/>
                  </a:lnTo>
                  <a:lnTo>
                    <a:pt x="41173" y="162090"/>
                  </a:lnTo>
                  <a:lnTo>
                    <a:pt x="31737" y="162052"/>
                  </a:lnTo>
                  <a:lnTo>
                    <a:pt x="22186" y="162013"/>
                  </a:lnTo>
                  <a:lnTo>
                    <a:pt x="14630" y="169379"/>
                  </a:lnTo>
                  <a:lnTo>
                    <a:pt x="14376" y="188518"/>
                  </a:lnTo>
                  <a:lnTo>
                    <a:pt x="22009" y="196380"/>
                  </a:lnTo>
                  <a:lnTo>
                    <a:pt x="41033" y="196494"/>
                  </a:lnTo>
                  <a:lnTo>
                    <a:pt x="49022" y="188480"/>
                  </a:lnTo>
                  <a:close/>
                </a:path>
                <a:path w="467359" h="382904">
                  <a:moveTo>
                    <a:pt x="164973" y="92938"/>
                  </a:moveTo>
                  <a:lnTo>
                    <a:pt x="136220" y="92913"/>
                  </a:lnTo>
                  <a:lnTo>
                    <a:pt x="97307" y="92938"/>
                  </a:lnTo>
                  <a:lnTo>
                    <a:pt x="164973" y="92938"/>
                  </a:lnTo>
                  <a:close/>
                </a:path>
                <a:path w="467359" h="382904">
                  <a:moveTo>
                    <a:pt x="467194" y="102895"/>
                  </a:moveTo>
                  <a:lnTo>
                    <a:pt x="461568" y="96304"/>
                  </a:lnTo>
                  <a:lnTo>
                    <a:pt x="431977" y="61823"/>
                  </a:lnTo>
                  <a:lnTo>
                    <a:pt x="418198" y="45847"/>
                  </a:lnTo>
                  <a:lnTo>
                    <a:pt x="414274" y="45364"/>
                  </a:lnTo>
                  <a:lnTo>
                    <a:pt x="406552" y="51117"/>
                  </a:lnTo>
                  <a:lnTo>
                    <a:pt x="402767" y="54292"/>
                  </a:lnTo>
                  <a:lnTo>
                    <a:pt x="395795" y="61645"/>
                  </a:lnTo>
                  <a:lnTo>
                    <a:pt x="395947" y="65214"/>
                  </a:lnTo>
                  <a:lnTo>
                    <a:pt x="402132" y="73291"/>
                  </a:lnTo>
                  <a:lnTo>
                    <a:pt x="405295" y="77114"/>
                  </a:lnTo>
                  <a:lnTo>
                    <a:pt x="408673" y="81318"/>
                  </a:lnTo>
                  <a:lnTo>
                    <a:pt x="395897" y="89877"/>
                  </a:lnTo>
                  <a:lnTo>
                    <a:pt x="395897" y="198970"/>
                  </a:lnTo>
                  <a:lnTo>
                    <a:pt x="391985" y="229641"/>
                  </a:lnTo>
                  <a:lnTo>
                    <a:pt x="367385" y="282714"/>
                  </a:lnTo>
                  <a:lnTo>
                    <a:pt x="329095" y="320471"/>
                  </a:lnTo>
                  <a:lnTo>
                    <a:pt x="288074" y="341147"/>
                  </a:lnTo>
                  <a:lnTo>
                    <a:pt x="241325" y="348043"/>
                  </a:lnTo>
                  <a:lnTo>
                    <a:pt x="218528" y="345338"/>
                  </a:lnTo>
                  <a:lnTo>
                    <a:pt x="196951" y="337781"/>
                  </a:lnTo>
                  <a:lnTo>
                    <a:pt x="191909" y="334530"/>
                  </a:lnTo>
                  <a:lnTo>
                    <a:pt x="176822" y="324802"/>
                  </a:lnTo>
                  <a:lnTo>
                    <a:pt x="158623" y="305689"/>
                  </a:lnTo>
                  <a:lnTo>
                    <a:pt x="155587" y="300062"/>
                  </a:lnTo>
                  <a:lnTo>
                    <a:pt x="146824" y="283895"/>
                  </a:lnTo>
                  <a:lnTo>
                    <a:pt x="142417" y="265620"/>
                  </a:lnTo>
                  <a:lnTo>
                    <a:pt x="140995" y="259740"/>
                  </a:lnTo>
                  <a:lnTo>
                    <a:pt x="140716" y="233527"/>
                  </a:lnTo>
                  <a:lnTo>
                    <a:pt x="141338" y="231254"/>
                  </a:lnTo>
                  <a:lnTo>
                    <a:pt x="150837" y="196507"/>
                  </a:lnTo>
                  <a:lnTo>
                    <a:pt x="153860" y="185470"/>
                  </a:lnTo>
                  <a:lnTo>
                    <a:pt x="169938" y="162090"/>
                  </a:lnTo>
                  <a:lnTo>
                    <a:pt x="181838" y="144767"/>
                  </a:lnTo>
                  <a:lnTo>
                    <a:pt x="220535" y="114554"/>
                  </a:lnTo>
                  <a:lnTo>
                    <a:pt x="265836" y="97955"/>
                  </a:lnTo>
                  <a:lnTo>
                    <a:pt x="286664" y="95567"/>
                  </a:lnTo>
                  <a:lnTo>
                    <a:pt x="307060" y="96443"/>
                  </a:lnTo>
                  <a:lnTo>
                    <a:pt x="345986" y="109804"/>
                  </a:lnTo>
                  <a:lnTo>
                    <a:pt x="383349" y="147637"/>
                  </a:lnTo>
                  <a:lnTo>
                    <a:pt x="395897" y="198970"/>
                  </a:lnTo>
                  <a:lnTo>
                    <a:pt x="395897" y="89877"/>
                  </a:lnTo>
                  <a:lnTo>
                    <a:pt x="386295" y="96304"/>
                  </a:lnTo>
                  <a:lnTo>
                    <a:pt x="385305" y="95567"/>
                  </a:lnTo>
                  <a:lnTo>
                    <a:pt x="381889" y="92964"/>
                  </a:lnTo>
                  <a:lnTo>
                    <a:pt x="368744" y="82994"/>
                  </a:lnTo>
                  <a:lnTo>
                    <a:pt x="349783" y="72910"/>
                  </a:lnTo>
                  <a:lnTo>
                    <a:pt x="329425" y="65913"/>
                  </a:lnTo>
                  <a:lnTo>
                    <a:pt x="307721" y="61836"/>
                  </a:lnTo>
                  <a:lnTo>
                    <a:pt x="312902" y="35801"/>
                  </a:lnTo>
                  <a:lnTo>
                    <a:pt x="326009" y="35839"/>
                  </a:lnTo>
                  <a:lnTo>
                    <a:pt x="332498" y="35826"/>
                  </a:lnTo>
                  <a:lnTo>
                    <a:pt x="353453" y="3594"/>
                  </a:lnTo>
                  <a:lnTo>
                    <a:pt x="349796" y="76"/>
                  </a:lnTo>
                  <a:lnTo>
                    <a:pt x="297649" y="0"/>
                  </a:lnTo>
                  <a:lnTo>
                    <a:pt x="245795" y="76"/>
                  </a:lnTo>
                  <a:lnTo>
                    <a:pt x="241261" y="3225"/>
                  </a:lnTo>
                  <a:lnTo>
                    <a:pt x="238328" y="14020"/>
                  </a:lnTo>
                  <a:lnTo>
                    <a:pt x="237350" y="19469"/>
                  </a:lnTo>
                  <a:lnTo>
                    <a:pt x="236689" y="32245"/>
                  </a:lnTo>
                  <a:lnTo>
                    <a:pt x="239979" y="35585"/>
                  </a:lnTo>
                  <a:lnTo>
                    <a:pt x="254660" y="35839"/>
                  </a:lnTo>
                  <a:lnTo>
                    <a:pt x="262102" y="35852"/>
                  </a:lnTo>
                  <a:lnTo>
                    <a:pt x="277393" y="35839"/>
                  </a:lnTo>
                  <a:lnTo>
                    <a:pt x="275818" y="44043"/>
                  </a:lnTo>
                  <a:lnTo>
                    <a:pt x="274269" y="51117"/>
                  </a:lnTo>
                  <a:lnTo>
                    <a:pt x="272694" y="61277"/>
                  </a:lnTo>
                  <a:lnTo>
                    <a:pt x="271272" y="62268"/>
                  </a:lnTo>
                  <a:lnTo>
                    <a:pt x="232994" y="71081"/>
                  </a:lnTo>
                  <a:lnTo>
                    <a:pt x="199910" y="86550"/>
                  </a:lnTo>
                  <a:lnTo>
                    <a:pt x="194056" y="89446"/>
                  </a:lnTo>
                  <a:lnTo>
                    <a:pt x="187985" y="91452"/>
                  </a:lnTo>
                  <a:lnTo>
                    <a:pt x="181673" y="92608"/>
                  </a:lnTo>
                  <a:lnTo>
                    <a:pt x="175145" y="92964"/>
                  </a:lnTo>
                  <a:lnTo>
                    <a:pt x="55994" y="92925"/>
                  </a:lnTo>
                  <a:lnTo>
                    <a:pt x="34404" y="92976"/>
                  </a:lnTo>
                  <a:lnTo>
                    <a:pt x="28130" y="97282"/>
                  </a:lnTo>
                  <a:lnTo>
                    <a:pt x="25590" y="104101"/>
                  </a:lnTo>
                  <a:lnTo>
                    <a:pt x="24599" y="112649"/>
                  </a:lnTo>
                  <a:lnTo>
                    <a:pt x="27609" y="120103"/>
                  </a:lnTo>
                  <a:lnTo>
                    <a:pt x="33858" y="125399"/>
                  </a:lnTo>
                  <a:lnTo>
                    <a:pt x="42557" y="127431"/>
                  </a:lnTo>
                  <a:lnTo>
                    <a:pt x="117043" y="127482"/>
                  </a:lnTo>
                  <a:lnTo>
                    <a:pt x="119227" y="127546"/>
                  </a:lnTo>
                  <a:lnTo>
                    <a:pt x="129590" y="130289"/>
                  </a:lnTo>
                  <a:lnTo>
                    <a:pt x="134708" y="138010"/>
                  </a:lnTo>
                  <a:lnTo>
                    <a:pt x="132956" y="155232"/>
                  </a:lnTo>
                  <a:lnTo>
                    <a:pt x="125780" y="161874"/>
                  </a:lnTo>
                  <a:lnTo>
                    <a:pt x="107226" y="162090"/>
                  </a:lnTo>
                  <a:lnTo>
                    <a:pt x="88099" y="162064"/>
                  </a:lnTo>
                  <a:lnTo>
                    <a:pt x="68135" y="162128"/>
                  </a:lnTo>
                  <a:lnTo>
                    <a:pt x="60579" y="169265"/>
                  </a:lnTo>
                  <a:lnTo>
                    <a:pt x="60236" y="188747"/>
                  </a:lnTo>
                  <a:lnTo>
                    <a:pt x="67792" y="196291"/>
                  </a:lnTo>
                  <a:lnTo>
                    <a:pt x="82664" y="196723"/>
                  </a:lnTo>
                  <a:lnTo>
                    <a:pt x="87223" y="196507"/>
                  </a:lnTo>
                  <a:lnTo>
                    <a:pt x="99669" y="196977"/>
                  </a:lnTo>
                  <a:lnTo>
                    <a:pt x="106197" y="202780"/>
                  </a:lnTo>
                  <a:lnTo>
                    <a:pt x="107569" y="210527"/>
                  </a:lnTo>
                  <a:lnTo>
                    <a:pt x="107302" y="218554"/>
                  </a:lnTo>
                  <a:lnTo>
                    <a:pt x="103809" y="225069"/>
                  </a:lnTo>
                  <a:lnTo>
                    <a:pt x="97599" y="229450"/>
                  </a:lnTo>
                  <a:lnTo>
                    <a:pt x="89192" y="231076"/>
                  </a:lnTo>
                  <a:lnTo>
                    <a:pt x="55727" y="231254"/>
                  </a:lnTo>
                  <a:lnTo>
                    <a:pt x="39001" y="231203"/>
                  </a:lnTo>
                  <a:lnTo>
                    <a:pt x="22288" y="230949"/>
                  </a:lnTo>
                  <a:lnTo>
                    <a:pt x="14871" y="231470"/>
                  </a:lnTo>
                  <a:lnTo>
                    <a:pt x="8661" y="233616"/>
                  </a:lnTo>
                  <a:lnTo>
                    <a:pt x="3683" y="237718"/>
                  </a:lnTo>
                  <a:lnTo>
                    <a:pt x="0" y="244081"/>
                  </a:lnTo>
                  <a:lnTo>
                    <a:pt x="0" y="252272"/>
                  </a:lnTo>
                  <a:lnTo>
                    <a:pt x="203" y="252488"/>
                  </a:lnTo>
                  <a:lnTo>
                    <a:pt x="520" y="252666"/>
                  </a:lnTo>
                  <a:lnTo>
                    <a:pt x="3619" y="261962"/>
                  </a:lnTo>
                  <a:lnTo>
                    <a:pt x="10223" y="265645"/>
                  </a:lnTo>
                  <a:lnTo>
                    <a:pt x="80022" y="265633"/>
                  </a:lnTo>
                  <a:lnTo>
                    <a:pt x="100622" y="265671"/>
                  </a:lnTo>
                  <a:lnTo>
                    <a:pt x="107162" y="270408"/>
                  </a:lnTo>
                  <a:lnTo>
                    <a:pt x="109245" y="278079"/>
                  </a:lnTo>
                  <a:lnTo>
                    <a:pt x="109613" y="286169"/>
                  </a:lnTo>
                  <a:lnTo>
                    <a:pt x="106578" y="293077"/>
                  </a:lnTo>
                  <a:lnTo>
                    <a:pt x="100736" y="297967"/>
                  </a:lnTo>
                  <a:lnTo>
                    <a:pt x="92710" y="299961"/>
                  </a:lnTo>
                  <a:lnTo>
                    <a:pt x="85991" y="300062"/>
                  </a:lnTo>
                  <a:lnTo>
                    <a:pt x="72555" y="300024"/>
                  </a:lnTo>
                  <a:lnTo>
                    <a:pt x="65722" y="300062"/>
                  </a:lnTo>
                  <a:lnTo>
                    <a:pt x="56896" y="300202"/>
                  </a:lnTo>
                  <a:lnTo>
                    <a:pt x="50419" y="304901"/>
                  </a:lnTo>
                  <a:lnTo>
                    <a:pt x="48298" y="312483"/>
                  </a:lnTo>
                  <a:lnTo>
                    <a:pt x="47879" y="320687"/>
                  </a:lnTo>
                  <a:lnTo>
                    <a:pt x="50965" y="327685"/>
                  </a:lnTo>
                  <a:lnTo>
                    <a:pt x="56934" y="332574"/>
                  </a:lnTo>
                  <a:lnTo>
                    <a:pt x="65151" y="334467"/>
                  </a:lnTo>
                  <a:lnTo>
                    <a:pt x="77774" y="334543"/>
                  </a:lnTo>
                  <a:lnTo>
                    <a:pt x="105168" y="334543"/>
                  </a:lnTo>
                  <a:lnTo>
                    <a:pt x="119900" y="334606"/>
                  </a:lnTo>
                  <a:lnTo>
                    <a:pt x="154228" y="350977"/>
                  </a:lnTo>
                  <a:lnTo>
                    <a:pt x="182803" y="369214"/>
                  </a:lnTo>
                  <a:lnTo>
                    <a:pt x="213207" y="379742"/>
                  </a:lnTo>
                  <a:lnTo>
                    <a:pt x="245186" y="382879"/>
                  </a:lnTo>
                  <a:lnTo>
                    <a:pt x="278511" y="378955"/>
                  </a:lnTo>
                  <a:lnTo>
                    <a:pt x="324307" y="363512"/>
                  </a:lnTo>
                  <a:lnTo>
                    <a:pt x="362712" y="338861"/>
                  </a:lnTo>
                  <a:lnTo>
                    <a:pt x="393712" y="305308"/>
                  </a:lnTo>
                  <a:lnTo>
                    <a:pt x="417309" y="263156"/>
                  </a:lnTo>
                  <a:lnTo>
                    <a:pt x="430504" y="208013"/>
                  </a:lnTo>
                  <a:lnTo>
                    <a:pt x="429221" y="179946"/>
                  </a:lnTo>
                  <a:lnTo>
                    <a:pt x="422376" y="151701"/>
                  </a:lnTo>
                  <a:lnTo>
                    <a:pt x="419544" y="144335"/>
                  </a:lnTo>
                  <a:lnTo>
                    <a:pt x="416318" y="137058"/>
                  </a:lnTo>
                  <a:lnTo>
                    <a:pt x="412889" y="129781"/>
                  </a:lnTo>
                  <a:lnTo>
                    <a:pt x="409473" y="122377"/>
                  </a:lnTo>
                  <a:lnTo>
                    <a:pt x="431330" y="107734"/>
                  </a:lnTo>
                  <a:lnTo>
                    <a:pt x="434911" y="111620"/>
                  </a:lnTo>
                  <a:lnTo>
                    <a:pt x="438251" y="115328"/>
                  </a:lnTo>
                  <a:lnTo>
                    <a:pt x="444842" y="122275"/>
                  </a:lnTo>
                  <a:lnTo>
                    <a:pt x="448665" y="122936"/>
                  </a:lnTo>
                  <a:lnTo>
                    <a:pt x="456425" y="117182"/>
                  </a:lnTo>
                  <a:lnTo>
                    <a:pt x="460336" y="113779"/>
                  </a:lnTo>
                  <a:lnTo>
                    <a:pt x="466191" y="107734"/>
                  </a:lnTo>
                  <a:lnTo>
                    <a:pt x="467017" y="106895"/>
                  </a:lnTo>
                  <a:lnTo>
                    <a:pt x="467194" y="102895"/>
                  </a:lnTo>
                  <a:close/>
                </a:path>
              </a:pathLst>
            </a:custGeom>
            <a:solidFill>
              <a:srgbClr val="FFFFFF"/>
            </a:solidFill>
          </p:spPr>
          <p:txBody>
            <a:bodyPr wrap="square" lIns="0" tIns="0" rIns="0" bIns="0" rtlCol="0"/>
            <a:lstStyle/>
            <a:p>
              <a:endParaRPr/>
            </a:p>
          </p:txBody>
        </p:sp>
        <p:pic>
          <p:nvPicPr>
            <p:cNvPr id="18" name="object 42">
              <a:extLst>
                <a:ext uri="{FF2B5EF4-FFF2-40B4-BE49-F238E27FC236}">
                  <a16:creationId xmlns:a16="http://schemas.microsoft.com/office/drawing/2014/main" id="{3C1F1E62-9756-9985-DC99-863B633CCD23}"/>
                </a:ext>
              </a:extLst>
            </p:cNvPr>
            <p:cNvPicPr/>
            <p:nvPr/>
          </p:nvPicPr>
          <p:blipFill>
            <a:blip r:embed="rId3" cstate="print"/>
            <a:stretch>
              <a:fillRect/>
            </a:stretch>
          </p:blipFill>
          <p:spPr>
            <a:xfrm>
              <a:off x="7123503" y="3264382"/>
              <a:ext cx="111607" cy="169392"/>
            </a:xfrm>
            <a:prstGeom prst="rect">
              <a:avLst/>
            </a:prstGeom>
          </p:spPr>
        </p:pic>
      </p:grpSp>
      <p:grpSp>
        <p:nvGrpSpPr>
          <p:cNvPr id="20" name="Group 19" descr="Member on phone icon">
            <a:extLst>
              <a:ext uri="{FF2B5EF4-FFF2-40B4-BE49-F238E27FC236}">
                <a16:creationId xmlns:a16="http://schemas.microsoft.com/office/drawing/2014/main" id="{C3CB370D-7402-685E-5378-79E2859A14F8}"/>
              </a:ext>
            </a:extLst>
          </p:cNvPr>
          <p:cNvGrpSpPr/>
          <p:nvPr/>
        </p:nvGrpSpPr>
        <p:grpSpPr>
          <a:xfrm>
            <a:off x="6347365" y="5017907"/>
            <a:ext cx="680720" cy="680720"/>
            <a:chOff x="9787900" y="1801868"/>
            <a:chExt cx="680720" cy="680720"/>
          </a:xfrm>
        </p:grpSpPr>
        <p:sp>
          <p:nvSpPr>
            <p:cNvPr id="21" name="object 12" descr="Icon of a person on the phone holding the headset to their ear, with a light-blue background">
              <a:extLst>
                <a:ext uri="{FF2B5EF4-FFF2-40B4-BE49-F238E27FC236}">
                  <a16:creationId xmlns:a16="http://schemas.microsoft.com/office/drawing/2014/main" id="{C8B4912C-F164-4892-EE34-4AE30FBA2294}"/>
                </a:ext>
              </a:extLst>
            </p:cNvPr>
            <p:cNvSpPr/>
            <p:nvPr/>
          </p:nvSpPr>
          <p:spPr>
            <a:xfrm>
              <a:off x="9787900" y="1801868"/>
              <a:ext cx="680720" cy="680720"/>
            </a:xfrm>
            <a:custGeom>
              <a:avLst/>
              <a:gdLst/>
              <a:ahLst/>
              <a:cxnLst/>
              <a:rect l="l" t="t" r="r" b="b"/>
              <a:pathLst>
                <a:path w="680719" h="680720">
                  <a:moveTo>
                    <a:pt x="340360"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60"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20"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60" y="0"/>
                  </a:lnTo>
                  <a:close/>
                </a:path>
              </a:pathLst>
            </a:custGeom>
            <a:solidFill>
              <a:srgbClr val="14BEF0"/>
            </a:solidFill>
          </p:spPr>
          <p:txBody>
            <a:bodyPr wrap="square" lIns="0" tIns="0" rIns="0" bIns="0" rtlCol="0"/>
            <a:lstStyle/>
            <a:p>
              <a:endParaRPr/>
            </a:p>
          </p:txBody>
        </p:sp>
        <p:grpSp>
          <p:nvGrpSpPr>
            <p:cNvPr id="22" name="Group 21">
              <a:extLst>
                <a:ext uri="{FF2B5EF4-FFF2-40B4-BE49-F238E27FC236}">
                  <a16:creationId xmlns:a16="http://schemas.microsoft.com/office/drawing/2014/main" id="{1E4BF8BC-5EE0-EBA0-CBD4-837EED102C00}"/>
                </a:ext>
              </a:extLst>
            </p:cNvPr>
            <p:cNvGrpSpPr/>
            <p:nvPr/>
          </p:nvGrpSpPr>
          <p:grpSpPr>
            <a:xfrm>
              <a:off x="9906686" y="1968992"/>
              <a:ext cx="416376" cy="337790"/>
              <a:chOff x="9906686" y="2063754"/>
              <a:chExt cx="416376" cy="353583"/>
            </a:xfrm>
          </p:grpSpPr>
          <p:sp>
            <p:nvSpPr>
              <p:cNvPr id="23" name="object 13">
                <a:extLst>
                  <a:ext uri="{FF2B5EF4-FFF2-40B4-BE49-F238E27FC236}">
                    <a16:creationId xmlns:a16="http://schemas.microsoft.com/office/drawing/2014/main" id="{8FEECC9F-C52F-7665-C6B2-AD8E1085F925}"/>
                  </a:ext>
                </a:extLst>
              </p:cNvPr>
              <p:cNvSpPr/>
              <p:nvPr/>
            </p:nvSpPr>
            <p:spPr>
              <a:xfrm>
                <a:off x="9963017" y="2256047"/>
                <a:ext cx="360045" cy="161290"/>
              </a:xfrm>
              <a:custGeom>
                <a:avLst/>
                <a:gdLst/>
                <a:ahLst/>
                <a:cxnLst/>
                <a:rect l="l" t="t" r="r" b="b"/>
                <a:pathLst>
                  <a:path w="360044" h="161289">
                    <a:moveTo>
                      <a:pt x="258965" y="0"/>
                    </a:moveTo>
                    <a:lnTo>
                      <a:pt x="241807" y="12127"/>
                    </a:lnTo>
                    <a:lnTo>
                      <a:pt x="222664" y="21213"/>
                    </a:lnTo>
                    <a:lnTo>
                      <a:pt x="201885" y="26915"/>
                    </a:lnTo>
                    <a:lnTo>
                      <a:pt x="179819" y="28892"/>
                    </a:lnTo>
                    <a:lnTo>
                      <a:pt x="157760" y="26918"/>
                    </a:lnTo>
                    <a:lnTo>
                      <a:pt x="136983" y="21221"/>
                    </a:lnTo>
                    <a:lnTo>
                      <a:pt x="117838" y="12143"/>
                    </a:lnTo>
                    <a:lnTo>
                      <a:pt x="100672" y="25"/>
                    </a:lnTo>
                    <a:lnTo>
                      <a:pt x="61086" y="27706"/>
                    </a:lnTo>
                    <a:lnTo>
                      <a:pt x="29829" y="65038"/>
                    </a:lnTo>
                    <a:lnTo>
                      <a:pt x="8825" y="110058"/>
                    </a:lnTo>
                    <a:lnTo>
                      <a:pt x="0" y="160807"/>
                    </a:lnTo>
                    <a:lnTo>
                      <a:pt x="359651" y="160807"/>
                    </a:lnTo>
                    <a:lnTo>
                      <a:pt x="350825" y="110054"/>
                    </a:lnTo>
                    <a:lnTo>
                      <a:pt x="329820" y="65025"/>
                    </a:lnTo>
                    <a:lnTo>
                      <a:pt x="298559" y="27685"/>
                    </a:lnTo>
                    <a:lnTo>
                      <a:pt x="258965" y="0"/>
                    </a:lnTo>
                    <a:close/>
                  </a:path>
                </a:pathLst>
              </a:custGeom>
              <a:solidFill>
                <a:srgbClr val="FFFFFF"/>
              </a:solidFill>
            </p:spPr>
            <p:txBody>
              <a:bodyPr wrap="square" lIns="0" tIns="0" rIns="0" bIns="0" rtlCol="0"/>
              <a:lstStyle/>
              <a:p>
                <a:endParaRPr/>
              </a:p>
            </p:txBody>
          </p:sp>
          <p:pic>
            <p:nvPicPr>
              <p:cNvPr id="24" name="object 14">
                <a:extLst>
                  <a:ext uri="{FF2B5EF4-FFF2-40B4-BE49-F238E27FC236}">
                    <a16:creationId xmlns:a16="http://schemas.microsoft.com/office/drawing/2014/main" id="{B5AC1207-CB4E-81F2-87B8-6D242CBFC4C0}"/>
                  </a:ext>
                </a:extLst>
              </p:cNvPr>
              <p:cNvPicPr/>
              <p:nvPr/>
            </p:nvPicPr>
            <p:blipFill>
              <a:blip r:embed="rId4" cstate="print"/>
              <a:stretch>
                <a:fillRect/>
              </a:stretch>
            </p:blipFill>
            <p:spPr>
              <a:xfrm>
                <a:off x="9906686" y="2063754"/>
                <a:ext cx="340788" cy="330178"/>
              </a:xfrm>
              <a:prstGeom prst="rect">
                <a:avLst/>
              </a:prstGeom>
            </p:spPr>
          </p:pic>
        </p:grpSp>
      </p:grpSp>
      <p:sp>
        <p:nvSpPr>
          <p:cNvPr id="25" name="object 15">
            <a:extLst>
              <a:ext uri="{FF2B5EF4-FFF2-40B4-BE49-F238E27FC236}">
                <a16:creationId xmlns:a16="http://schemas.microsoft.com/office/drawing/2014/main" id="{354B3B17-F329-0B44-E05B-E640E4E80E62}"/>
              </a:ext>
              <a:ext uri="{C183D7F6-B498-43B3-948B-1728B52AA6E4}">
                <adec:decorative xmlns:adec="http://schemas.microsoft.com/office/drawing/2017/decorative" val="1"/>
              </a:ext>
            </a:extLst>
          </p:cNvPr>
          <p:cNvSpPr/>
          <p:nvPr/>
        </p:nvSpPr>
        <p:spPr>
          <a:xfrm>
            <a:off x="6323235" y="4894571"/>
            <a:ext cx="2390813" cy="294191"/>
          </a:xfrm>
          <a:custGeom>
            <a:avLst/>
            <a:gdLst/>
            <a:ahLst/>
            <a:cxnLst/>
            <a:rect l="l" t="t" r="r" b="b"/>
            <a:pathLst>
              <a:path w="8686800">
                <a:moveTo>
                  <a:pt x="0" y="0"/>
                </a:moveTo>
                <a:lnTo>
                  <a:pt x="8686800" y="0"/>
                </a:lnTo>
              </a:path>
            </a:pathLst>
          </a:custGeom>
          <a:ln w="6350">
            <a:solidFill>
              <a:srgbClr val="231F20"/>
            </a:solidFill>
          </a:ln>
        </p:spPr>
        <p:txBody>
          <a:bodyPr wrap="square" lIns="0" tIns="0" rIns="0" bIns="0" rtlCol="0"/>
          <a:lstStyle/>
          <a:p>
            <a:endParaRPr/>
          </a:p>
        </p:txBody>
      </p:sp>
      <p:sp>
        <p:nvSpPr>
          <p:cNvPr id="26" name="object 37">
            <a:extLst>
              <a:ext uri="{FF2B5EF4-FFF2-40B4-BE49-F238E27FC236}">
                <a16:creationId xmlns:a16="http://schemas.microsoft.com/office/drawing/2014/main" id="{D124C92D-C786-A305-3AA5-05FDB34201CF}"/>
              </a:ext>
              <a:ext uri="{C183D7F6-B498-43B3-948B-1728B52AA6E4}">
                <adec:decorative xmlns:adec="http://schemas.microsoft.com/office/drawing/2017/decorative" val="1"/>
              </a:ext>
            </a:extLst>
          </p:cNvPr>
          <p:cNvSpPr/>
          <p:nvPr/>
        </p:nvSpPr>
        <p:spPr>
          <a:xfrm>
            <a:off x="3343423" y="4896749"/>
            <a:ext cx="2400011" cy="1080444"/>
          </a:xfrm>
          <a:custGeom>
            <a:avLst/>
            <a:gdLst/>
            <a:ahLst/>
            <a:cxnLst/>
            <a:rect l="l" t="t" r="r" b="b"/>
            <a:pathLst>
              <a:path w="2837815">
                <a:moveTo>
                  <a:pt x="0" y="0"/>
                </a:moveTo>
                <a:lnTo>
                  <a:pt x="2837688" y="0"/>
                </a:lnTo>
              </a:path>
            </a:pathLst>
          </a:custGeom>
          <a:ln w="6350">
            <a:solidFill>
              <a:srgbClr val="231F20"/>
            </a:solidFill>
          </a:ln>
        </p:spPr>
        <p:txBody>
          <a:bodyPr wrap="square" lIns="0" tIns="0" rIns="0" bIns="0" rtlCol="0"/>
          <a:lstStyle/>
          <a:p>
            <a:endParaRPr/>
          </a:p>
        </p:txBody>
      </p:sp>
      <p:grpSp>
        <p:nvGrpSpPr>
          <p:cNvPr id="27" name="Group 26" descr="Clock icon">
            <a:extLst>
              <a:ext uri="{FF2B5EF4-FFF2-40B4-BE49-F238E27FC236}">
                <a16:creationId xmlns:a16="http://schemas.microsoft.com/office/drawing/2014/main" id="{635DBD02-3536-071F-13AD-77F14E4804B4}"/>
              </a:ext>
            </a:extLst>
          </p:cNvPr>
          <p:cNvGrpSpPr/>
          <p:nvPr/>
        </p:nvGrpSpPr>
        <p:grpSpPr>
          <a:xfrm>
            <a:off x="3343423" y="5017907"/>
            <a:ext cx="680720" cy="680720"/>
            <a:chOff x="5779916" y="1447819"/>
            <a:chExt cx="680720" cy="680720"/>
          </a:xfrm>
        </p:grpSpPr>
        <p:sp>
          <p:nvSpPr>
            <p:cNvPr id="28" name="object 40">
              <a:extLst>
                <a:ext uri="{FF2B5EF4-FFF2-40B4-BE49-F238E27FC236}">
                  <a16:creationId xmlns:a16="http://schemas.microsoft.com/office/drawing/2014/main" id="{E41D3971-31F9-7EC4-74FA-A839171C70E0}"/>
                </a:ext>
              </a:extLst>
            </p:cNvPr>
            <p:cNvSpPr/>
            <p:nvPr/>
          </p:nvSpPr>
          <p:spPr>
            <a:xfrm>
              <a:off x="5779916" y="1447819"/>
              <a:ext cx="680720" cy="680720"/>
            </a:xfrm>
            <a:custGeom>
              <a:avLst/>
              <a:gdLst/>
              <a:ahLst/>
              <a:cxnLst/>
              <a:rect l="l" t="t" r="r" b="b"/>
              <a:pathLst>
                <a:path w="680720" h="680720">
                  <a:moveTo>
                    <a:pt x="340360"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60"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20"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60" y="0"/>
                  </a:lnTo>
                  <a:close/>
                </a:path>
              </a:pathLst>
            </a:custGeom>
            <a:solidFill>
              <a:schemeClr val="accent5"/>
            </a:solidFill>
          </p:spPr>
          <p:txBody>
            <a:bodyPr wrap="square" lIns="0" tIns="0" rIns="0" bIns="0" rtlCol="0"/>
            <a:lstStyle/>
            <a:p>
              <a:endParaRPr/>
            </a:p>
          </p:txBody>
        </p:sp>
        <p:pic>
          <p:nvPicPr>
            <p:cNvPr id="29" name="Graphic 28" descr="Clock with solid fill">
              <a:extLst>
                <a:ext uri="{FF2B5EF4-FFF2-40B4-BE49-F238E27FC236}">
                  <a16:creationId xmlns:a16="http://schemas.microsoft.com/office/drawing/2014/main" id="{95A8E478-6F62-0597-B3DF-71F92D49D9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41065" y="1515261"/>
              <a:ext cx="551439" cy="551439"/>
            </a:xfrm>
            <a:prstGeom prst="rect">
              <a:avLst/>
            </a:prstGeom>
          </p:spPr>
        </p:pic>
      </p:grpSp>
      <p:sp>
        <p:nvSpPr>
          <p:cNvPr id="30" name="object 45">
            <a:extLst>
              <a:ext uri="{FF2B5EF4-FFF2-40B4-BE49-F238E27FC236}">
                <a16:creationId xmlns:a16="http://schemas.microsoft.com/office/drawing/2014/main" id="{7E23832F-ADD6-B7CE-F948-8ECF7A14AAAD}"/>
              </a:ext>
            </a:extLst>
          </p:cNvPr>
          <p:cNvSpPr txBox="1"/>
          <p:nvPr/>
        </p:nvSpPr>
        <p:spPr>
          <a:xfrm>
            <a:off x="1408416" y="5035816"/>
            <a:ext cx="1785487" cy="705321"/>
          </a:xfrm>
          <a:prstGeom prst="rect">
            <a:avLst/>
          </a:prstGeom>
        </p:spPr>
        <p:txBody>
          <a:bodyPr vert="horz" wrap="square" lIns="0" tIns="12700" rIns="0" bIns="0" rtlCol="0" anchor="t">
            <a:spAutoFit/>
          </a:bodyPr>
          <a:lstStyle/>
          <a:p>
            <a:pPr marL="12700">
              <a:spcBef>
                <a:spcPts val="100"/>
              </a:spcBef>
            </a:pPr>
            <a:r>
              <a:rPr lang="en-US" sz="1500" b="1" spc="-10">
                <a:solidFill>
                  <a:schemeClr val="tx2"/>
                </a:solidFill>
                <a:latin typeface="Tahoma"/>
                <a:cs typeface="Tahoma"/>
              </a:rPr>
              <a:t>130 secs</a:t>
            </a:r>
            <a:br>
              <a:rPr lang="en-US" sz="1500" b="1" spc="-10">
                <a:latin typeface="Tahoma"/>
                <a:cs typeface="Tahoma"/>
              </a:rPr>
            </a:br>
            <a:r>
              <a:rPr lang="en-US" sz="1400" spc="-10">
                <a:solidFill>
                  <a:srgbClr val="231F20"/>
                </a:solidFill>
                <a:latin typeface="Tahoma"/>
                <a:cs typeface="Tahoma"/>
              </a:rPr>
              <a:t>Aug. 5th—Sep. 27th</a:t>
            </a:r>
            <a:r>
              <a:rPr lang="en-US" sz="1500" spc="-10">
                <a:solidFill>
                  <a:srgbClr val="231F20"/>
                </a:solidFill>
                <a:latin typeface="Tahoma"/>
                <a:cs typeface="Tahoma"/>
              </a:rPr>
              <a:t> </a:t>
            </a:r>
            <a:br>
              <a:rPr lang="en-US" sz="1500" spc="-10">
                <a:latin typeface="Tahoma"/>
                <a:ea typeface="Tahoma"/>
                <a:cs typeface="Tahoma"/>
              </a:rPr>
            </a:br>
            <a:endParaRPr lang="en-US" sz="1500">
              <a:latin typeface="Tahoma"/>
              <a:ea typeface="Tahoma"/>
              <a:cs typeface="Tahoma"/>
            </a:endParaRPr>
          </a:p>
        </p:txBody>
      </p:sp>
      <p:sp>
        <p:nvSpPr>
          <p:cNvPr id="32" name="object 45">
            <a:extLst>
              <a:ext uri="{FF2B5EF4-FFF2-40B4-BE49-F238E27FC236}">
                <a16:creationId xmlns:a16="http://schemas.microsoft.com/office/drawing/2014/main" id="{736BD93C-9DBB-A523-C87A-BF9D68444A1A}"/>
              </a:ext>
            </a:extLst>
          </p:cNvPr>
          <p:cNvSpPr txBox="1"/>
          <p:nvPr/>
        </p:nvSpPr>
        <p:spPr>
          <a:xfrm>
            <a:off x="4268240" y="5031705"/>
            <a:ext cx="1902790" cy="951543"/>
          </a:xfrm>
          <a:prstGeom prst="rect">
            <a:avLst/>
          </a:prstGeom>
        </p:spPr>
        <p:txBody>
          <a:bodyPr vert="horz" wrap="square" lIns="0" tIns="12700" rIns="0" bIns="0" rtlCol="0" anchor="t">
            <a:spAutoFit/>
          </a:bodyPr>
          <a:lstStyle/>
          <a:p>
            <a:pPr marL="12700">
              <a:spcBef>
                <a:spcPts val="100"/>
              </a:spcBef>
            </a:pPr>
            <a:r>
              <a:rPr lang="en-US" sz="1500" b="1" spc="-10">
                <a:solidFill>
                  <a:schemeClr val="tx2"/>
                </a:solidFill>
                <a:latin typeface="Tahoma"/>
                <a:cs typeface="Tahoma"/>
              </a:rPr>
              <a:t>12.82 minutes</a:t>
            </a:r>
            <a:br>
              <a:rPr lang="en-US" sz="1500" b="1" spc="-10">
                <a:latin typeface="Tahoma"/>
                <a:cs typeface="Tahoma"/>
              </a:rPr>
            </a:br>
            <a:r>
              <a:rPr lang="en-US" sz="1400" spc="-10">
                <a:solidFill>
                  <a:srgbClr val="231F20"/>
                </a:solidFill>
                <a:latin typeface="Tahoma"/>
                <a:cs typeface="Tahoma"/>
              </a:rPr>
              <a:t>Aug. 5th—Sep. 27th</a:t>
            </a:r>
            <a:r>
              <a:rPr lang="en-US" sz="1500" spc="-10">
                <a:solidFill>
                  <a:srgbClr val="231F20"/>
                </a:solidFill>
                <a:latin typeface="Tahoma"/>
                <a:cs typeface="Tahoma"/>
              </a:rPr>
              <a:t> </a:t>
            </a:r>
            <a:br>
              <a:rPr lang="en-US" sz="1500" spc="-10">
                <a:latin typeface="Tahoma"/>
                <a:ea typeface="Tahoma"/>
                <a:cs typeface="Tahoma"/>
              </a:rPr>
            </a:br>
            <a:br>
              <a:rPr lang="en-US" sz="1500" spc="-10">
                <a:latin typeface="Tahoma"/>
                <a:cs typeface="Tahoma"/>
              </a:rPr>
            </a:br>
            <a:endParaRPr lang="en-US" sz="1500">
              <a:latin typeface="Tahoma"/>
              <a:ea typeface="Tahoma"/>
              <a:cs typeface="Tahoma"/>
            </a:endParaRPr>
          </a:p>
        </p:txBody>
      </p:sp>
      <p:sp>
        <p:nvSpPr>
          <p:cNvPr id="41" name="object 38">
            <a:extLst>
              <a:ext uri="{FF2B5EF4-FFF2-40B4-BE49-F238E27FC236}">
                <a16:creationId xmlns:a16="http://schemas.microsoft.com/office/drawing/2014/main" id="{C469BA9B-C1C4-912E-ACEC-1608FEC50D9C}"/>
              </a:ext>
            </a:extLst>
          </p:cNvPr>
          <p:cNvSpPr txBox="1"/>
          <p:nvPr/>
        </p:nvSpPr>
        <p:spPr>
          <a:xfrm>
            <a:off x="572588" y="4500318"/>
            <a:ext cx="2060441" cy="394980"/>
          </a:xfrm>
          <a:prstGeom prst="rect">
            <a:avLst/>
          </a:prstGeom>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0"/>
              </a:spcBef>
            </a:pPr>
            <a:r>
              <a:rPr sz="1200" b="1" spc="-35">
                <a:solidFill>
                  <a:srgbClr val="231F20"/>
                </a:solidFill>
                <a:latin typeface="Tahoma"/>
                <a:cs typeface="Tahoma"/>
              </a:rPr>
              <a:t>Average</a:t>
            </a:r>
            <a:r>
              <a:rPr sz="1200" b="1" spc="-50">
                <a:solidFill>
                  <a:srgbClr val="231F20"/>
                </a:solidFill>
                <a:latin typeface="Tahoma"/>
                <a:cs typeface="Tahoma"/>
              </a:rPr>
              <a:t> </a:t>
            </a:r>
            <a:r>
              <a:rPr lang="en-US" sz="1200" b="1">
                <a:solidFill>
                  <a:srgbClr val="231F20"/>
                </a:solidFill>
                <a:latin typeface="Tahoma"/>
                <a:cs typeface="Tahoma"/>
              </a:rPr>
              <a:t>Speed to Answer*</a:t>
            </a:r>
            <a:endParaRPr lang="en-US" sz="1200" b="1" spc="-10">
              <a:solidFill>
                <a:schemeClr val="accent6"/>
              </a:solidFill>
              <a:latin typeface="Tahoma"/>
              <a:cs typeface="Tahoma"/>
            </a:endParaRPr>
          </a:p>
          <a:p>
            <a:pPr marL="12700">
              <a:spcBef>
                <a:spcPts val="100"/>
              </a:spcBef>
            </a:pPr>
            <a:r>
              <a:rPr lang="en-US" sz="1200" b="1">
                <a:solidFill>
                  <a:srgbClr val="C00000"/>
                </a:solidFill>
                <a:latin typeface="Tahoma"/>
                <a:cs typeface="Tahoma"/>
              </a:rPr>
              <a:t>Goal: &lt;180 secs</a:t>
            </a:r>
            <a:endParaRPr lang="en-US" sz="1200" b="1" spc="-10">
              <a:solidFill>
                <a:srgbClr val="C00000"/>
              </a:solidFill>
              <a:latin typeface="Tahoma"/>
              <a:ea typeface="Tahoma"/>
              <a:cs typeface="Tahoma"/>
            </a:endParaRPr>
          </a:p>
        </p:txBody>
      </p:sp>
      <p:sp>
        <p:nvSpPr>
          <p:cNvPr id="43" name="object 38">
            <a:extLst>
              <a:ext uri="{FF2B5EF4-FFF2-40B4-BE49-F238E27FC236}">
                <a16:creationId xmlns:a16="http://schemas.microsoft.com/office/drawing/2014/main" id="{2A1BA097-44F9-C923-2BEE-58D638FB2F0C}"/>
              </a:ext>
            </a:extLst>
          </p:cNvPr>
          <p:cNvSpPr txBox="1"/>
          <p:nvPr/>
        </p:nvSpPr>
        <p:spPr>
          <a:xfrm>
            <a:off x="3343423" y="4486748"/>
            <a:ext cx="2328759" cy="394980"/>
          </a:xfrm>
          <a:prstGeom prst="rect">
            <a:avLst/>
          </a:prstGeom>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0"/>
              </a:spcBef>
            </a:pPr>
            <a:r>
              <a:rPr lang="en-US" sz="1200" b="1" spc="-35">
                <a:solidFill>
                  <a:srgbClr val="231F20"/>
                </a:solidFill>
                <a:latin typeface="Tahoma"/>
                <a:cs typeface="Tahoma"/>
              </a:rPr>
              <a:t>Average Handle Time*</a:t>
            </a:r>
            <a:endParaRPr lang="en-US" sz="900" b="1" spc="-35">
              <a:solidFill>
                <a:srgbClr val="231F20"/>
              </a:solidFill>
              <a:latin typeface="Tahoma"/>
              <a:cs typeface="Tahoma"/>
            </a:endParaRPr>
          </a:p>
          <a:p>
            <a:pPr marL="12700">
              <a:spcBef>
                <a:spcPts val="100"/>
              </a:spcBef>
            </a:pPr>
            <a:r>
              <a:rPr lang="en-US" sz="1200" b="1" spc="-35">
                <a:solidFill>
                  <a:srgbClr val="C00000"/>
                </a:solidFill>
                <a:latin typeface="Tahoma"/>
                <a:ea typeface="Tahoma"/>
                <a:cs typeface="Tahoma"/>
              </a:rPr>
              <a:t>Goal: &lt;10 min</a:t>
            </a:r>
          </a:p>
        </p:txBody>
      </p:sp>
      <p:sp>
        <p:nvSpPr>
          <p:cNvPr id="44" name="object 16">
            <a:extLst>
              <a:ext uri="{FF2B5EF4-FFF2-40B4-BE49-F238E27FC236}">
                <a16:creationId xmlns:a16="http://schemas.microsoft.com/office/drawing/2014/main" id="{E682F781-2D2C-E5CA-E6EA-124D6F1BC283}"/>
              </a:ext>
            </a:extLst>
          </p:cNvPr>
          <p:cNvSpPr txBox="1"/>
          <p:nvPr/>
        </p:nvSpPr>
        <p:spPr>
          <a:xfrm>
            <a:off x="6321969" y="4486748"/>
            <a:ext cx="2060441" cy="394980"/>
          </a:xfrm>
          <a:prstGeom prst="rect">
            <a:avLst/>
          </a:prstGeom>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0"/>
              </a:spcBef>
            </a:pPr>
            <a:r>
              <a:rPr lang="en-US" sz="1200" b="1" spc="-10">
                <a:solidFill>
                  <a:srgbClr val="231F20"/>
                </a:solidFill>
                <a:latin typeface="Tahoma"/>
                <a:cs typeface="Tahoma"/>
              </a:rPr>
              <a:t>First </a:t>
            </a:r>
            <a:r>
              <a:rPr lang="en-US" sz="1200" b="1">
                <a:solidFill>
                  <a:srgbClr val="231F20"/>
                </a:solidFill>
                <a:latin typeface="Tahoma"/>
                <a:cs typeface="Tahoma"/>
              </a:rPr>
              <a:t>Contact </a:t>
            </a:r>
            <a:r>
              <a:rPr sz="1200" b="1" spc="-30">
                <a:solidFill>
                  <a:srgbClr val="231F20"/>
                </a:solidFill>
                <a:latin typeface="Tahoma"/>
                <a:cs typeface="Tahoma"/>
              </a:rPr>
              <a:t>Resolution</a:t>
            </a:r>
            <a:r>
              <a:rPr lang="en-US" sz="1200" b="1" spc="-30">
                <a:solidFill>
                  <a:srgbClr val="231F20"/>
                </a:solidFill>
                <a:latin typeface="Tahoma"/>
                <a:cs typeface="Tahoma"/>
              </a:rPr>
              <a:t> </a:t>
            </a:r>
            <a:endParaRPr lang="en-US" sz="1200">
              <a:solidFill>
                <a:schemeClr val="accent6"/>
              </a:solidFill>
              <a:latin typeface="Tahoma"/>
              <a:cs typeface="Tahoma"/>
            </a:endParaRPr>
          </a:p>
          <a:p>
            <a:pPr marL="12700">
              <a:spcBef>
                <a:spcPts val="100"/>
              </a:spcBef>
            </a:pPr>
            <a:r>
              <a:rPr lang="en-US" sz="1200" b="1" spc="-30">
                <a:solidFill>
                  <a:srgbClr val="C00000"/>
                </a:solidFill>
                <a:latin typeface="Tahoma"/>
                <a:cs typeface="Tahoma"/>
              </a:rPr>
              <a:t>Goal: &gt;75%</a:t>
            </a:r>
            <a:endParaRPr lang="en-US" sz="1200">
              <a:solidFill>
                <a:srgbClr val="C00000"/>
              </a:solidFill>
              <a:latin typeface="Tahoma"/>
              <a:ea typeface="Tahoma"/>
              <a:cs typeface="Tahoma"/>
            </a:endParaRPr>
          </a:p>
        </p:txBody>
      </p:sp>
      <p:sp>
        <p:nvSpPr>
          <p:cNvPr id="3" name="Footer Placeholder 9">
            <a:extLst>
              <a:ext uri="{FF2B5EF4-FFF2-40B4-BE49-F238E27FC236}">
                <a16:creationId xmlns:a16="http://schemas.microsoft.com/office/drawing/2014/main" id="{2175A8D2-2B09-B9EA-6F63-DDEE0C18762B}"/>
              </a:ext>
            </a:extLst>
          </p:cNvPr>
          <p:cNvSpPr>
            <a:spLocks noGrp="1"/>
          </p:cNvSpPr>
          <p:nvPr>
            <p:ph type="ftr" sz="quarter" idx="3"/>
          </p:nvPr>
        </p:nvSpPr>
        <p:spPr>
          <a:xfrm>
            <a:off x="0" y="13391"/>
            <a:ext cx="9144000" cy="350044"/>
          </a:xfrm>
        </p:spPr>
        <p:txBody>
          <a:bodyPr/>
          <a:lstStyle/>
          <a:p>
            <a:r>
              <a:rPr lang="en-US"/>
              <a:t>Blue Shield Medicare PPO Transition Update – November 14, 2024</a:t>
            </a:r>
          </a:p>
        </p:txBody>
      </p:sp>
      <p:sp>
        <p:nvSpPr>
          <p:cNvPr id="40" name="Title 1">
            <a:extLst>
              <a:ext uri="{FF2B5EF4-FFF2-40B4-BE49-F238E27FC236}">
                <a16:creationId xmlns:a16="http://schemas.microsoft.com/office/drawing/2014/main" id="{300BBF4C-2492-1B79-CFC6-EB3B0BE0F8A3}"/>
              </a:ext>
            </a:extLst>
          </p:cNvPr>
          <p:cNvSpPr txBox="1">
            <a:spLocks noGrp="1"/>
          </p:cNvSpPr>
          <p:nvPr>
            <p:ph type="title" idx="4294967295"/>
          </p:nvPr>
        </p:nvSpPr>
        <p:spPr>
          <a:xfrm>
            <a:off x="52989" y="325424"/>
            <a:ext cx="9144000" cy="914746"/>
          </a:xfrm>
          <a:prstGeom prst="rect">
            <a:avLst/>
          </a:prstGeom>
          <a:noFill/>
          <a:ln>
            <a:noFill/>
            <a:prstDash/>
          </a:ln>
          <a:effectLst/>
        </p:spPr>
        <p:txBody>
          <a:bodyPr rot="0" spcFirstLastPara="0" vertOverflow="overflow" horzOverflow="overflow" vert="horz" wrap="square" lIns="228600" tIns="228600" rIns="228600" bIns="22860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3200" b="0" i="0" kern="1200">
                <a:solidFill>
                  <a:schemeClr val="tx2"/>
                </a:solidFill>
                <a:latin typeface="Arial"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chemeClr val="tx2"/>
                </a:solidFill>
                <a:effectLst/>
                <a:uLnTx/>
                <a:uFillTx/>
                <a:latin typeface="Arial"/>
                <a:ea typeface="+mj-ea"/>
                <a:cs typeface="Arial"/>
              </a:rPr>
              <a:t>HSS Call Metrics – Pre-Open Enrollment</a:t>
            </a:r>
          </a:p>
        </p:txBody>
      </p:sp>
      <p:sp>
        <p:nvSpPr>
          <p:cNvPr id="5" name="object 35">
            <a:extLst>
              <a:ext uri="{FF2B5EF4-FFF2-40B4-BE49-F238E27FC236}">
                <a16:creationId xmlns:a16="http://schemas.microsoft.com/office/drawing/2014/main" id="{6411990F-D70B-F899-D868-837E69ACB224}"/>
              </a:ext>
              <a:ext uri="{C183D7F6-B498-43B3-948B-1728B52AA6E4}">
                <adec:decorative xmlns:adec="http://schemas.microsoft.com/office/drawing/2017/decorative" val="1"/>
              </a:ext>
            </a:extLst>
          </p:cNvPr>
          <p:cNvSpPr/>
          <p:nvPr/>
        </p:nvSpPr>
        <p:spPr>
          <a:xfrm>
            <a:off x="575161" y="1475071"/>
            <a:ext cx="1999933" cy="126424"/>
          </a:xfrm>
          <a:custGeom>
            <a:avLst/>
            <a:gdLst/>
            <a:ahLst/>
            <a:cxnLst/>
            <a:rect l="l" t="t" r="r" b="b"/>
            <a:pathLst>
              <a:path w="2990215">
                <a:moveTo>
                  <a:pt x="0" y="0"/>
                </a:moveTo>
                <a:lnTo>
                  <a:pt x="2990088" y="0"/>
                </a:lnTo>
              </a:path>
            </a:pathLst>
          </a:custGeom>
          <a:ln w="6350">
            <a:solidFill>
              <a:srgbClr val="231F20"/>
            </a:solidFill>
          </a:ln>
        </p:spPr>
        <p:txBody>
          <a:bodyPr wrap="square" lIns="0" tIns="0" rIns="0" bIns="0" rtlCol="0"/>
          <a:lstStyle/>
          <a:p>
            <a:endParaRPr/>
          </a:p>
        </p:txBody>
      </p:sp>
      <p:sp>
        <p:nvSpPr>
          <p:cNvPr id="6" name="object 36">
            <a:extLst>
              <a:ext uri="{FF2B5EF4-FFF2-40B4-BE49-F238E27FC236}">
                <a16:creationId xmlns:a16="http://schemas.microsoft.com/office/drawing/2014/main" id="{B1C9C860-A552-E86E-ECAE-A8CBF83E77CB}"/>
              </a:ext>
            </a:extLst>
          </p:cNvPr>
          <p:cNvSpPr txBox="1"/>
          <p:nvPr/>
        </p:nvSpPr>
        <p:spPr>
          <a:xfrm>
            <a:off x="555256" y="1225727"/>
            <a:ext cx="1995605" cy="197490"/>
          </a:xfrm>
          <a:prstGeom prst="rect">
            <a:avLst/>
          </a:prstGeom>
        </p:spPr>
        <p:txBody>
          <a:bodyPr vert="horz" wrap="square" lIns="0" tIns="12700" rIns="0" bIns="0" rtlCol="0" anchor="t">
            <a:spAutoFit/>
          </a:bodyPr>
          <a:lstStyle/>
          <a:p>
            <a:pPr marL="12700">
              <a:spcBef>
                <a:spcPts val="100"/>
              </a:spcBef>
            </a:pPr>
            <a:r>
              <a:rPr lang="en-US" sz="1200" b="1" spc="-10">
                <a:solidFill>
                  <a:srgbClr val="231F20"/>
                </a:solidFill>
                <a:latin typeface="Tahoma"/>
                <a:ea typeface="Tahoma"/>
                <a:cs typeface="Tahoma"/>
              </a:rPr>
              <a:t>Call Volume</a:t>
            </a:r>
          </a:p>
        </p:txBody>
      </p:sp>
      <p:grpSp>
        <p:nvGrpSpPr>
          <p:cNvPr id="8" name="Group 7" descr="Customer service icon">
            <a:extLst>
              <a:ext uri="{FF2B5EF4-FFF2-40B4-BE49-F238E27FC236}">
                <a16:creationId xmlns:a16="http://schemas.microsoft.com/office/drawing/2014/main" id="{D2AEA575-0499-496C-019C-C15D57561606}"/>
              </a:ext>
            </a:extLst>
          </p:cNvPr>
          <p:cNvGrpSpPr/>
          <p:nvPr/>
        </p:nvGrpSpPr>
        <p:grpSpPr>
          <a:xfrm>
            <a:off x="548428" y="1562638"/>
            <a:ext cx="680720" cy="680720"/>
            <a:chOff x="411965" y="1801868"/>
            <a:chExt cx="680720" cy="680720"/>
          </a:xfrm>
        </p:grpSpPr>
        <p:sp>
          <p:nvSpPr>
            <p:cNvPr id="9" name="object 31">
              <a:extLst>
                <a:ext uri="{FF2B5EF4-FFF2-40B4-BE49-F238E27FC236}">
                  <a16:creationId xmlns:a16="http://schemas.microsoft.com/office/drawing/2014/main" id="{C4D3394D-B5B1-CAA9-A850-1CE454BEC5F3}"/>
                </a:ext>
              </a:extLst>
            </p:cNvPr>
            <p:cNvSpPr/>
            <p:nvPr/>
          </p:nvSpPr>
          <p:spPr>
            <a:xfrm>
              <a:off x="411965" y="1801868"/>
              <a:ext cx="680720" cy="680720"/>
            </a:xfrm>
            <a:custGeom>
              <a:avLst/>
              <a:gdLst/>
              <a:ahLst/>
              <a:cxnLst/>
              <a:rect l="l" t="t" r="r" b="b"/>
              <a:pathLst>
                <a:path w="680719" h="680720">
                  <a:moveTo>
                    <a:pt x="340359"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59"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19"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59" y="0"/>
                  </a:lnTo>
                  <a:close/>
                </a:path>
              </a:pathLst>
            </a:custGeom>
            <a:solidFill>
              <a:srgbClr val="0073AE"/>
            </a:solidFill>
          </p:spPr>
          <p:txBody>
            <a:bodyPr wrap="square" lIns="0" tIns="0" rIns="0" bIns="0" rtlCol="0"/>
            <a:lstStyle/>
            <a:p>
              <a:endParaRPr/>
            </a:p>
          </p:txBody>
        </p:sp>
        <p:pic>
          <p:nvPicPr>
            <p:cNvPr id="10" name="Graphic 9" descr="Call center with solid fill">
              <a:extLst>
                <a:ext uri="{FF2B5EF4-FFF2-40B4-BE49-F238E27FC236}">
                  <a16:creationId xmlns:a16="http://schemas.microsoft.com/office/drawing/2014/main" id="{1139E066-8931-51D4-CB3F-506A2A7364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4517" y="1861148"/>
              <a:ext cx="533400" cy="526212"/>
            </a:xfrm>
            <a:prstGeom prst="rect">
              <a:avLst/>
            </a:prstGeom>
          </p:spPr>
        </p:pic>
      </p:grpSp>
      <p:sp>
        <p:nvSpPr>
          <p:cNvPr id="34" name="object 45">
            <a:extLst>
              <a:ext uri="{FF2B5EF4-FFF2-40B4-BE49-F238E27FC236}">
                <a16:creationId xmlns:a16="http://schemas.microsoft.com/office/drawing/2014/main" id="{9A046FCD-61F4-3587-96A4-6D22CB0060F1}"/>
              </a:ext>
            </a:extLst>
          </p:cNvPr>
          <p:cNvSpPr txBox="1"/>
          <p:nvPr/>
        </p:nvSpPr>
        <p:spPr>
          <a:xfrm>
            <a:off x="1431999" y="1560235"/>
            <a:ext cx="2216259" cy="1349087"/>
          </a:xfrm>
          <a:prstGeom prst="rect">
            <a:avLst/>
          </a:prstGeom>
        </p:spPr>
        <p:txBody>
          <a:bodyPr vert="horz" wrap="square" lIns="0" tIns="12700" rIns="0" bIns="0" rtlCol="0" anchor="t">
            <a:spAutoFit/>
          </a:bodyPr>
          <a:lstStyle/>
          <a:p>
            <a:pPr marL="12700">
              <a:spcBef>
                <a:spcPts val="100"/>
              </a:spcBef>
            </a:pPr>
            <a:r>
              <a:rPr lang="en-US" sz="1600" b="1" spc="-10">
                <a:solidFill>
                  <a:schemeClr val="tx2"/>
                </a:solidFill>
                <a:latin typeface="Tahoma"/>
                <a:ea typeface="Tahoma"/>
                <a:cs typeface="Tahoma"/>
              </a:rPr>
              <a:t>197</a:t>
            </a:r>
            <a:br>
              <a:rPr lang="en-US" sz="1500" b="1" spc="-10">
                <a:latin typeface="Tahoma"/>
                <a:cs typeface="Tahoma"/>
              </a:rPr>
            </a:br>
            <a:r>
              <a:rPr lang="en-US" sz="1200" b="1" spc="-10">
                <a:latin typeface="Tahoma"/>
                <a:cs typeface="Tahoma"/>
              </a:rPr>
              <a:t>BSC transition </a:t>
            </a:r>
            <a:br>
              <a:rPr lang="en-US" sz="1200" b="1" spc="-10">
                <a:latin typeface="Tahoma"/>
                <a:cs typeface="Tahoma"/>
              </a:rPr>
            </a:br>
            <a:r>
              <a:rPr lang="en-US" sz="1200" b="1" spc="-10">
                <a:latin typeface="Tahoma"/>
                <a:cs typeface="Tahoma"/>
              </a:rPr>
              <a:t>calls handled</a:t>
            </a:r>
            <a:br>
              <a:rPr lang="en-US" sz="1500" b="1" spc="-10">
                <a:latin typeface="Tahoma"/>
                <a:cs typeface="Tahoma"/>
              </a:rPr>
            </a:br>
            <a:r>
              <a:rPr lang="en-US" sz="1400" spc="-10">
                <a:solidFill>
                  <a:srgbClr val="231F20"/>
                </a:solidFill>
                <a:latin typeface="Tahoma"/>
                <a:cs typeface="Tahoma"/>
              </a:rPr>
              <a:t>Aug. 5th—Sep. 27th</a:t>
            </a:r>
            <a:r>
              <a:rPr lang="en-US" sz="1500" spc="-10">
                <a:solidFill>
                  <a:srgbClr val="231F20"/>
                </a:solidFill>
                <a:latin typeface="Tahoma"/>
                <a:cs typeface="Tahoma"/>
              </a:rPr>
              <a:t> </a:t>
            </a:r>
            <a:br>
              <a:rPr lang="en-US" sz="1500" spc="-10">
                <a:latin typeface="Tahoma"/>
                <a:ea typeface="Tahoma"/>
                <a:cs typeface="Tahoma"/>
              </a:rPr>
            </a:br>
            <a:endParaRPr lang="en-US" sz="1500" spc="-10">
              <a:latin typeface="+mn-ea"/>
              <a:ea typeface="Tahoma"/>
              <a:cs typeface="Tahoma"/>
            </a:endParaRPr>
          </a:p>
          <a:p>
            <a:pPr marL="12700">
              <a:spcBef>
                <a:spcPts val="100"/>
              </a:spcBef>
            </a:pPr>
            <a:endParaRPr lang="en-US" sz="1600" b="1" spc="-10">
              <a:solidFill>
                <a:schemeClr val="tx2"/>
              </a:solidFill>
              <a:latin typeface="Tahoma"/>
              <a:ea typeface="Tahoma"/>
              <a:cs typeface="Tahoma"/>
            </a:endParaRPr>
          </a:p>
        </p:txBody>
      </p:sp>
      <p:sp>
        <p:nvSpPr>
          <p:cNvPr id="35" name="object 16">
            <a:extLst>
              <a:ext uri="{FF2B5EF4-FFF2-40B4-BE49-F238E27FC236}">
                <a16:creationId xmlns:a16="http://schemas.microsoft.com/office/drawing/2014/main" id="{F3F8EE1C-9E16-E83D-4AE0-D7F1290D6745}"/>
              </a:ext>
            </a:extLst>
          </p:cNvPr>
          <p:cNvSpPr txBox="1"/>
          <p:nvPr/>
        </p:nvSpPr>
        <p:spPr>
          <a:xfrm>
            <a:off x="3343182" y="1225124"/>
            <a:ext cx="2376923" cy="197490"/>
          </a:xfrm>
          <a:prstGeom prst="rect">
            <a:avLst/>
          </a:prstGeom>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0"/>
              </a:spcBef>
            </a:pPr>
            <a:r>
              <a:rPr lang="en-US" sz="1200" b="1" spc="-10">
                <a:solidFill>
                  <a:srgbClr val="231F20"/>
                </a:solidFill>
                <a:latin typeface="Tahoma"/>
                <a:ea typeface="Tahoma"/>
                <a:cs typeface="Tahoma"/>
              </a:rPr>
              <a:t>Support Drivers Metrics</a:t>
            </a:r>
          </a:p>
        </p:txBody>
      </p:sp>
      <p:sp>
        <p:nvSpPr>
          <p:cNvPr id="36" name="object 43">
            <a:extLst>
              <a:ext uri="{FF2B5EF4-FFF2-40B4-BE49-F238E27FC236}">
                <a16:creationId xmlns:a16="http://schemas.microsoft.com/office/drawing/2014/main" id="{3FF5B616-89D8-A8F6-8ED6-543BF287753F}"/>
              </a:ext>
              <a:ext uri="{C183D7F6-B498-43B3-948B-1728B52AA6E4}">
                <adec:decorative xmlns:adec="http://schemas.microsoft.com/office/drawing/2017/decorative" val="1"/>
              </a:ext>
            </a:extLst>
          </p:cNvPr>
          <p:cNvSpPr/>
          <p:nvPr/>
        </p:nvSpPr>
        <p:spPr>
          <a:xfrm>
            <a:off x="3343423" y="1475810"/>
            <a:ext cx="5503068" cy="1450162"/>
          </a:xfrm>
          <a:custGeom>
            <a:avLst/>
            <a:gdLst/>
            <a:ahLst/>
            <a:cxnLst/>
            <a:rect l="l" t="t" r="r" b="b"/>
            <a:pathLst>
              <a:path w="1929129">
                <a:moveTo>
                  <a:pt x="0" y="0"/>
                </a:moveTo>
                <a:lnTo>
                  <a:pt x="1928876" y="0"/>
                </a:lnTo>
              </a:path>
            </a:pathLst>
          </a:custGeom>
          <a:ln w="6350">
            <a:solidFill>
              <a:srgbClr val="231F2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4" name="TextBox 13">
            <a:extLst>
              <a:ext uri="{FF2B5EF4-FFF2-40B4-BE49-F238E27FC236}">
                <a16:creationId xmlns:a16="http://schemas.microsoft.com/office/drawing/2014/main" id="{854B227B-8762-FE81-976F-A9EAA6679828}"/>
              </a:ext>
            </a:extLst>
          </p:cNvPr>
          <p:cNvSpPr txBox="1"/>
          <p:nvPr/>
        </p:nvSpPr>
        <p:spPr>
          <a:xfrm>
            <a:off x="306831" y="5900104"/>
            <a:ext cx="2597186" cy="276999"/>
          </a:xfrm>
          <a:prstGeom prst="rect">
            <a:avLst/>
          </a:prstGeom>
          <a:noFill/>
        </p:spPr>
        <p:txBody>
          <a:bodyPr wrap="none" rtlCol="0">
            <a:spAutoFit/>
          </a:bodyPr>
          <a:lstStyle/>
          <a:p>
            <a:r>
              <a:rPr lang="en-US" sz="1200"/>
              <a:t>*Data reflects all retiree queue calls</a:t>
            </a:r>
          </a:p>
        </p:txBody>
      </p:sp>
      <p:sp>
        <p:nvSpPr>
          <p:cNvPr id="31" name="object 36">
            <a:extLst>
              <a:ext uri="{FF2B5EF4-FFF2-40B4-BE49-F238E27FC236}">
                <a16:creationId xmlns:a16="http://schemas.microsoft.com/office/drawing/2014/main" id="{A2105EAD-060D-5B9C-878E-6ECC533A1E3C}"/>
              </a:ext>
            </a:extLst>
          </p:cNvPr>
          <p:cNvSpPr txBox="1"/>
          <p:nvPr/>
        </p:nvSpPr>
        <p:spPr>
          <a:xfrm>
            <a:off x="564165" y="2806232"/>
            <a:ext cx="3046110" cy="197490"/>
          </a:xfrm>
          <a:prstGeom prst="rect">
            <a:avLst/>
          </a:prstGeom>
        </p:spPr>
        <p:txBody>
          <a:bodyPr vert="horz" wrap="square" lIns="0" tIns="12700" rIns="0" bIns="0" rtlCol="0" anchor="t">
            <a:spAutoFit/>
          </a:bodyPr>
          <a:lstStyle/>
          <a:p>
            <a:pPr marL="12700">
              <a:spcBef>
                <a:spcPts val="100"/>
              </a:spcBef>
            </a:pPr>
            <a:r>
              <a:rPr lang="en-US" sz="1200" b="1" spc="-10">
                <a:solidFill>
                  <a:srgbClr val="231F20"/>
                </a:solidFill>
                <a:latin typeface="Tahoma"/>
                <a:cs typeface="Tahoma"/>
              </a:rPr>
              <a:t>Number of In-Person Interactions</a:t>
            </a:r>
            <a:endParaRPr lang="en-US" sz="1200" b="1" spc="-10">
              <a:solidFill>
                <a:srgbClr val="231F20"/>
              </a:solidFill>
              <a:latin typeface="Tahoma"/>
              <a:ea typeface="Tahoma"/>
              <a:cs typeface="Tahoma"/>
            </a:endParaRPr>
          </a:p>
        </p:txBody>
      </p:sp>
      <p:sp>
        <p:nvSpPr>
          <p:cNvPr id="46" name="object 45">
            <a:extLst>
              <a:ext uri="{FF2B5EF4-FFF2-40B4-BE49-F238E27FC236}">
                <a16:creationId xmlns:a16="http://schemas.microsoft.com/office/drawing/2014/main" id="{C832C723-CAD8-3646-20C7-AA3F5C31D28D}"/>
              </a:ext>
            </a:extLst>
          </p:cNvPr>
          <p:cNvSpPr txBox="1"/>
          <p:nvPr/>
        </p:nvSpPr>
        <p:spPr>
          <a:xfrm>
            <a:off x="1440908" y="3140740"/>
            <a:ext cx="2216259" cy="1349087"/>
          </a:xfrm>
          <a:prstGeom prst="rect">
            <a:avLst/>
          </a:prstGeom>
        </p:spPr>
        <p:txBody>
          <a:bodyPr vert="horz" wrap="square" lIns="0" tIns="12700" rIns="0" bIns="0" rtlCol="0" anchor="t">
            <a:spAutoFit/>
          </a:bodyPr>
          <a:lstStyle/>
          <a:p>
            <a:pPr marL="12700">
              <a:spcBef>
                <a:spcPts val="100"/>
              </a:spcBef>
            </a:pPr>
            <a:r>
              <a:rPr lang="en-US" sz="1600" b="1" spc="-10">
                <a:solidFill>
                  <a:schemeClr val="tx2"/>
                </a:solidFill>
                <a:latin typeface="Tahoma"/>
                <a:ea typeface="Tahoma"/>
                <a:cs typeface="Tahoma"/>
              </a:rPr>
              <a:t>5</a:t>
            </a:r>
            <a:br>
              <a:rPr lang="en-US" sz="1500" b="1" spc="-10">
                <a:latin typeface="Tahoma"/>
                <a:cs typeface="Tahoma"/>
              </a:rPr>
            </a:br>
            <a:r>
              <a:rPr lang="en-US" sz="1200" b="1" spc="-10">
                <a:latin typeface="Tahoma"/>
                <a:cs typeface="Tahoma"/>
              </a:rPr>
              <a:t>BSC transition interactions handled</a:t>
            </a:r>
            <a:br>
              <a:rPr lang="en-US" sz="1500" b="1" spc="-10">
                <a:latin typeface="Tahoma"/>
                <a:cs typeface="Tahoma"/>
              </a:rPr>
            </a:br>
            <a:r>
              <a:rPr lang="en-US" sz="1400" spc="-10">
                <a:solidFill>
                  <a:srgbClr val="231F20"/>
                </a:solidFill>
                <a:latin typeface="Tahoma"/>
                <a:cs typeface="Tahoma"/>
              </a:rPr>
              <a:t>Aug. 5th—Sep. 27th</a:t>
            </a:r>
            <a:r>
              <a:rPr lang="en-US" sz="1500" spc="-10">
                <a:solidFill>
                  <a:srgbClr val="231F20"/>
                </a:solidFill>
                <a:latin typeface="Tahoma"/>
                <a:cs typeface="Tahoma"/>
              </a:rPr>
              <a:t> </a:t>
            </a:r>
            <a:br>
              <a:rPr lang="en-US" sz="1500" spc="-10">
                <a:latin typeface="Tahoma"/>
                <a:ea typeface="Tahoma"/>
                <a:cs typeface="Tahoma"/>
              </a:rPr>
            </a:br>
            <a:endParaRPr lang="en-US" sz="1500" spc="-10">
              <a:latin typeface="+mn-ea"/>
              <a:ea typeface="Tahoma"/>
              <a:cs typeface="Tahoma"/>
            </a:endParaRPr>
          </a:p>
          <a:p>
            <a:pPr marL="12700">
              <a:spcBef>
                <a:spcPts val="100"/>
              </a:spcBef>
            </a:pPr>
            <a:endParaRPr lang="en-US" sz="1600" b="1" spc="-10">
              <a:solidFill>
                <a:schemeClr val="tx2"/>
              </a:solidFill>
              <a:latin typeface="Tahoma"/>
              <a:ea typeface="Tahoma"/>
              <a:cs typeface="Tahoma"/>
            </a:endParaRPr>
          </a:p>
        </p:txBody>
      </p:sp>
      <p:sp>
        <p:nvSpPr>
          <p:cNvPr id="47" name="object 37">
            <a:extLst>
              <a:ext uri="{FF2B5EF4-FFF2-40B4-BE49-F238E27FC236}">
                <a16:creationId xmlns:a16="http://schemas.microsoft.com/office/drawing/2014/main" id="{E82486C8-6B6F-6B89-E58B-11855EABB5D5}"/>
              </a:ext>
              <a:ext uri="{C183D7F6-B498-43B3-948B-1728B52AA6E4}">
                <adec:decorative xmlns:adec="http://schemas.microsoft.com/office/drawing/2017/decorative" val="1"/>
              </a:ext>
            </a:extLst>
          </p:cNvPr>
          <p:cNvSpPr/>
          <p:nvPr/>
        </p:nvSpPr>
        <p:spPr>
          <a:xfrm>
            <a:off x="560019" y="3064155"/>
            <a:ext cx="2609755" cy="1257265"/>
          </a:xfrm>
          <a:custGeom>
            <a:avLst/>
            <a:gdLst/>
            <a:ahLst/>
            <a:cxnLst/>
            <a:rect l="l" t="t" r="r" b="b"/>
            <a:pathLst>
              <a:path w="2837815">
                <a:moveTo>
                  <a:pt x="0" y="0"/>
                </a:moveTo>
                <a:lnTo>
                  <a:pt x="2837688" y="0"/>
                </a:lnTo>
              </a:path>
            </a:pathLst>
          </a:custGeom>
          <a:ln w="6350">
            <a:solidFill>
              <a:schemeClr val="tx1"/>
            </a:solidFill>
          </a:ln>
        </p:spPr>
        <p:txBody>
          <a:bodyPr wrap="square" lIns="0" tIns="0" rIns="0" bIns="0" rtlCol="0"/>
          <a:lstStyle/>
          <a:p>
            <a:endParaRPr/>
          </a:p>
        </p:txBody>
      </p:sp>
      <p:sp>
        <p:nvSpPr>
          <p:cNvPr id="48" name="object 37">
            <a:extLst>
              <a:ext uri="{FF2B5EF4-FFF2-40B4-BE49-F238E27FC236}">
                <a16:creationId xmlns:a16="http://schemas.microsoft.com/office/drawing/2014/main" id="{DD2F8FD1-EB82-375A-B30B-6BB608BA814C}"/>
              </a:ext>
              <a:ext uri="{C183D7F6-B498-43B3-948B-1728B52AA6E4}">
                <adec:decorative xmlns:adec="http://schemas.microsoft.com/office/drawing/2017/decorative" val="1"/>
              </a:ext>
            </a:extLst>
          </p:cNvPr>
          <p:cNvSpPr/>
          <p:nvPr/>
        </p:nvSpPr>
        <p:spPr>
          <a:xfrm>
            <a:off x="553934" y="4907413"/>
            <a:ext cx="2609755" cy="1257265"/>
          </a:xfrm>
          <a:custGeom>
            <a:avLst/>
            <a:gdLst/>
            <a:ahLst/>
            <a:cxnLst/>
            <a:rect l="l" t="t" r="r" b="b"/>
            <a:pathLst>
              <a:path w="2837815">
                <a:moveTo>
                  <a:pt x="0" y="0"/>
                </a:moveTo>
                <a:lnTo>
                  <a:pt x="2837688" y="0"/>
                </a:lnTo>
              </a:path>
            </a:pathLst>
          </a:custGeom>
          <a:ln w="6350">
            <a:solidFill>
              <a:schemeClr val="tx1"/>
            </a:solidFill>
          </a:ln>
        </p:spPr>
        <p:txBody>
          <a:bodyPr wrap="square" lIns="0" tIns="0" rIns="0" bIns="0" rtlCol="0"/>
          <a:lstStyle/>
          <a:p>
            <a:endParaRPr/>
          </a:p>
        </p:txBody>
      </p:sp>
      <p:grpSp>
        <p:nvGrpSpPr>
          <p:cNvPr id="12" name="Group 11">
            <a:extLst>
              <a:ext uri="{FF2B5EF4-FFF2-40B4-BE49-F238E27FC236}">
                <a16:creationId xmlns:a16="http://schemas.microsoft.com/office/drawing/2014/main" id="{11A3ACA2-6768-42FD-0342-B9FCC9556582}"/>
              </a:ext>
              <a:ext uri="{C183D7F6-B498-43B3-948B-1728B52AA6E4}">
                <adec:decorative xmlns:adec="http://schemas.microsoft.com/office/drawing/2017/decorative" val="1"/>
              </a:ext>
            </a:extLst>
          </p:cNvPr>
          <p:cNvGrpSpPr/>
          <p:nvPr/>
        </p:nvGrpSpPr>
        <p:grpSpPr>
          <a:xfrm>
            <a:off x="548428" y="3184003"/>
            <a:ext cx="683303" cy="682676"/>
            <a:chOff x="548428" y="3079078"/>
            <a:chExt cx="683303" cy="682676"/>
          </a:xfrm>
        </p:grpSpPr>
        <p:grpSp>
          <p:nvGrpSpPr>
            <p:cNvPr id="4" name="Group 3">
              <a:extLst>
                <a:ext uri="{FF2B5EF4-FFF2-40B4-BE49-F238E27FC236}">
                  <a16:creationId xmlns:a16="http://schemas.microsoft.com/office/drawing/2014/main" id="{429C5FE8-CAE3-EDA9-3205-C605011BACE9}"/>
                </a:ext>
              </a:extLst>
            </p:cNvPr>
            <p:cNvGrpSpPr/>
            <p:nvPr/>
          </p:nvGrpSpPr>
          <p:grpSpPr>
            <a:xfrm>
              <a:off x="548428" y="3079078"/>
              <a:ext cx="683303" cy="682676"/>
              <a:chOff x="374493" y="3079078"/>
              <a:chExt cx="683303" cy="682676"/>
            </a:xfrm>
          </p:grpSpPr>
          <p:pic>
            <p:nvPicPr>
              <p:cNvPr id="42" name="Graphic 41" descr="Call center with solid fill">
                <a:extLst>
                  <a:ext uri="{FF2B5EF4-FFF2-40B4-BE49-F238E27FC236}">
                    <a16:creationId xmlns:a16="http://schemas.microsoft.com/office/drawing/2014/main" id="{893BF622-753F-A0B3-CF88-02257EE3EE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4493" y="3079078"/>
                <a:ext cx="533400" cy="526212"/>
              </a:xfrm>
              <a:prstGeom prst="rect">
                <a:avLst/>
              </a:prstGeom>
            </p:spPr>
          </p:pic>
          <p:sp>
            <p:nvSpPr>
              <p:cNvPr id="7" name="object 31">
                <a:extLst>
                  <a:ext uri="{FF2B5EF4-FFF2-40B4-BE49-F238E27FC236}">
                    <a16:creationId xmlns:a16="http://schemas.microsoft.com/office/drawing/2014/main" id="{553F97AF-47BE-CDA3-A529-58292FB5A960}"/>
                  </a:ext>
                </a:extLst>
              </p:cNvPr>
              <p:cNvSpPr/>
              <p:nvPr/>
            </p:nvSpPr>
            <p:spPr>
              <a:xfrm>
                <a:off x="377076" y="3081034"/>
                <a:ext cx="680720" cy="680720"/>
              </a:xfrm>
              <a:custGeom>
                <a:avLst/>
                <a:gdLst/>
                <a:ahLst/>
                <a:cxnLst/>
                <a:rect l="l" t="t" r="r" b="b"/>
                <a:pathLst>
                  <a:path w="680719" h="680720">
                    <a:moveTo>
                      <a:pt x="340359"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59"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19"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59" y="0"/>
                    </a:lnTo>
                    <a:close/>
                  </a:path>
                </a:pathLst>
              </a:custGeom>
              <a:solidFill>
                <a:srgbClr val="34CED1"/>
              </a:solidFill>
            </p:spPr>
            <p:txBody>
              <a:bodyPr wrap="square" lIns="0" tIns="0" rIns="0" bIns="0" rtlCol="0"/>
              <a:lstStyle/>
              <a:p>
                <a:endParaRPr/>
              </a:p>
            </p:txBody>
          </p:sp>
        </p:grpSp>
        <p:pic>
          <p:nvPicPr>
            <p:cNvPr id="11" name="Graphic 10" descr="Chat with solid fill">
              <a:extLst>
                <a:ext uri="{FF2B5EF4-FFF2-40B4-BE49-F238E27FC236}">
                  <a16:creationId xmlns:a16="http://schemas.microsoft.com/office/drawing/2014/main" id="{DED27196-651D-34B6-EC2F-84B13CFC820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2182" y="3207125"/>
              <a:ext cx="477372" cy="488576"/>
            </a:xfrm>
            <a:prstGeom prst="rect">
              <a:avLst/>
            </a:prstGeom>
          </p:spPr>
        </p:pic>
      </p:grpSp>
      <p:grpSp>
        <p:nvGrpSpPr>
          <p:cNvPr id="49" name="Group 48" descr="Spedometer icon">
            <a:extLst>
              <a:ext uri="{FF2B5EF4-FFF2-40B4-BE49-F238E27FC236}">
                <a16:creationId xmlns:a16="http://schemas.microsoft.com/office/drawing/2014/main" id="{D5760D47-6888-4E31-FF71-1334B92AF5B0}"/>
              </a:ext>
            </a:extLst>
          </p:cNvPr>
          <p:cNvGrpSpPr/>
          <p:nvPr/>
        </p:nvGrpSpPr>
        <p:grpSpPr>
          <a:xfrm>
            <a:off x="3343423" y="1601073"/>
            <a:ext cx="680720" cy="680720"/>
            <a:chOff x="3398896" y="1774872"/>
            <a:chExt cx="680720" cy="680720"/>
          </a:xfrm>
        </p:grpSpPr>
        <p:sp>
          <p:nvSpPr>
            <p:cNvPr id="19" name="object 12">
              <a:extLst>
                <a:ext uri="{FF2B5EF4-FFF2-40B4-BE49-F238E27FC236}">
                  <a16:creationId xmlns:a16="http://schemas.microsoft.com/office/drawing/2014/main" id="{73183024-33E2-F294-A84C-9F80BD8D12D5}"/>
                </a:ext>
              </a:extLst>
            </p:cNvPr>
            <p:cNvSpPr/>
            <p:nvPr/>
          </p:nvSpPr>
          <p:spPr>
            <a:xfrm>
              <a:off x="3398896" y="1774872"/>
              <a:ext cx="680720" cy="680720"/>
            </a:xfrm>
            <a:custGeom>
              <a:avLst/>
              <a:gdLst/>
              <a:ahLst/>
              <a:cxnLst/>
              <a:rect l="l" t="t" r="r" b="b"/>
              <a:pathLst>
                <a:path w="680719" h="680720">
                  <a:moveTo>
                    <a:pt x="340360"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60"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20"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60" y="0"/>
                  </a:lnTo>
                  <a:close/>
                </a:path>
              </a:pathLst>
            </a:custGeom>
            <a:solidFill>
              <a:srgbClr val="92D05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45" name="Graphic 44" descr="Gauge with solid fill">
              <a:extLst>
                <a:ext uri="{FF2B5EF4-FFF2-40B4-BE49-F238E27FC236}">
                  <a16:creationId xmlns:a16="http://schemas.microsoft.com/office/drawing/2014/main" id="{D758143C-DEE3-96BD-AD67-A4C260D9A5F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06477" y="1847098"/>
              <a:ext cx="454573" cy="454573"/>
            </a:xfrm>
            <a:prstGeom prst="rect">
              <a:avLst/>
            </a:prstGeom>
          </p:spPr>
        </p:pic>
      </p:grpSp>
      <p:grpSp>
        <p:nvGrpSpPr>
          <p:cNvPr id="52" name="Group 51">
            <a:extLst>
              <a:ext uri="{FF2B5EF4-FFF2-40B4-BE49-F238E27FC236}">
                <a16:creationId xmlns:a16="http://schemas.microsoft.com/office/drawing/2014/main" id="{EDF90E3B-A716-3139-9D48-341586D76D46}"/>
              </a:ext>
              <a:ext uri="{C183D7F6-B498-43B3-948B-1728B52AA6E4}">
                <adec:decorative xmlns:adec="http://schemas.microsoft.com/office/drawing/2017/decorative" val="1"/>
              </a:ext>
            </a:extLst>
          </p:cNvPr>
          <p:cNvGrpSpPr/>
          <p:nvPr/>
        </p:nvGrpSpPr>
        <p:grpSpPr>
          <a:xfrm>
            <a:off x="3343423" y="3184003"/>
            <a:ext cx="680720" cy="680720"/>
            <a:chOff x="6352083" y="1601072"/>
            <a:chExt cx="680720" cy="680720"/>
          </a:xfrm>
        </p:grpSpPr>
        <p:sp>
          <p:nvSpPr>
            <p:cNvPr id="37" name="object 12">
              <a:extLst>
                <a:ext uri="{FF2B5EF4-FFF2-40B4-BE49-F238E27FC236}">
                  <a16:creationId xmlns:a16="http://schemas.microsoft.com/office/drawing/2014/main" id="{103915A6-037F-EF45-C73E-C13C2888601B}"/>
                </a:ext>
              </a:extLst>
            </p:cNvPr>
            <p:cNvSpPr/>
            <p:nvPr/>
          </p:nvSpPr>
          <p:spPr>
            <a:xfrm>
              <a:off x="6352083" y="1601072"/>
              <a:ext cx="680720" cy="680720"/>
            </a:xfrm>
            <a:custGeom>
              <a:avLst/>
              <a:gdLst/>
              <a:ahLst/>
              <a:cxnLst/>
              <a:rect l="l" t="t" r="r" b="b"/>
              <a:pathLst>
                <a:path w="680719" h="680720">
                  <a:moveTo>
                    <a:pt x="340360"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60"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20"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60" y="0"/>
                  </a:lnTo>
                  <a:close/>
                </a:path>
              </a:pathLst>
            </a:custGeom>
            <a:solidFill>
              <a:schemeClr val="accent3">
                <a:lumMod val="60000"/>
                <a:lumOff val="40000"/>
              </a:schemeClr>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39" name="Graphic 38" descr="Connected with solid fill">
              <a:extLst>
                <a:ext uri="{FF2B5EF4-FFF2-40B4-BE49-F238E27FC236}">
                  <a16:creationId xmlns:a16="http://schemas.microsoft.com/office/drawing/2014/main" id="{9803E05E-5A6E-672B-B56B-ACF35B7B747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465012" y="1687529"/>
              <a:ext cx="464907" cy="516278"/>
            </a:xfrm>
            <a:prstGeom prst="rect">
              <a:avLst/>
            </a:prstGeom>
          </p:spPr>
        </p:pic>
      </p:grpSp>
      <p:sp>
        <p:nvSpPr>
          <p:cNvPr id="50" name="object 16">
            <a:extLst>
              <a:ext uri="{FF2B5EF4-FFF2-40B4-BE49-F238E27FC236}">
                <a16:creationId xmlns:a16="http://schemas.microsoft.com/office/drawing/2014/main" id="{1BEBE180-A2A5-5880-B04C-99AFFB56E1CE}"/>
              </a:ext>
            </a:extLst>
          </p:cNvPr>
          <p:cNvSpPr txBox="1"/>
          <p:nvPr/>
        </p:nvSpPr>
        <p:spPr>
          <a:xfrm>
            <a:off x="3343423" y="2808054"/>
            <a:ext cx="2376923" cy="197490"/>
          </a:xfrm>
          <a:prstGeom prst="rect">
            <a:avLst/>
          </a:prstGeom>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0"/>
              </a:spcBef>
            </a:pPr>
            <a:r>
              <a:rPr lang="en-US" sz="1200" b="1" spc="-10">
                <a:solidFill>
                  <a:srgbClr val="231F20"/>
                </a:solidFill>
                <a:latin typeface="Tahoma"/>
                <a:ea typeface="Tahoma"/>
                <a:cs typeface="Tahoma"/>
              </a:rPr>
              <a:t>HSS to BSC Calls</a:t>
            </a:r>
          </a:p>
        </p:txBody>
      </p:sp>
      <p:sp>
        <p:nvSpPr>
          <p:cNvPr id="51" name="object 43">
            <a:extLst>
              <a:ext uri="{FF2B5EF4-FFF2-40B4-BE49-F238E27FC236}">
                <a16:creationId xmlns:a16="http://schemas.microsoft.com/office/drawing/2014/main" id="{26EAB001-7635-3C66-F332-7FE3AA4C5EC7}"/>
              </a:ext>
              <a:ext uri="{C183D7F6-B498-43B3-948B-1728B52AA6E4}">
                <adec:decorative xmlns:adec="http://schemas.microsoft.com/office/drawing/2017/decorative" val="1"/>
              </a:ext>
            </a:extLst>
          </p:cNvPr>
          <p:cNvSpPr/>
          <p:nvPr/>
        </p:nvSpPr>
        <p:spPr>
          <a:xfrm>
            <a:off x="3343423" y="3066963"/>
            <a:ext cx="5498956" cy="1478943"/>
          </a:xfrm>
          <a:custGeom>
            <a:avLst/>
            <a:gdLst/>
            <a:ahLst/>
            <a:cxnLst/>
            <a:rect l="l" t="t" r="r" b="b"/>
            <a:pathLst>
              <a:path w="1929129">
                <a:moveTo>
                  <a:pt x="0" y="0"/>
                </a:moveTo>
                <a:lnTo>
                  <a:pt x="1928876" y="0"/>
                </a:lnTo>
              </a:path>
            </a:pathLst>
          </a:custGeom>
          <a:ln w="6350">
            <a:solidFill>
              <a:srgbClr val="231F2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4" name="object 45">
            <a:extLst>
              <a:ext uri="{FF2B5EF4-FFF2-40B4-BE49-F238E27FC236}">
                <a16:creationId xmlns:a16="http://schemas.microsoft.com/office/drawing/2014/main" id="{E85B7B63-B43A-D91E-F712-F32BBBACBB98}"/>
              </a:ext>
            </a:extLst>
          </p:cNvPr>
          <p:cNvSpPr txBox="1"/>
          <p:nvPr/>
        </p:nvSpPr>
        <p:spPr>
          <a:xfrm>
            <a:off x="4271020" y="3200173"/>
            <a:ext cx="4547484" cy="887422"/>
          </a:xfrm>
          <a:prstGeom prst="rect">
            <a:avLst/>
          </a:prstGeom>
        </p:spPr>
        <p:txBody>
          <a:bodyPr vert="horz" wrap="square" lIns="0" tIns="12700" rIns="0" bIns="0" rtlCol="0" anchor="t">
            <a:spAutoFit/>
          </a:bodyPr>
          <a:lstStyle/>
          <a:p>
            <a:pPr marL="12700">
              <a:spcBef>
                <a:spcPts val="100"/>
              </a:spcBef>
            </a:pPr>
            <a:r>
              <a:rPr lang="en-US" sz="1600" b="1" spc="-10">
                <a:solidFill>
                  <a:schemeClr val="tx2"/>
                </a:solidFill>
                <a:latin typeface="Tahoma"/>
                <a:ea typeface="Tahoma"/>
                <a:cs typeface="Tahoma"/>
              </a:rPr>
              <a:t>178</a:t>
            </a:r>
            <a:br>
              <a:rPr lang="en-US" sz="1500" b="1" spc="-10">
                <a:latin typeface="Tahoma"/>
                <a:cs typeface="Tahoma"/>
              </a:rPr>
            </a:br>
            <a:r>
              <a:rPr lang="en-US" sz="1200" b="1" spc="-10">
                <a:latin typeface="Tahoma"/>
                <a:cs typeface="Tahoma"/>
              </a:rPr>
              <a:t>HSS -&gt; BSC Calls</a:t>
            </a:r>
            <a:br>
              <a:rPr lang="en-US" sz="1200" b="1" spc="-10">
                <a:latin typeface="Tahoma"/>
                <a:cs typeface="Tahoma"/>
              </a:rPr>
            </a:br>
            <a:r>
              <a:rPr lang="en-US" sz="1200" spc="-10">
                <a:latin typeface="Tahoma"/>
                <a:ea typeface="Tahoma"/>
                <a:cs typeface="Tahoma"/>
              </a:rPr>
              <a:t>Members connecting with BSC through the HSS phone system</a:t>
            </a:r>
            <a:endParaRPr lang="en-US" sz="1200" b="1" spc="-10">
              <a:latin typeface="Tahoma"/>
              <a:ea typeface="Tahoma"/>
              <a:cs typeface="Tahoma"/>
            </a:endParaRPr>
          </a:p>
          <a:p>
            <a:pPr marL="12700">
              <a:spcBef>
                <a:spcPts val="100"/>
              </a:spcBef>
            </a:pPr>
            <a:endParaRPr lang="en-US" sz="1600" b="1" spc="-10">
              <a:solidFill>
                <a:schemeClr val="tx2"/>
              </a:solidFill>
              <a:latin typeface="Tahoma"/>
              <a:ea typeface="Tahoma"/>
              <a:cs typeface="Tahoma"/>
            </a:endParaRPr>
          </a:p>
        </p:txBody>
      </p:sp>
      <p:graphicFrame>
        <p:nvGraphicFramePr>
          <p:cNvPr id="2" name="Chart 1" descr="% Call Drivers &#10;Provider Network 35% 71&#10;RX 31% 63&#10;Plan Enrollment 33% 66&#10;Benefits 11% 23&#10;">
            <a:extLst>
              <a:ext uri="{FF2B5EF4-FFF2-40B4-BE49-F238E27FC236}">
                <a16:creationId xmlns:a16="http://schemas.microsoft.com/office/drawing/2014/main" id="{6FC46A92-1E0B-5F1B-A580-A3581054C966}"/>
              </a:ext>
            </a:extLst>
          </p:cNvPr>
          <p:cNvGraphicFramePr>
            <a:graphicFrameLocks/>
          </p:cNvGraphicFramePr>
          <p:nvPr>
            <p:extLst>
              <p:ext uri="{D42A27DB-BD31-4B8C-83A1-F6EECF244321}">
                <p14:modId xmlns:p14="http://schemas.microsoft.com/office/powerpoint/2010/main" val="173468114"/>
              </p:ext>
            </p:extLst>
          </p:nvPr>
        </p:nvGraphicFramePr>
        <p:xfrm>
          <a:off x="4270556" y="1451706"/>
          <a:ext cx="3951165" cy="1353509"/>
        </p:xfrm>
        <a:graphic>
          <a:graphicData uri="http://schemas.openxmlformats.org/drawingml/2006/chart">
            <c:chart xmlns:c="http://schemas.openxmlformats.org/drawingml/2006/chart" xmlns:r="http://schemas.openxmlformats.org/officeDocument/2006/relationships" r:id="rId17"/>
          </a:graphicData>
        </a:graphic>
      </p:graphicFrame>
    </p:spTree>
    <p:extLst>
      <p:ext uri="{BB962C8B-B14F-4D97-AF65-F5344CB8AC3E}">
        <p14:creationId xmlns:p14="http://schemas.microsoft.com/office/powerpoint/2010/main" val="239059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13CD8-A0BD-51B7-3463-0B6E161FA0C3}"/>
            </a:ext>
          </a:extLst>
        </p:cNvPr>
        <p:cNvGrpSpPr/>
        <p:nvPr/>
      </p:nvGrpSpPr>
      <p:grpSpPr>
        <a:xfrm>
          <a:off x="0" y="0"/>
          <a:ext cx="0" cy="0"/>
          <a:chOff x="0" y="0"/>
          <a:chExt cx="0" cy="0"/>
        </a:xfrm>
      </p:grpSpPr>
      <p:grpSp>
        <p:nvGrpSpPr>
          <p:cNvPr id="15" name="object 39" descr="Stop watch icon">
            <a:extLst>
              <a:ext uri="{FF2B5EF4-FFF2-40B4-BE49-F238E27FC236}">
                <a16:creationId xmlns:a16="http://schemas.microsoft.com/office/drawing/2014/main" id="{2D003960-5A13-AC62-E600-C1E581190704}"/>
              </a:ext>
            </a:extLst>
          </p:cNvPr>
          <p:cNvGrpSpPr/>
          <p:nvPr/>
        </p:nvGrpSpPr>
        <p:grpSpPr>
          <a:xfrm>
            <a:off x="548428" y="5006883"/>
            <a:ext cx="680720" cy="680720"/>
            <a:chOff x="6788911" y="2976372"/>
            <a:chExt cx="680720" cy="680720"/>
          </a:xfrm>
        </p:grpSpPr>
        <p:sp>
          <p:nvSpPr>
            <p:cNvPr id="16" name="object 40">
              <a:extLst>
                <a:ext uri="{FF2B5EF4-FFF2-40B4-BE49-F238E27FC236}">
                  <a16:creationId xmlns:a16="http://schemas.microsoft.com/office/drawing/2014/main" id="{AA83DE74-5F35-4C96-BC11-757792220189}"/>
                </a:ext>
              </a:extLst>
            </p:cNvPr>
            <p:cNvSpPr/>
            <p:nvPr/>
          </p:nvSpPr>
          <p:spPr>
            <a:xfrm>
              <a:off x="6788911" y="2976372"/>
              <a:ext cx="680720" cy="680720"/>
            </a:xfrm>
            <a:custGeom>
              <a:avLst/>
              <a:gdLst/>
              <a:ahLst/>
              <a:cxnLst/>
              <a:rect l="l" t="t" r="r" b="b"/>
              <a:pathLst>
                <a:path w="680720" h="680720">
                  <a:moveTo>
                    <a:pt x="340360"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60"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20"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60" y="0"/>
                  </a:lnTo>
                  <a:close/>
                </a:path>
              </a:pathLst>
            </a:custGeom>
            <a:solidFill>
              <a:srgbClr val="ED7D30"/>
            </a:solidFill>
          </p:spPr>
          <p:txBody>
            <a:bodyPr wrap="square" lIns="0" tIns="0" rIns="0" bIns="0" rtlCol="0"/>
            <a:lstStyle/>
            <a:p>
              <a:endParaRPr/>
            </a:p>
          </p:txBody>
        </p:sp>
        <p:sp>
          <p:nvSpPr>
            <p:cNvPr id="17" name="object 41" descr="Stopwatch with an orange background">
              <a:extLst>
                <a:ext uri="{FF2B5EF4-FFF2-40B4-BE49-F238E27FC236}">
                  <a16:creationId xmlns:a16="http://schemas.microsoft.com/office/drawing/2014/main" id="{ECE5C41B-DDF8-33C8-C25D-BE5F83EF96F8}"/>
                </a:ext>
              </a:extLst>
            </p:cNvPr>
            <p:cNvSpPr/>
            <p:nvPr/>
          </p:nvSpPr>
          <p:spPr>
            <a:xfrm>
              <a:off x="6896100" y="3125291"/>
              <a:ext cx="467359" cy="382905"/>
            </a:xfrm>
            <a:custGeom>
              <a:avLst/>
              <a:gdLst/>
              <a:ahLst/>
              <a:cxnLst/>
              <a:rect l="l" t="t" r="r" b="b"/>
              <a:pathLst>
                <a:path w="467359" h="382904">
                  <a:moveTo>
                    <a:pt x="49022" y="188480"/>
                  </a:moveTo>
                  <a:lnTo>
                    <a:pt x="48806" y="169633"/>
                  </a:lnTo>
                  <a:lnTo>
                    <a:pt x="41173" y="162090"/>
                  </a:lnTo>
                  <a:lnTo>
                    <a:pt x="31737" y="162052"/>
                  </a:lnTo>
                  <a:lnTo>
                    <a:pt x="22186" y="162013"/>
                  </a:lnTo>
                  <a:lnTo>
                    <a:pt x="14630" y="169379"/>
                  </a:lnTo>
                  <a:lnTo>
                    <a:pt x="14376" y="188518"/>
                  </a:lnTo>
                  <a:lnTo>
                    <a:pt x="22009" y="196380"/>
                  </a:lnTo>
                  <a:lnTo>
                    <a:pt x="41033" y="196494"/>
                  </a:lnTo>
                  <a:lnTo>
                    <a:pt x="49022" y="188480"/>
                  </a:lnTo>
                  <a:close/>
                </a:path>
                <a:path w="467359" h="382904">
                  <a:moveTo>
                    <a:pt x="164973" y="92938"/>
                  </a:moveTo>
                  <a:lnTo>
                    <a:pt x="136220" y="92913"/>
                  </a:lnTo>
                  <a:lnTo>
                    <a:pt x="97307" y="92938"/>
                  </a:lnTo>
                  <a:lnTo>
                    <a:pt x="164973" y="92938"/>
                  </a:lnTo>
                  <a:close/>
                </a:path>
                <a:path w="467359" h="382904">
                  <a:moveTo>
                    <a:pt x="467194" y="102895"/>
                  </a:moveTo>
                  <a:lnTo>
                    <a:pt x="461568" y="96304"/>
                  </a:lnTo>
                  <a:lnTo>
                    <a:pt x="431977" y="61823"/>
                  </a:lnTo>
                  <a:lnTo>
                    <a:pt x="418198" y="45847"/>
                  </a:lnTo>
                  <a:lnTo>
                    <a:pt x="414274" y="45364"/>
                  </a:lnTo>
                  <a:lnTo>
                    <a:pt x="406552" y="51117"/>
                  </a:lnTo>
                  <a:lnTo>
                    <a:pt x="402767" y="54292"/>
                  </a:lnTo>
                  <a:lnTo>
                    <a:pt x="395795" y="61645"/>
                  </a:lnTo>
                  <a:lnTo>
                    <a:pt x="395947" y="65214"/>
                  </a:lnTo>
                  <a:lnTo>
                    <a:pt x="402132" y="73291"/>
                  </a:lnTo>
                  <a:lnTo>
                    <a:pt x="405295" y="77114"/>
                  </a:lnTo>
                  <a:lnTo>
                    <a:pt x="408673" y="81318"/>
                  </a:lnTo>
                  <a:lnTo>
                    <a:pt x="395897" y="89877"/>
                  </a:lnTo>
                  <a:lnTo>
                    <a:pt x="395897" y="198970"/>
                  </a:lnTo>
                  <a:lnTo>
                    <a:pt x="391985" y="229641"/>
                  </a:lnTo>
                  <a:lnTo>
                    <a:pt x="367385" y="282714"/>
                  </a:lnTo>
                  <a:lnTo>
                    <a:pt x="329095" y="320471"/>
                  </a:lnTo>
                  <a:lnTo>
                    <a:pt x="288074" y="341147"/>
                  </a:lnTo>
                  <a:lnTo>
                    <a:pt x="241325" y="348043"/>
                  </a:lnTo>
                  <a:lnTo>
                    <a:pt x="218528" y="345338"/>
                  </a:lnTo>
                  <a:lnTo>
                    <a:pt x="196951" y="337781"/>
                  </a:lnTo>
                  <a:lnTo>
                    <a:pt x="191909" y="334530"/>
                  </a:lnTo>
                  <a:lnTo>
                    <a:pt x="176822" y="324802"/>
                  </a:lnTo>
                  <a:lnTo>
                    <a:pt x="158623" y="305689"/>
                  </a:lnTo>
                  <a:lnTo>
                    <a:pt x="155587" y="300062"/>
                  </a:lnTo>
                  <a:lnTo>
                    <a:pt x="146824" y="283895"/>
                  </a:lnTo>
                  <a:lnTo>
                    <a:pt x="142417" y="265620"/>
                  </a:lnTo>
                  <a:lnTo>
                    <a:pt x="140995" y="259740"/>
                  </a:lnTo>
                  <a:lnTo>
                    <a:pt x="140716" y="233527"/>
                  </a:lnTo>
                  <a:lnTo>
                    <a:pt x="141338" y="231254"/>
                  </a:lnTo>
                  <a:lnTo>
                    <a:pt x="150837" y="196507"/>
                  </a:lnTo>
                  <a:lnTo>
                    <a:pt x="153860" y="185470"/>
                  </a:lnTo>
                  <a:lnTo>
                    <a:pt x="169938" y="162090"/>
                  </a:lnTo>
                  <a:lnTo>
                    <a:pt x="181838" y="144767"/>
                  </a:lnTo>
                  <a:lnTo>
                    <a:pt x="220535" y="114554"/>
                  </a:lnTo>
                  <a:lnTo>
                    <a:pt x="265836" y="97955"/>
                  </a:lnTo>
                  <a:lnTo>
                    <a:pt x="286664" y="95567"/>
                  </a:lnTo>
                  <a:lnTo>
                    <a:pt x="307060" y="96443"/>
                  </a:lnTo>
                  <a:lnTo>
                    <a:pt x="345986" y="109804"/>
                  </a:lnTo>
                  <a:lnTo>
                    <a:pt x="383349" y="147637"/>
                  </a:lnTo>
                  <a:lnTo>
                    <a:pt x="395897" y="198970"/>
                  </a:lnTo>
                  <a:lnTo>
                    <a:pt x="395897" y="89877"/>
                  </a:lnTo>
                  <a:lnTo>
                    <a:pt x="386295" y="96304"/>
                  </a:lnTo>
                  <a:lnTo>
                    <a:pt x="385305" y="95567"/>
                  </a:lnTo>
                  <a:lnTo>
                    <a:pt x="381889" y="92964"/>
                  </a:lnTo>
                  <a:lnTo>
                    <a:pt x="368744" y="82994"/>
                  </a:lnTo>
                  <a:lnTo>
                    <a:pt x="349783" y="72910"/>
                  </a:lnTo>
                  <a:lnTo>
                    <a:pt x="329425" y="65913"/>
                  </a:lnTo>
                  <a:lnTo>
                    <a:pt x="307721" y="61836"/>
                  </a:lnTo>
                  <a:lnTo>
                    <a:pt x="312902" y="35801"/>
                  </a:lnTo>
                  <a:lnTo>
                    <a:pt x="326009" y="35839"/>
                  </a:lnTo>
                  <a:lnTo>
                    <a:pt x="332498" y="35826"/>
                  </a:lnTo>
                  <a:lnTo>
                    <a:pt x="353453" y="3594"/>
                  </a:lnTo>
                  <a:lnTo>
                    <a:pt x="349796" y="76"/>
                  </a:lnTo>
                  <a:lnTo>
                    <a:pt x="297649" y="0"/>
                  </a:lnTo>
                  <a:lnTo>
                    <a:pt x="245795" y="76"/>
                  </a:lnTo>
                  <a:lnTo>
                    <a:pt x="241261" y="3225"/>
                  </a:lnTo>
                  <a:lnTo>
                    <a:pt x="238328" y="14020"/>
                  </a:lnTo>
                  <a:lnTo>
                    <a:pt x="237350" y="19469"/>
                  </a:lnTo>
                  <a:lnTo>
                    <a:pt x="236689" y="32245"/>
                  </a:lnTo>
                  <a:lnTo>
                    <a:pt x="239979" y="35585"/>
                  </a:lnTo>
                  <a:lnTo>
                    <a:pt x="254660" y="35839"/>
                  </a:lnTo>
                  <a:lnTo>
                    <a:pt x="262102" y="35852"/>
                  </a:lnTo>
                  <a:lnTo>
                    <a:pt x="277393" y="35839"/>
                  </a:lnTo>
                  <a:lnTo>
                    <a:pt x="275818" y="44043"/>
                  </a:lnTo>
                  <a:lnTo>
                    <a:pt x="274269" y="51117"/>
                  </a:lnTo>
                  <a:lnTo>
                    <a:pt x="272694" y="61277"/>
                  </a:lnTo>
                  <a:lnTo>
                    <a:pt x="271272" y="62268"/>
                  </a:lnTo>
                  <a:lnTo>
                    <a:pt x="232994" y="71081"/>
                  </a:lnTo>
                  <a:lnTo>
                    <a:pt x="199910" y="86550"/>
                  </a:lnTo>
                  <a:lnTo>
                    <a:pt x="194056" y="89446"/>
                  </a:lnTo>
                  <a:lnTo>
                    <a:pt x="187985" y="91452"/>
                  </a:lnTo>
                  <a:lnTo>
                    <a:pt x="181673" y="92608"/>
                  </a:lnTo>
                  <a:lnTo>
                    <a:pt x="175145" y="92964"/>
                  </a:lnTo>
                  <a:lnTo>
                    <a:pt x="55994" y="92925"/>
                  </a:lnTo>
                  <a:lnTo>
                    <a:pt x="34404" y="92976"/>
                  </a:lnTo>
                  <a:lnTo>
                    <a:pt x="28130" y="97282"/>
                  </a:lnTo>
                  <a:lnTo>
                    <a:pt x="25590" y="104101"/>
                  </a:lnTo>
                  <a:lnTo>
                    <a:pt x="24599" y="112649"/>
                  </a:lnTo>
                  <a:lnTo>
                    <a:pt x="27609" y="120103"/>
                  </a:lnTo>
                  <a:lnTo>
                    <a:pt x="33858" y="125399"/>
                  </a:lnTo>
                  <a:lnTo>
                    <a:pt x="42557" y="127431"/>
                  </a:lnTo>
                  <a:lnTo>
                    <a:pt x="117043" y="127482"/>
                  </a:lnTo>
                  <a:lnTo>
                    <a:pt x="119227" y="127546"/>
                  </a:lnTo>
                  <a:lnTo>
                    <a:pt x="129590" y="130289"/>
                  </a:lnTo>
                  <a:lnTo>
                    <a:pt x="134708" y="138010"/>
                  </a:lnTo>
                  <a:lnTo>
                    <a:pt x="132956" y="155232"/>
                  </a:lnTo>
                  <a:lnTo>
                    <a:pt x="125780" y="161874"/>
                  </a:lnTo>
                  <a:lnTo>
                    <a:pt x="107226" y="162090"/>
                  </a:lnTo>
                  <a:lnTo>
                    <a:pt x="88099" y="162064"/>
                  </a:lnTo>
                  <a:lnTo>
                    <a:pt x="68135" y="162128"/>
                  </a:lnTo>
                  <a:lnTo>
                    <a:pt x="60579" y="169265"/>
                  </a:lnTo>
                  <a:lnTo>
                    <a:pt x="60236" y="188747"/>
                  </a:lnTo>
                  <a:lnTo>
                    <a:pt x="67792" y="196291"/>
                  </a:lnTo>
                  <a:lnTo>
                    <a:pt x="82664" y="196723"/>
                  </a:lnTo>
                  <a:lnTo>
                    <a:pt x="87223" y="196507"/>
                  </a:lnTo>
                  <a:lnTo>
                    <a:pt x="99669" y="196977"/>
                  </a:lnTo>
                  <a:lnTo>
                    <a:pt x="106197" y="202780"/>
                  </a:lnTo>
                  <a:lnTo>
                    <a:pt x="107569" y="210527"/>
                  </a:lnTo>
                  <a:lnTo>
                    <a:pt x="107302" y="218554"/>
                  </a:lnTo>
                  <a:lnTo>
                    <a:pt x="103809" y="225069"/>
                  </a:lnTo>
                  <a:lnTo>
                    <a:pt x="97599" y="229450"/>
                  </a:lnTo>
                  <a:lnTo>
                    <a:pt x="89192" y="231076"/>
                  </a:lnTo>
                  <a:lnTo>
                    <a:pt x="55727" y="231254"/>
                  </a:lnTo>
                  <a:lnTo>
                    <a:pt x="39001" y="231203"/>
                  </a:lnTo>
                  <a:lnTo>
                    <a:pt x="22288" y="230949"/>
                  </a:lnTo>
                  <a:lnTo>
                    <a:pt x="14871" y="231470"/>
                  </a:lnTo>
                  <a:lnTo>
                    <a:pt x="8661" y="233616"/>
                  </a:lnTo>
                  <a:lnTo>
                    <a:pt x="3683" y="237718"/>
                  </a:lnTo>
                  <a:lnTo>
                    <a:pt x="0" y="244081"/>
                  </a:lnTo>
                  <a:lnTo>
                    <a:pt x="0" y="252272"/>
                  </a:lnTo>
                  <a:lnTo>
                    <a:pt x="203" y="252488"/>
                  </a:lnTo>
                  <a:lnTo>
                    <a:pt x="520" y="252666"/>
                  </a:lnTo>
                  <a:lnTo>
                    <a:pt x="3619" y="261962"/>
                  </a:lnTo>
                  <a:lnTo>
                    <a:pt x="10223" y="265645"/>
                  </a:lnTo>
                  <a:lnTo>
                    <a:pt x="80022" y="265633"/>
                  </a:lnTo>
                  <a:lnTo>
                    <a:pt x="100622" y="265671"/>
                  </a:lnTo>
                  <a:lnTo>
                    <a:pt x="107162" y="270408"/>
                  </a:lnTo>
                  <a:lnTo>
                    <a:pt x="109245" y="278079"/>
                  </a:lnTo>
                  <a:lnTo>
                    <a:pt x="109613" y="286169"/>
                  </a:lnTo>
                  <a:lnTo>
                    <a:pt x="106578" y="293077"/>
                  </a:lnTo>
                  <a:lnTo>
                    <a:pt x="100736" y="297967"/>
                  </a:lnTo>
                  <a:lnTo>
                    <a:pt x="92710" y="299961"/>
                  </a:lnTo>
                  <a:lnTo>
                    <a:pt x="85991" y="300062"/>
                  </a:lnTo>
                  <a:lnTo>
                    <a:pt x="72555" y="300024"/>
                  </a:lnTo>
                  <a:lnTo>
                    <a:pt x="65722" y="300062"/>
                  </a:lnTo>
                  <a:lnTo>
                    <a:pt x="56896" y="300202"/>
                  </a:lnTo>
                  <a:lnTo>
                    <a:pt x="50419" y="304901"/>
                  </a:lnTo>
                  <a:lnTo>
                    <a:pt x="48298" y="312483"/>
                  </a:lnTo>
                  <a:lnTo>
                    <a:pt x="47879" y="320687"/>
                  </a:lnTo>
                  <a:lnTo>
                    <a:pt x="50965" y="327685"/>
                  </a:lnTo>
                  <a:lnTo>
                    <a:pt x="56934" y="332574"/>
                  </a:lnTo>
                  <a:lnTo>
                    <a:pt x="65151" y="334467"/>
                  </a:lnTo>
                  <a:lnTo>
                    <a:pt x="77774" y="334543"/>
                  </a:lnTo>
                  <a:lnTo>
                    <a:pt x="105168" y="334543"/>
                  </a:lnTo>
                  <a:lnTo>
                    <a:pt x="119900" y="334606"/>
                  </a:lnTo>
                  <a:lnTo>
                    <a:pt x="154228" y="350977"/>
                  </a:lnTo>
                  <a:lnTo>
                    <a:pt x="182803" y="369214"/>
                  </a:lnTo>
                  <a:lnTo>
                    <a:pt x="213207" y="379742"/>
                  </a:lnTo>
                  <a:lnTo>
                    <a:pt x="245186" y="382879"/>
                  </a:lnTo>
                  <a:lnTo>
                    <a:pt x="278511" y="378955"/>
                  </a:lnTo>
                  <a:lnTo>
                    <a:pt x="324307" y="363512"/>
                  </a:lnTo>
                  <a:lnTo>
                    <a:pt x="362712" y="338861"/>
                  </a:lnTo>
                  <a:lnTo>
                    <a:pt x="393712" y="305308"/>
                  </a:lnTo>
                  <a:lnTo>
                    <a:pt x="417309" y="263156"/>
                  </a:lnTo>
                  <a:lnTo>
                    <a:pt x="430504" y="208013"/>
                  </a:lnTo>
                  <a:lnTo>
                    <a:pt x="429221" y="179946"/>
                  </a:lnTo>
                  <a:lnTo>
                    <a:pt x="422376" y="151701"/>
                  </a:lnTo>
                  <a:lnTo>
                    <a:pt x="419544" y="144335"/>
                  </a:lnTo>
                  <a:lnTo>
                    <a:pt x="416318" y="137058"/>
                  </a:lnTo>
                  <a:lnTo>
                    <a:pt x="412889" y="129781"/>
                  </a:lnTo>
                  <a:lnTo>
                    <a:pt x="409473" y="122377"/>
                  </a:lnTo>
                  <a:lnTo>
                    <a:pt x="431330" y="107734"/>
                  </a:lnTo>
                  <a:lnTo>
                    <a:pt x="434911" y="111620"/>
                  </a:lnTo>
                  <a:lnTo>
                    <a:pt x="438251" y="115328"/>
                  </a:lnTo>
                  <a:lnTo>
                    <a:pt x="444842" y="122275"/>
                  </a:lnTo>
                  <a:lnTo>
                    <a:pt x="448665" y="122936"/>
                  </a:lnTo>
                  <a:lnTo>
                    <a:pt x="456425" y="117182"/>
                  </a:lnTo>
                  <a:lnTo>
                    <a:pt x="460336" y="113779"/>
                  </a:lnTo>
                  <a:lnTo>
                    <a:pt x="466191" y="107734"/>
                  </a:lnTo>
                  <a:lnTo>
                    <a:pt x="467017" y="106895"/>
                  </a:lnTo>
                  <a:lnTo>
                    <a:pt x="467194" y="102895"/>
                  </a:lnTo>
                  <a:close/>
                </a:path>
              </a:pathLst>
            </a:custGeom>
            <a:solidFill>
              <a:srgbClr val="FFFFFF"/>
            </a:solidFill>
          </p:spPr>
          <p:txBody>
            <a:bodyPr wrap="square" lIns="0" tIns="0" rIns="0" bIns="0" rtlCol="0"/>
            <a:lstStyle/>
            <a:p>
              <a:endParaRPr/>
            </a:p>
          </p:txBody>
        </p:sp>
        <p:pic>
          <p:nvPicPr>
            <p:cNvPr id="18" name="object 42">
              <a:extLst>
                <a:ext uri="{FF2B5EF4-FFF2-40B4-BE49-F238E27FC236}">
                  <a16:creationId xmlns:a16="http://schemas.microsoft.com/office/drawing/2014/main" id="{0526305F-3375-3F78-CB3F-769F6CB9EDC2}"/>
                </a:ext>
              </a:extLst>
            </p:cNvPr>
            <p:cNvPicPr/>
            <p:nvPr/>
          </p:nvPicPr>
          <p:blipFill>
            <a:blip r:embed="rId3" cstate="print"/>
            <a:stretch>
              <a:fillRect/>
            </a:stretch>
          </p:blipFill>
          <p:spPr>
            <a:xfrm>
              <a:off x="7123503" y="3264382"/>
              <a:ext cx="111607" cy="169392"/>
            </a:xfrm>
            <a:prstGeom prst="rect">
              <a:avLst/>
            </a:prstGeom>
          </p:spPr>
        </p:pic>
      </p:grpSp>
      <p:sp>
        <p:nvSpPr>
          <p:cNvPr id="30" name="object 45">
            <a:extLst>
              <a:ext uri="{FF2B5EF4-FFF2-40B4-BE49-F238E27FC236}">
                <a16:creationId xmlns:a16="http://schemas.microsoft.com/office/drawing/2014/main" id="{85CAEC90-40A1-2845-9EC7-0AE0220DEFEB}"/>
              </a:ext>
            </a:extLst>
          </p:cNvPr>
          <p:cNvSpPr txBox="1"/>
          <p:nvPr/>
        </p:nvSpPr>
        <p:spPr>
          <a:xfrm>
            <a:off x="1391970" y="5023481"/>
            <a:ext cx="2282979" cy="705321"/>
          </a:xfrm>
          <a:prstGeom prst="rect">
            <a:avLst/>
          </a:prstGeom>
        </p:spPr>
        <p:txBody>
          <a:bodyPr vert="horz" wrap="square" lIns="0" tIns="12700" rIns="0" bIns="0" rtlCol="0" anchor="t">
            <a:spAutoFit/>
          </a:bodyPr>
          <a:lstStyle/>
          <a:p>
            <a:pPr marL="12700">
              <a:spcBef>
                <a:spcPts val="100"/>
              </a:spcBef>
            </a:pPr>
            <a:r>
              <a:rPr lang="en-US" sz="1500" b="1" spc="-10">
                <a:solidFill>
                  <a:schemeClr val="tx2"/>
                </a:solidFill>
                <a:latin typeface="Tahoma"/>
                <a:cs typeface="Tahoma"/>
              </a:rPr>
              <a:t>253 secs</a:t>
            </a:r>
            <a:br>
              <a:rPr lang="en-US" sz="1500" b="1" spc="-10">
                <a:latin typeface="Tahoma"/>
                <a:cs typeface="Tahoma"/>
              </a:rPr>
            </a:br>
            <a:r>
              <a:rPr lang="en-US" sz="1400" spc="-10">
                <a:solidFill>
                  <a:srgbClr val="231F20"/>
                </a:solidFill>
                <a:latin typeface="Tahoma"/>
                <a:cs typeface="Tahoma"/>
              </a:rPr>
              <a:t>Sep 30th—Oct 25th</a:t>
            </a:r>
            <a:r>
              <a:rPr lang="en-US" sz="1500" spc="-10">
                <a:solidFill>
                  <a:srgbClr val="231F20"/>
                </a:solidFill>
                <a:latin typeface="Tahoma"/>
                <a:cs typeface="Tahoma"/>
              </a:rPr>
              <a:t> </a:t>
            </a:r>
            <a:br>
              <a:rPr lang="en-US" sz="1500" spc="-10">
                <a:latin typeface="Tahoma"/>
                <a:ea typeface="Tahoma"/>
                <a:cs typeface="Tahoma"/>
              </a:rPr>
            </a:br>
            <a:endParaRPr lang="en-US" sz="1500">
              <a:latin typeface="Tahoma"/>
              <a:ea typeface="Tahoma"/>
              <a:cs typeface="Tahoma"/>
            </a:endParaRPr>
          </a:p>
        </p:txBody>
      </p:sp>
      <p:sp>
        <p:nvSpPr>
          <p:cNvPr id="41" name="object 38">
            <a:extLst>
              <a:ext uri="{FF2B5EF4-FFF2-40B4-BE49-F238E27FC236}">
                <a16:creationId xmlns:a16="http://schemas.microsoft.com/office/drawing/2014/main" id="{4ABEDB01-A982-FACD-1A15-FAED07FBE029}"/>
              </a:ext>
            </a:extLst>
          </p:cNvPr>
          <p:cNvSpPr txBox="1"/>
          <p:nvPr/>
        </p:nvSpPr>
        <p:spPr>
          <a:xfrm>
            <a:off x="572588" y="4466410"/>
            <a:ext cx="2060441" cy="394980"/>
          </a:xfrm>
          <a:prstGeom prst="rect">
            <a:avLst/>
          </a:prstGeom>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0"/>
              </a:spcBef>
            </a:pPr>
            <a:r>
              <a:rPr sz="1200" b="1" spc="-35">
                <a:solidFill>
                  <a:srgbClr val="231F20"/>
                </a:solidFill>
                <a:latin typeface="Tahoma"/>
                <a:cs typeface="Tahoma"/>
              </a:rPr>
              <a:t>Average</a:t>
            </a:r>
            <a:r>
              <a:rPr sz="1200" b="1" spc="-50">
                <a:solidFill>
                  <a:srgbClr val="231F20"/>
                </a:solidFill>
                <a:latin typeface="Tahoma"/>
                <a:cs typeface="Tahoma"/>
              </a:rPr>
              <a:t> </a:t>
            </a:r>
            <a:r>
              <a:rPr lang="en-US" sz="1200" b="1">
                <a:solidFill>
                  <a:srgbClr val="231F20"/>
                </a:solidFill>
                <a:latin typeface="Tahoma"/>
                <a:cs typeface="Tahoma"/>
              </a:rPr>
              <a:t>Speed to Answer*</a:t>
            </a:r>
            <a:endParaRPr lang="en-US" sz="1200" b="1" spc="-10">
              <a:solidFill>
                <a:schemeClr val="accent6"/>
              </a:solidFill>
              <a:latin typeface="Tahoma"/>
              <a:cs typeface="Tahoma"/>
            </a:endParaRPr>
          </a:p>
          <a:p>
            <a:pPr marL="12700">
              <a:spcBef>
                <a:spcPts val="100"/>
              </a:spcBef>
            </a:pPr>
            <a:r>
              <a:rPr lang="en-US" sz="1200" b="1">
                <a:solidFill>
                  <a:srgbClr val="C00000"/>
                </a:solidFill>
                <a:latin typeface="Tahoma"/>
                <a:cs typeface="Tahoma"/>
              </a:rPr>
              <a:t>Goal: &lt;180 secs</a:t>
            </a:r>
            <a:endParaRPr lang="en-US" sz="1200" b="1" spc="-10">
              <a:solidFill>
                <a:srgbClr val="C00000"/>
              </a:solidFill>
              <a:latin typeface="Tahoma"/>
              <a:ea typeface="Tahoma"/>
              <a:cs typeface="Tahoma"/>
            </a:endParaRPr>
          </a:p>
        </p:txBody>
      </p:sp>
      <p:sp>
        <p:nvSpPr>
          <p:cNvPr id="3" name="Footer Placeholder 9">
            <a:extLst>
              <a:ext uri="{FF2B5EF4-FFF2-40B4-BE49-F238E27FC236}">
                <a16:creationId xmlns:a16="http://schemas.microsoft.com/office/drawing/2014/main" id="{D1B42DB3-B632-7340-DB67-AD7A61BF6D75}"/>
              </a:ext>
            </a:extLst>
          </p:cNvPr>
          <p:cNvSpPr>
            <a:spLocks noGrp="1"/>
          </p:cNvSpPr>
          <p:nvPr>
            <p:ph type="ftr" sz="quarter" idx="3"/>
          </p:nvPr>
        </p:nvSpPr>
        <p:spPr>
          <a:xfrm>
            <a:off x="0" y="13391"/>
            <a:ext cx="9144000" cy="350044"/>
          </a:xfrm>
        </p:spPr>
        <p:txBody>
          <a:bodyPr/>
          <a:lstStyle/>
          <a:p>
            <a:r>
              <a:rPr lang="en-US"/>
              <a:t>Blue Shield Medicare PPO Transition Update – November 14, 2024</a:t>
            </a:r>
          </a:p>
        </p:txBody>
      </p:sp>
      <p:sp>
        <p:nvSpPr>
          <p:cNvPr id="40" name="Title 1">
            <a:extLst>
              <a:ext uri="{FF2B5EF4-FFF2-40B4-BE49-F238E27FC236}">
                <a16:creationId xmlns:a16="http://schemas.microsoft.com/office/drawing/2014/main" id="{C7160715-606D-2705-EC05-C4E3A619D418}"/>
              </a:ext>
            </a:extLst>
          </p:cNvPr>
          <p:cNvSpPr txBox="1">
            <a:spLocks noGrp="1"/>
          </p:cNvSpPr>
          <p:nvPr>
            <p:ph type="title" idx="4294967295"/>
          </p:nvPr>
        </p:nvSpPr>
        <p:spPr>
          <a:xfrm>
            <a:off x="27304" y="325424"/>
            <a:ext cx="9144000" cy="914746"/>
          </a:xfrm>
          <a:prstGeom prst="rect">
            <a:avLst/>
          </a:prstGeom>
          <a:noFill/>
          <a:ln>
            <a:noFill/>
            <a:prstDash/>
          </a:ln>
          <a:effectLst/>
        </p:spPr>
        <p:txBody>
          <a:bodyPr rot="0" spcFirstLastPara="0" vertOverflow="overflow" horzOverflow="overflow" vert="horz" wrap="square" lIns="228600" tIns="228600" rIns="228600" bIns="22860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3200" b="0" i="0" kern="1200">
                <a:solidFill>
                  <a:schemeClr val="tx2"/>
                </a:solidFill>
                <a:latin typeface="Arial"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chemeClr val="tx2"/>
                </a:solidFill>
                <a:effectLst/>
                <a:uLnTx/>
                <a:uFillTx/>
                <a:latin typeface="Arial"/>
                <a:ea typeface="+mj-ea"/>
                <a:cs typeface="Arial"/>
              </a:rPr>
              <a:t>HSS Call Metrics – Open Enrollment</a:t>
            </a:r>
          </a:p>
        </p:txBody>
      </p:sp>
      <p:sp>
        <p:nvSpPr>
          <p:cNvPr id="5" name="object 35">
            <a:extLst>
              <a:ext uri="{FF2B5EF4-FFF2-40B4-BE49-F238E27FC236}">
                <a16:creationId xmlns:a16="http://schemas.microsoft.com/office/drawing/2014/main" id="{887DFFFD-F958-BAB1-B74B-4C73CCEA5FE9}"/>
              </a:ext>
              <a:ext uri="{C183D7F6-B498-43B3-948B-1728B52AA6E4}">
                <adec:decorative xmlns:adec="http://schemas.microsoft.com/office/drawing/2017/decorative" val="1"/>
              </a:ext>
            </a:extLst>
          </p:cNvPr>
          <p:cNvSpPr/>
          <p:nvPr/>
        </p:nvSpPr>
        <p:spPr>
          <a:xfrm>
            <a:off x="575161" y="1475071"/>
            <a:ext cx="1999933" cy="126424"/>
          </a:xfrm>
          <a:custGeom>
            <a:avLst/>
            <a:gdLst/>
            <a:ahLst/>
            <a:cxnLst/>
            <a:rect l="l" t="t" r="r" b="b"/>
            <a:pathLst>
              <a:path w="2990215">
                <a:moveTo>
                  <a:pt x="0" y="0"/>
                </a:moveTo>
                <a:lnTo>
                  <a:pt x="2990088" y="0"/>
                </a:lnTo>
              </a:path>
            </a:pathLst>
          </a:custGeom>
          <a:ln w="6350">
            <a:solidFill>
              <a:srgbClr val="231F20"/>
            </a:solidFill>
          </a:ln>
        </p:spPr>
        <p:txBody>
          <a:bodyPr wrap="square" lIns="0" tIns="0" rIns="0" bIns="0" rtlCol="0"/>
          <a:lstStyle/>
          <a:p>
            <a:endParaRPr/>
          </a:p>
        </p:txBody>
      </p:sp>
      <p:sp>
        <p:nvSpPr>
          <p:cNvPr id="6" name="object 36">
            <a:extLst>
              <a:ext uri="{FF2B5EF4-FFF2-40B4-BE49-F238E27FC236}">
                <a16:creationId xmlns:a16="http://schemas.microsoft.com/office/drawing/2014/main" id="{65327DFE-C4BD-67C3-EEDC-B2528D9CBE37}"/>
              </a:ext>
            </a:extLst>
          </p:cNvPr>
          <p:cNvSpPr txBox="1"/>
          <p:nvPr/>
        </p:nvSpPr>
        <p:spPr>
          <a:xfrm>
            <a:off x="555256" y="1225727"/>
            <a:ext cx="1995605" cy="197490"/>
          </a:xfrm>
          <a:prstGeom prst="rect">
            <a:avLst/>
          </a:prstGeom>
        </p:spPr>
        <p:txBody>
          <a:bodyPr vert="horz" wrap="square" lIns="0" tIns="12700" rIns="0" bIns="0" rtlCol="0" anchor="t">
            <a:spAutoFit/>
          </a:bodyPr>
          <a:lstStyle/>
          <a:p>
            <a:pPr marL="12700">
              <a:spcBef>
                <a:spcPts val="100"/>
              </a:spcBef>
            </a:pPr>
            <a:r>
              <a:rPr lang="en-US" sz="1200" b="1" spc="-10">
                <a:solidFill>
                  <a:srgbClr val="231F20"/>
                </a:solidFill>
                <a:latin typeface="Tahoma"/>
                <a:ea typeface="Tahoma"/>
                <a:cs typeface="Tahoma"/>
              </a:rPr>
              <a:t>Call Volume</a:t>
            </a:r>
          </a:p>
        </p:txBody>
      </p:sp>
      <p:grpSp>
        <p:nvGrpSpPr>
          <p:cNvPr id="8" name="Group 7" descr="Customer service icon">
            <a:extLst>
              <a:ext uri="{FF2B5EF4-FFF2-40B4-BE49-F238E27FC236}">
                <a16:creationId xmlns:a16="http://schemas.microsoft.com/office/drawing/2014/main" id="{03EF24CC-493B-ACFA-A270-2533A33E145C}"/>
              </a:ext>
            </a:extLst>
          </p:cNvPr>
          <p:cNvGrpSpPr/>
          <p:nvPr/>
        </p:nvGrpSpPr>
        <p:grpSpPr>
          <a:xfrm>
            <a:off x="548428" y="1562638"/>
            <a:ext cx="680720" cy="680720"/>
            <a:chOff x="411965" y="1801868"/>
            <a:chExt cx="680720" cy="680720"/>
          </a:xfrm>
        </p:grpSpPr>
        <p:sp>
          <p:nvSpPr>
            <p:cNvPr id="9" name="object 31">
              <a:extLst>
                <a:ext uri="{FF2B5EF4-FFF2-40B4-BE49-F238E27FC236}">
                  <a16:creationId xmlns:a16="http://schemas.microsoft.com/office/drawing/2014/main" id="{FE27A3CC-9014-84CC-D5E9-2F41471EED68}"/>
                </a:ext>
              </a:extLst>
            </p:cNvPr>
            <p:cNvSpPr/>
            <p:nvPr/>
          </p:nvSpPr>
          <p:spPr>
            <a:xfrm>
              <a:off x="411965" y="1801868"/>
              <a:ext cx="680720" cy="680720"/>
            </a:xfrm>
            <a:custGeom>
              <a:avLst/>
              <a:gdLst/>
              <a:ahLst/>
              <a:cxnLst/>
              <a:rect l="l" t="t" r="r" b="b"/>
              <a:pathLst>
                <a:path w="680719" h="680720">
                  <a:moveTo>
                    <a:pt x="340359"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59"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19"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59" y="0"/>
                  </a:lnTo>
                  <a:close/>
                </a:path>
              </a:pathLst>
            </a:custGeom>
            <a:solidFill>
              <a:srgbClr val="0073AE"/>
            </a:solidFill>
          </p:spPr>
          <p:txBody>
            <a:bodyPr wrap="square" lIns="0" tIns="0" rIns="0" bIns="0" rtlCol="0"/>
            <a:lstStyle/>
            <a:p>
              <a:endParaRPr/>
            </a:p>
          </p:txBody>
        </p:sp>
        <p:pic>
          <p:nvPicPr>
            <p:cNvPr id="10" name="Graphic 9" descr="Call center with solid fill">
              <a:extLst>
                <a:ext uri="{FF2B5EF4-FFF2-40B4-BE49-F238E27FC236}">
                  <a16:creationId xmlns:a16="http://schemas.microsoft.com/office/drawing/2014/main" id="{85D90F2B-787B-8959-D3A5-DBE966A734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4517" y="1861148"/>
              <a:ext cx="533400" cy="526212"/>
            </a:xfrm>
            <a:prstGeom prst="rect">
              <a:avLst/>
            </a:prstGeom>
          </p:spPr>
        </p:pic>
      </p:grpSp>
      <p:sp>
        <p:nvSpPr>
          <p:cNvPr id="34" name="object 45">
            <a:extLst>
              <a:ext uri="{FF2B5EF4-FFF2-40B4-BE49-F238E27FC236}">
                <a16:creationId xmlns:a16="http://schemas.microsoft.com/office/drawing/2014/main" id="{10227FC6-EB1A-50AE-467D-8F13FD57F1C0}"/>
              </a:ext>
            </a:extLst>
          </p:cNvPr>
          <p:cNvSpPr txBox="1"/>
          <p:nvPr/>
        </p:nvSpPr>
        <p:spPr>
          <a:xfrm>
            <a:off x="1431999" y="1560235"/>
            <a:ext cx="2216259" cy="1349087"/>
          </a:xfrm>
          <a:prstGeom prst="rect">
            <a:avLst/>
          </a:prstGeom>
        </p:spPr>
        <p:txBody>
          <a:bodyPr vert="horz" wrap="square" lIns="0" tIns="12700" rIns="0" bIns="0" rtlCol="0" anchor="t">
            <a:spAutoFit/>
          </a:bodyPr>
          <a:lstStyle/>
          <a:p>
            <a:pPr marL="12700">
              <a:spcBef>
                <a:spcPts val="100"/>
              </a:spcBef>
            </a:pPr>
            <a:r>
              <a:rPr lang="en-US" sz="1600" b="1" spc="-10">
                <a:solidFill>
                  <a:schemeClr val="tx2"/>
                </a:solidFill>
                <a:latin typeface="Tahoma"/>
                <a:ea typeface="Tahoma"/>
                <a:cs typeface="Tahoma"/>
              </a:rPr>
              <a:t>120</a:t>
            </a:r>
            <a:br>
              <a:rPr lang="en-US" sz="1500" b="1" spc="-10">
                <a:latin typeface="Tahoma"/>
                <a:cs typeface="Tahoma"/>
              </a:rPr>
            </a:br>
            <a:r>
              <a:rPr lang="en-US" sz="1200" b="1" spc="-10">
                <a:latin typeface="Tahoma"/>
                <a:cs typeface="Tahoma"/>
              </a:rPr>
              <a:t>BSC transition </a:t>
            </a:r>
            <a:br>
              <a:rPr lang="en-US" sz="1200" b="1" spc="-10">
                <a:latin typeface="Tahoma"/>
                <a:cs typeface="Tahoma"/>
              </a:rPr>
            </a:br>
            <a:r>
              <a:rPr lang="en-US" sz="1200" b="1" spc="-10">
                <a:latin typeface="Tahoma"/>
                <a:cs typeface="Tahoma"/>
              </a:rPr>
              <a:t>calls handled</a:t>
            </a:r>
            <a:br>
              <a:rPr lang="en-US" sz="1500" b="1" spc="-10">
                <a:latin typeface="Tahoma"/>
                <a:cs typeface="Tahoma"/>
              </a:rPr>
            </a:br>
            <a:r>
              <a:rPr lang="en-US" sz="1400" spc="-10">
                <a:solidFill>
                  <a:srgbClr val="231F20"/>
                </a:solidFill>
                <a:latin typeface="Tahoma"/>
                <a:cs typeface="Tahoma"/>
              </a:rPr>
              <a:t>Sep 30th—Oct 25th</a:t>
            </a:r>
            <a:r>
              <a:rPr lang="en-US" sz="1500" spc="-10">
                <a:solidFill>
                  <a:srgbClr val="231F20"/>
                </a:solidFill>
                <a:latin typeface="Tahoma"/>
                <a:cs typeface="Tahoma"/>
              </a:rPr>
              <a:t> </a:t>
            </a:r>
            <a:br>
              <a:rPr lang="en-US" sz="1500" spc="-10">
                <a:latin typeface="Tahoma"/>
                <a:ea typeface="Tahoma"/>
                <a:cs typeface="Tahoma"/>
              </a:rPr>
            </a:br>
            <a:endParaRPr lang="en-US" sz="1500" spc="-10">
              <a:latin typeface="+mn-ea"/>
              <a:ea typeface="Tahoma"/>
              <a:cs typeface="Tahoma"/>
            </a:endParaRPr>
          </a:p>
          <a:p>
            <a:pPr marL="12700">
              <a:spcBef>
                <a:spcPts val="100"/>
              </a:spcBef>
            </a:pPr>
            <a:endParaRPr lang="en-US" sz="1600" b="1" spc="-10">
              <a:solidFill>
                <a:schemeClr val="tx2"/>
              </a:solidFill>
              <a:latin typeface="Tahoma"/>
              <a:ea typeface="Tahoma"/>
              <a:cs typeface="Tahoma"/>
            </a:endParaRPr>
          </a:p>
        </p:txBody>
      </p:sp>
      <p:sp>
        <p:nvSpPr>
          <p:cNvPr id="14" name="TextBox 13">
            <a:extLst>
              <a:ext uri="{FF2B5EF4-FFF2-40B4-BE49-F238E27FC236}">
                <a16:creationId xmlns:a16="http://schemas.microsoft.com/office/drawing/2014/main" id="{9D05BCB5-38BF-061A-5036-451DF5E0204D}"/>
              </a:ext>
            </a:extLst>
          </p:cNvPr>
          <p:cNvSpPr txBox="1"/>
          <p:nvPr/>
        </p:nvSpPr>
        <p:spPr>
          <a:xfrm>
            <a:off x="306831" y="5895992"/>
            <a:ext cx="2597186" cy="276999"/>
          </a:xfrm>
          <a:prstGeom prst="rect">
            <a:avLst/>
          </a:prstGeom>
          <a:noFill/>
        </p:spPr>
        <p:txBody>
          <a:bodyPr wrap="none" rtlCol="0">
            <a:spAutoFit/>
          </a:bodyPr>
          <a:lstStyle/>
          <a:p>
            <a:r>
              <a:rPr lang="en-US" sz="1200"/>
              <a:t>*Data reflects all retiree queue calls</a:t>
            </a:r>
          </a:p>
        </p:txBody>
      </p:sp>
      <p:sp>
        <p:nvSpPr>
          <p:cNvPr id="31" name="object 36">
            <a:extLst>
              <a:ext uri="{FF2B5EF4-FFF2-40B4-BE49-F238E27FC236}">
                <a16:creationId xmlns:a16="http://schemas.microsoft.com/office/drawing/2014/main" id="{B578C9E5-4670-A9E8-AAD8-E8AD99D551BF}"/>
              </a:ext>
            </a:extLst>
          </p:cNvPr>
          <p:cNvSpPr txBox="1"/>
          <p:nvPr/>
        </p:nvSpPr>
        <p:spPr>
          <a:xfrm>
            <a:off x="564165" y="2789786"/>
            <a:ext cx="3046110" cy="197490"/>
          </a:xfrm>
          <a:prstGeom prst="rect">
            <a:avLst/>
          </a:prstGeom>
        </p:spPr>
        <p:txBody>
          <a:bodyPr vert="horz" wrap="square" lIns="0" tIns="12700" rIns="0" bIns="0" rtlCol="0" anchor="t">
            <a:spAutoFit/>
          </a:bodyPr>
          <a:lstStyle/>
          <a:p>
            <a:pPr marL="12700">
              <a:spcBef>
                <a:spcPts val="100"/>
              </a:spcBef>
            </a:pPr>
            <a:r>
              <a:rPr lang="en-US" sz="1200" b="1" spc="-10">
                <a:solidFill>
                  <a:srgbClr val="231F20"/>
                </a:solidFill>
                <a:latin typeface="Tahoma"/>
                <a:cs typeface="Tahoma"/>
              </a:rPr>
              <a:t>Number of In-Person Interactions</a:t>
            </a:r>
            <a:endParaRPr lang="en-US" sz="1200" b="1" spc="-10">
              <a:solidFill>
                <a:srgbClr val="231F20"/>
              </a:solidFill>
              <a:latin typeface="Tahoma"/>
              <a:ea typeface="Tahoma"/>
              <a:cs typeface="Tahoma"/>
            </a:endParaRPr>
          </a:p>
        </p:txBody>
      </p:sp>
      <p:sp>
        <p:nvSpPr>
          <p:cNvPr id="46" name="object 45">
            <a:extLst>
              <a:ext uri="{FF2B5EF4-FFF2-40B4-BE49-F238E27FC236}">
                <a16:creationId xmlns:a16="http://schemas.microsoft.com/office/drawing/2014/main" id="{A019E708-290A-0012-FBF4-A0FDAEE5B1E2}"/>
              </a:ext>
            </a:extLst>
          </p:cNvPr>
          <p:cNvSpPr txBox="1"/>
          <p:nvPr/>
        </p:nvSpPr>
        <p:spPr>
          <a:xfrm>
            <a:off x="1428066" y="3188507"/>
            <a:ext cx="1760897" cy="1349087"/>
          </a:xfrm>
          <a:prstGeom prst="rect">
            <a:avLst/>
          </a:prstGeom>
        </p:spPr>
        <p:txBody>
          <a:bodyPr vert="horz" wrap="square" lIns="0" tIns="12700" rIns="0" bIns="0" rtlCol="0" anchor="t">
            <a:spAutoFit/>
          </a:bodyPr>
          <a:lstStyle/>
          <a:p>
            <a:pPr marL="12700">
              <a:spcBef>
                <a:spcPts val="100"/>
              </a:spcBef>
            </a:pPr>
            <a:r>
              <a:rPr lang="en-US" sz="1600" b="1" spc="-10">
                <a:solidFill>
                  <a:schemeClr val="tx2"/>
                </a:solidFill>
                <a:latin typeface="Tahoma"/>
                <a:ea typeface="Tahoma"/>
                <a:cs typeface="Tahoma"/>
              </a:rPr>
              <a:t>27</a:t>
            </a:r>
            <a:br>
              <a:rPr lang="en-US" sz="1500" b="1" spc="-10">
                <a:latin typeface="Tahoma"/>
                <a:cs typeface="Tahoma"/>
              </a:rPr>
            </a:br>
            <a:r>
              <a:rPr lang="en-US" sz="1200" b="1" spc="-10">
                <a:latin typeface="Tahoma"/>
                <a:cs typeface="Tahoma"/>
              </a:rPr>
              <a:t>BSC transition interactions handled</a:t>
            </a:r>
            <a:br>
              <a:rPr lang="en-US" sz="1500" b="1" spc="-10">
                <a:latin typeface="Tahoma"/>
                <a:cs typeface="Tahoma"/>
              </a:rPr>
            </a:br>
            <a:r>
              <a:rPr lang="en-US" sz="1400" spc="-10">
                <a:solidFill>
                  <a:srgbClr val="231F20"/>
                </a:solidFill>
                <a:latin typeface="Tahoma"/>
                <a:cs typeface="Tahoma"/>
              </a:rPr>
              <a:t>Sep 30th—Oct 25th</a:t>
            </a:r>
            <a:r>
              <a:rPr lang="en-US" sz="1500" spc="-10">
                <a:solidFill>
                  <a:srgbClr val="231F20"/>
                </a:solidFill>
                <a:latin typeface="Tahoma"/>
                <a:cs typeface="Tahoma"/>
              </a:rPr>
              <a:t> </a:t>
            </a:r>
            <a:br>
              <a:rPr lang="en-US" sz="1500" spc="-10">
                <a:latin typeface="Tahoma"/>
                <a:ea typeface="Tahoma"/>
                <a:cs typeface="Tahoma"/>
              </a:rPr>
            </a:br>
            <a:endParaRPr lang="en-US" sz="1500" spc="-10">
              <a:latin typeface="+mn-ea"/>
              <a:ea typeface="Tahoma"/>
              <a:cs typeface="Tahoma"/>
            </a:endParaRPr>
          </a:p>
          <a:p>
            <a:pPr marL="12700">
              <a:spcBef>
                <a:spcPts val="100"/>
              </a:spcBef>
            </a:pPr>
            <a:endParaRPr lang="en-US" sz="1600" b="1" spc="-10">
              <a:solidFill>
                <a:schemeClr val="tx2"/>
              </a:solidFill>
              <a:latin typeface="Tahoma"/>
              <a:ea typeface="Tahoma"/>
              <a:cs typeface="Tahoma"/>
            </a:endParaRPr>
          </a:p>
        </p:txBody>
      </p:sp>
      <p:sp>
        <p:nvSpPr>
          <p:cNvPr id="47" name="object 37">
            <a:extLst>
              <a:ext uri="{FF2B5EF4-FFF2-40B4-BE49-F238E27FC236}">
                <a16:creationId xmlns:a16="http://schemas.microsoft.com/office/drawing/2014/main" id="{BA05F638-7C74-9FBD-D00E-596C92FA322A}"/>
              </a:ext>
              <a:ext uri="{C183D7F6-B498-43B3-948B-1728B52AA6E4}">
                <adec:decorative xmlns:adec="http://schemas.microsoft.com/office/drawing/2017/decorative" val="1"/>
              </a:ext>
            </a:extLst>
          </p:cNvPr>
          <p:cNvSpPr/>
          <p:nvPr/>
        </p:nvSpPr>
        <p:spPr>
          <a:xfrm>
            <a:off x="560019" y="3047709"/>
            <a:ext cx="2609755" cy="1257265"/>
          </a:xfrm>
          <a:custGeom>
            <a:avLst/>
            <a:gdLst/>
            <a:ahLst/>
            <a:cxnLst/>
            <a:rect l="l" t="t" r="r" b="b"/>
            <a:pathLst>
              <a:path w="2837815">
                <a:moveTo>
                  <a:pt x="0" y="0"/>
                </a:moveTo>
                <a:lnTo>
                  <a:pt x="2837688" y="0"/>
                </a:lnTo>
              </a:path>
            </a:pathLst>
          </a:custGeom>
          <a:ln w="6350">
            <a:solidFill>
              <a:schemeClr val="tx1"/>
            </a:solidFill>
          </a:ln>
        </p:spPr>
        <p:txBody>
          <a:bodyPr wrap="square" lIns="0" tIns="0" rIns="0" bIns="0" rtlCol="0"/>
          <a:lstStyle/>
          <a:p>
            <a:endParaRPr/>
          </a:p>
        </p:txBody>
      </p:sp>
      <p:sp>
        <p:nvSpPr>
          <p:cNvPr id="48" name="object 37">
            <a:extLst>
              <a:ext uri="{FF2B5EF4-FFF2-40B4-BE49-F238E27FC236}">
                <a16:creationId xmlns:a16="http://schemas.microsoft.com/office/drawing/2014/main" id="{75ED744E-C72F-7347-A688-262206D57DB1}"/>
              </a:ext>
              <a:ext uri="{C183D7F6-B498-43B3-948B-1728B52AA6E4}">
                <adec:decorative xmlns:adec="http://schemas.microsoft.com/office/drawing/2017/decorative" val="1"/>
              </a:ext>
            </a:extLst>
          </p:cNvPr>
          <p:cNvSpPr/>
          <p:nvPr/>
        </p:nvSpPr>
        <p:spPr>
          <a:xfrm>
            <a:off x="553934" y="4886348"/>
            <a:ext cx="2596913" cy="1257265"/>
          </a:xfrm>
          <a:custGeom>
            <a:avLst/>
            <a:gdLst/>
            <a:ahLst/>
            <a:cxnLst/>
            <a:rect l="l" t="t" r="r" b="b"/>
            <a:pathLst>
              <a:path w="2837815">
                <a:moveTo>
                  <a:pt x="0" y="0"/>
                </a:moveTo>
                <a:lnTo>
                  <a:pt x="2837688" y="0"/>
                </a:lnTo>
              </a:path>
            </a:pathLst>
          </a:custGeom>
          <a:ln w="6350">
            <a:solidFill>
              <a:schemeClr val="tx1"/>
            </a:solidFill>
          </a:ln>
        </p:spPr>
        <p:txBody>
          <a:bodyPr wrap="square" lIns="0" tIns="0" rIns="0" bIns="0" rtlCol="0"/>
          <a:lstStyle/>
          <a:p>
            <a:endParaRPr/>
          </a:p>
        </p:txBody>
      </p:sp>
      <p:grpSp>
        <p:nvGrpSpPr>
          <p:cNvPr id="4" name="Group 3">
            <a:extLst>
              <a:ext uri="{FF2B5EF4-FFF2-40B4-BE49-F238E27FC236}">
                <a16:creationId xmlns:a16="http://schemas.microsoft.com/office/drawing/2014/main" id="{4D265EAB-4A5C-F8BB-19FE-CF66DE0D9CFC}"/>
              </a:ext>
              <a:ext uri="{C183D7F6-B498-43B3-948B-1728B52AA6E4}">
                <adec:decorative xmlns:adec="http://schemas.microsoft.com/office/drawing/2017/decorative" val="1"/>
              </a:ext>
            </a:extLst>
          </p:cNvPr>
          <p:cNvGrpSpPr/>
          <p:nvPr/>
        </p:nvGrpSpPr>
        <p:grpSpPr>
          <a:xfrm>
            <a:off x="548428" y="3159334"/>
            <a:ext cx="683303" cy="682676"/>
            <a:chOff x="374493" y="3079078"/>
            <a:chExt cx="683303" cy="682676"/>
          </a:xfrm>
        </p:grpSpPr>
        <p:pic>
          <p:nvPicPr>
            <p:cNvPr id="42" name="Graphic 41" descr="Call center with solid fill">
              <a:extLst>
                <a:ext uri="{FF2B5EF4-FFF2-40B4-BE49-F238E27FC236}">
                  <a16:creationId xmlns:a16="http://schemas.microsoft.com/office/drawing/2014/main" id="{1B9AA6FC-55D7-9B6E-9A6C-AEAEABA58F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4493" y="3079078"/>
              <a:ext cx="533400" cy="526212"/>
            </a:xfrm>
            <a:prstGeom prst="rect">
              <a:avLst/>
            </a:prstGeom>
          </p:spPr>
        </p:pic>
        <p:sp>
          <p:nvSpPr>
            <p:cNvPr id="7" name="object 31">
              <a:extLst>
                <a:ext uri="{FF2B5EF4-FFF2-40B4-BE49-F238E27FC236}">
                  <a16:creationId xmlns:a16="http://schemas.microsoft.com/office/drawing/2014/main" id="{18BFB1DE-BA73-B3AD-08D3-120F8B421174}"/>
                </a:ext>
              </a:extLst>
            </p:cNvPr>
            <p:cNvSpPr/>
            <p:nvPr/>
          </p:nvSpPr>
          <p:spPr>
            <a:xfrm>
              <a:off x="377076" y="3081034"/>
              <a:ext cx="680720" cy="680720"/>
            </a:xfrm>
            <a:custGeom>
              <a:avLst/>
              <a:gdLst/>
              <a:ahLst/>
              <a:cxnLst/>
              <a:rect l="l" t="t" r="r" b="b"/>
              <a:pathLst>
                <a:path w="680719" h="680720">
                  <a:moveTo>
                    <a:pt x="340359"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59"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19"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59" y="0"/>
                  </a:lnTo>
                  <a:close/>
                </a:path>
              </a:pathLst>
            </a:custGeom>
            <a:solidFill>
              <a:srgbClr val="34CED1"/>
            </a:solidFill>
          </p:spPr>
          <p:txBody>
            <a:bodyPr wrap="square" lIns="0" tIns="0" rIns="0" bIns="0" rtlCol="0"/>
            <a:lstStyle/>
            <a:p>
              <a:endParaRPr/>
            </a:p>
          </p:txBody>
        </p:sp>
      </p:grpSp>
      <p:pic>
        <p:nvPicPr>
          <p:cNvPr id="11" name="Graphic 10" descr="Chat with solid fill">
            <a:extLst>
              <a:ext uri="{FF2B5EF4-FFF2-40B4-BE49-F238E27FC236}">
                <a16:creationId xmlns:a16="http://schemas.microsoft.com/office/drawing/2014/main" id="{B728300B-C8D5-E106-2C61-F6C8D0B5B6F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2182" y="3314024"/>
            <a:ext cx="477372" cy="488576"/>
          </a:xfrm>
          <a:prstGeom prst="rect">
            <a:avLst/>
          </a:prstGeom>
        </p:spPr>
      </p:pic>
      <p:sp>
        <p:nvSpPr>
          <p:cNvPr id="54" name="object 45">
            <a:extLst>
              <a:ext uri="{FF2B5EF4-FFF2-40B4-BE49-F238E27FC236}">
                <a16:creationId xmlns:a16="http://schemas.microsoft.com/office/drawing/2014/main" id="{FEEEE0F6-AAEE-DACA-A063-5B03ADF48FF2}"/>
              </a:ext>
            </a:extLst>
          </p:cNvPr>
          <p:cNvSpPr txBox="1"/>
          <p:nvPr/>
        </p:nvSpPr>
        <p:spPr>
          <a:xfrm>
            <a:off x="7040429" y="5023481"/>
            <a:ext cx="2230656" cy="951543"/>
          </a:xfrm>
          <a:prstGeom prst="rect">
            <a:avLst/>
          </a:prstGeom>
        </p:spPr>
        <p:txBody>
          <a:bodyPr vert="horz" wrap="square" lIns="0" tIns="12700" rIns="0" bIns="0" rtlCol="0" anchor="t">
            <a:spAutoFit/>
          </a:bodyPr>
          <a:lstStyle/>
          <a:p>
            <a:pPr marL="12700">
              <a:spcBef>
                <a:spcPts val="100"/>
              </a:spcBef>
            </a:pPr>
            <a:r>
              <a:rPr lang="en-US" sz="1500" b="1" spc="-10">
                <a:solidFill>
                  <a:schemeClr val="tx2"/>
                </a:solidFill>
                <a:latin typeface="Tahoma"/>
                <a:cs typeface="Tahoma"/>
              </a:rPr>
              <a:t>94%</a:t>
            </a:r>
            <a:br>
              <a:rPr lang="en-US" sz="1500" b="1" spc="-10">
                <a:latin typeface="Tahoma"/>
                <a:cs typeface="Tahoma"/>
              </a:rPr>
            </a:br>
            <a:r>
              <a:rPr lang="en-US" sz="1400" spc="-10">
                <a:solidFill>
                  <a:srgbClr val="231F20"/>
                </a:solidFill>
                <a:latin typeface="Tahoma"/>
                <a:cs typeface="Tahoma"/>
              </a:rPr>
              <a:t>Sep 30th—Oct 25th</a:t>
            </a:r>
            <a:r>
              <a:rPr lang="en-US" sz="1500" spc="-10">
                <a:solidFill>
                  <a:srgbClr val="231F20"/>
                </a:solidFill>
                <a:latin typeface="Tahoma"/>
                <a:cs typeface="Tahoma"/>
              </a:rPr>
              <a:t> </a:t>
            </a:r>
            <a:br>
              <a:rPr lang="en-US" sz="1500" spc="-10">
                <a:latin typeface="Tahoma"/>
                <a:ea typeface="Tahoma"/>
                <a:cs typeface="Tahoma"/>
              </a:rPr>
            </a:br>
            <a:br>
              <a:rPr lang="en-US" sz="1500" spc="-10">
                <a:latin typeface="Tahoma"/>
                <a:cs typeface="Tahoma"/>
              </a:rPr>
            </a:br>
            <a:endParaRPr lang="en-US" sz="1500">
              <a:latin typeface="Tahoma"/>
              <a:ea typeface="Tahoma"/>
              <a:cs typeface="Tahoma"/>
            </a:endParaRPr>
          </a:p>
        </p:txBody>
      </p:sp>
      <p:grpSp>
        <p:nvGrpSpPr>
          <p:cNvPr id="60" name="Group 59" descr="Member on phone icon">
            <a:extLst>
              <a:ext uri="{FF2B5EF4-FFF2-40B4-BE49-F238E27FC236}">
                <a16:creationId xmlns:a16="http://schemas.microsoft.com/office/drawing/2014/main" id="{986D9981-4BF7-9D20-5835-E153330FFEA2}"/>
              </a:ext>
            </a:extLst>
          </p:cNvPr>
          <p:cNvGrpSpPr/>
          <p:nvPr/>
        </p:nvGrpSpPr>
        <p:grpSpPr>
          <a:xfrm>
            <a:off x="6270309" y="5009684"/>
            <a:ext cx="680720" cy="680720"/>
            <a:chOff x="9787900" y="1801868"/>
            <a:chExt cx="680720" cy="680720"/>
          </a:xfrm>
        </p:grpSpPr>
        <p:sp>
          <p:nvSpPr>
            <p:cNvPr id="56" name="object 12" descr="Icon of a person on the phone holding the headset to their ear, with a light-blue background">
              <a:extLst>
                <a:ext uri="{FF2B5EF4-FFF2-40B4-BE49-F238E27FC236}">
                  <a16:creationId xmlns:a16="http://schemas.microsoft.com/office/drawing/2014/main" id="{569B594D-134F-E368-2FF1-50D247D7B8CC}"/>
                </a:ext>
              </a:extLst>
            </p:cNvPr>
            <p:cNvSpPr/>
            <p:nvPr/>
          </p:nvSpPr>
          <p:spPr>
            <a:xfrm>
              <a:off x="9787900" y="1801868"/>
              <a:ext cx="680720" cy="680720"/>
            </a:xfrm>
            <a:custGeom>
              <a:avLst/>
              <a:gdLst/>
              <a:ahLst/>
              <a:cxnLst/>
              <a:rect l="l" t="t" r="r" b="b"/>
              <a:pathLst>
                <a:path w="680719" h="680720">
                  <a:moveTo>
                    <a:pt x="340360"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60"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20"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60" y="0"/>
                  </a:lnTo>
                  <a:close/>
                </a:path>
              </a:pathLst>
            </a:custGeom>
            <a:solidFill>
              <a:srgbClr val="14BEF0"/>
            </a:solidFill>
          </p:spPr>
          <p:txBody>
            <a:bodyPr wrap="square" lIns="0" tIns="0" rIns="0" bIns="0" rtlCol="0"/>
            <a:lstStyle/>
            <a:p>
              <a:endParaRPr/>
            </a:p>
          </p:txBody>
        </p:sp>
        <p:grpSp>
          <p:nvGrpSpPr>
            <p:cNvPr id="57" name="Group 56">
              <a:extLst>
                <a:ext uri="{FF2B5EF4-FFF2-40B4-BE49-F238E27FC236}">
                  <a16:creationId xmlns:a16="http://schemas.microsoft.com/office/drawing/2014/main" id="{12651A8A-034C-04FF-3FF5-46B0CB3AB70A}"/>
                </a:ext>
              </a:extLst>
            </p:cNvPr>
            <p:cNvGrpSpPr/>
            <p:nvPr/>
          </p:nvGrpSpPr>
          <p:grpSpPr>
            <a:xfrm>
              <a:off x="9906686" y="1968992"/>
              <a:ext cx="416376" cy="337790"/>
              <a:chOff x="9906686" y="2063754"/>
              <a:chExt cx="416376" cy="353583"/>
            </a:xfrm>
          </p:grpSpPr>
          <p:sp>
            <p:nvSpPr>
              <p:cNvPr id="58" name="object 13">
                <a:extLst>
                  <a:ext uri="{FF2B5EF4-FFF2-40B4-BE49-F238E27FC236}">
                    <a16:creationId xmlns:a16="http://schemas.microsoft.com/office/drawing/2014/main" id="{A9CB69FD-79AC-C056-88A0-50432ED7D319}"/>
                  </a:ext>
                </a:extLst>
              </p:cNvPr>
              <p:cNvSpPr/>
              <p:nvPr/>
            </p:nvSpPr>
            <p:spPr>
              <a:xfrm>
                <a:off x="9963017" y="2256047"/>
                <a:ext cx="360045" cy="161290"/>
              </a:xfrm>
              <a:custGeom>
                <a:avLst/>
                <a:gdLst/>
                <a:ahLst/>
                <a:cxnLst/>
                <a:rect l="l" t="t" r="r" b="b"/>
                <a:pathLst>
                  <a:path w="360044" h="161289">
                    <a:moveTo>
                      <a:pt x="258965" y="0"/>
                    </a:moveTo>
                    <a:lnTo>
                      <a:pt x="241807" y="12127"/>
                    </a:lnTo>
                    <a:lnTo>
                      <a:pt x="222664" y="21213"/>
                    </a:lnTo>
                    <a:lnTo>
                      <a:pt x="201885" y="26915"/>
                    </a:lnTo>
                    <a:lnTo>
                      <a:pt x="179819" y="28892"/>
                    </a:lnTo>
                    <a:lnTo>
                      <a:pt x="157760" y="26918"/>
                    </a:lnTo>
                    <a:lnTo>
                      <a:pt x="136983" y="21221"/>
                    </a:lnTo>
                    <a:lnTo>
                      <a:pt x="117838" y="12143"/>
                    </a:lnTo>
                    <a:lnTo>
                      <a:pt x="100672" y="25"/>
                    </a:lnTo>
                    <a:lnTo>
                      <a:pt x="61086" y="27706"/>
                    </a:lnTo>
                    <a:lnTo>
                      <a:pt x="29829" y="65038"/>
                    </a:lnTo>
                    <a:lnTo>
                      <a:pt x="8825" y="110058"/>
                    </a:lnTo>
                    <a:lnTo>
                      <a:pt x="0" y="160807"/>
                    </a:lnTo>
                    <a:lnTo>
                      <a:pt x="359651" y="160807"/>
                    </a:lnTo>
                    <a:lnTo>
                      <a:pt x="350825" y="110054"/>
                    </a:lnTo>
                    <a:lnTo>
                      <a:pt x="329820" y="65025"/>
                    </a:lnTo>
                    <a:lnTo>
                      <a:pt x="298559" y="27685"/>
                    </a:lnTo>
                    <a:lnTo>
                      <a:pt x="258965" y="0"/>
                    </a:lnTo>
                    <a:close/>
                  </a:path>
                </a:pathLst>
              </a:custGeom>
              <a:solidFill>
                <a:srgbClr val="FFFFFF"/>
              </a:solidFill>
            </p:spPr>
            <p:txBody>
              <a:bodyPr wrap="square" lIns="0" tIns="0" rIns="0" bIns="0" rtlCol="0"/>
              <a:lstStyle/>
              <a:p>
                <a:endParaRPr/>
              </a:p>
            </p:txBody>
          </p:sp>
          <p:pic>
            <p:nvPicPr>
              <p:cNvPr id="59" name="object 14">
                <a:extLst>
                  <a:ext uri="{FF2B5EF4-FFF2-40B4-BE49-F238E27FC236}">
                    <a16:creationId xmlns:a16="http://schemas.microsoft.com/office/drawing/2014/main" id="{97CC243E-1451-834D-55A7-8181992C16A1}"/>
                  </a:ext>
                </a:extLst>
              </p:cNvPr>
              <p:cNvPicPr/>
              <p:nvPr/>
            </p:nvPicPr>
            <p:blipFill>
              <a:blip r:embed="rId10" cstate="print"/>
              <a:stretch>
                <a:fillRect/>
              </a:stretch>
            </p:blipFill>
            <p:spPr>
              <a:xfrm>
                <a:off x="9906686" y="2063754"/>
                <a:ext cx="340788" cy="330178"/>
              </a:xfrm>
              <a:prstGeom prst="rect">
                <a:avLst/>
              </a:prstGeom>
            </p:spPr>
          </p:pic>
        </p:grpSp>
      </p:grpSp>
      <p:sp>
        <p:nvSpPr>
          <p:cNvPr id="62" name="object 15">
            <a:extLst>
              <a:ext uri="{FF2B5EF4-FFF2-40B4-BE49-F238E27FC236}">
                <a16:creationId xmlns:a16="http://schemas.microsoft.com/office/drawing/2014/main" id="{45005B88-091D-1ED3-2008-8D23604D7758}"/>
              </a:ext>
              <a:ext uri="{C183D7F6-B498-43B3-948B-1728B52AA6E4}">
                <adec:decorative xmlns:adec="http://schemas.microsoft.com/office/drawing/2017/decorative" val="1"/>
              </a:ext>
            </a:extLst>
          </p:cNvPr>
          <p:cNvSpPr/>
          <p:nvPr/>
        </p:nvSpPr>
        <p:spPr>
          <a:xfrm>
            <a:off x="6246179" y="4886348"/>
            <a:ext cx="2390813" cy="294191"/>
          </a:xfrm>
          <a:custGeom>
            <a:avLst/>
            <a:gdLst/>
            <a:ahLst/>
            <a:cxnLst/>
            <a:rect l="l" t="t" r="r" b="b"/>
            <a:pathLst>
              <a:path w="8686800">
                <a:moveTo>
                  <a:pt x="0" y="0"/>
                </a:moveTo>
                <a:lnTo>
                  <a:pt x="8686800" y="0"/>
                </a:lnTo>
              </a:path>
            </a:pathLst>
          </a:custGeom>
          <a:ln w="6350">
            <a:solidFill>
              <a:srgbClr val="231F20"/>
            </a:solidFill>
          </a:ln>
        </p:spPr>
        <p:txBody>
          <a:bodyPr wrap="square" lIns="0" tIns="0" rIns="0" bIns="0" rtlCol="0"/>
          <a:lstStyle/>
          <a:p>
            <a:endParaRPr/>
          </a:p>
        </p:txBody>
      </p:sp>
      <p:sp>
        <p:nvSpPr>
          <p:cNvPr id="64" name="object 37">
            <a:extLst>
              <a:ext uri="{FF2B5EF4-FFF2-40B4-BE49-F238E27FC236}">
                <a16:creationId xmlns:a16="http://schemas.microsoft.com/office/drawing/2014/main" id="{4809469D-78CC-3DC8-970C-5D1D41BFCB4C}"/>
              </a:ext>
              <a:ext uri="{C183D7F6-B498-43B3-948B-1728B52AA6E4}">
                <adec:decorative xmlns:adec="http://schemas.microsoft.com/office/drawing/2017/decorative" val="1"/>
              </a:ext>
            </a:extLst>
          </p:cNvPr>
          <p:cNvSpPr/>
          <p:nvPr/>
        </p:nvSpPr>
        <p:spPr>
          <a:xfrm>
            <a:off x="3343182" y="4888526"/>
            <a:ext cx="2502752" cy="1080444"/>
          </a:xfrm>
          <a:custGeom>
            <a:avLst/>
            <a:gdLst/>
            <a:ahLst/>
            <a:cxnLst/>
            <a:rect l="l" t="t" r="r" b="b"/>
            <a:pathLst>
              <a:path w="2837815">
                <a:moveTo>
                  <a:pt x="0" y="0"/>
                </a:moveTo>
                <a:lnTo>
                  <a:pt x="2837688" y="0"/>
                </a:lnTo>
              </a:path>
            </a:pathLst>
          </a:custGeom>
          <a:ln w="6350">
            <a:solidFill>
              <a:srgbClr val="231F20"/>
            </a:solidFill>
          </a:ln>
        </p:spPr>
        <p:txBody>
          <a:bodyPr wrap="square" lIns="0" tIns="0" rIns="0" bIns="0" rtlCol="0"/>
          <a:lstStyle/>
          <a:p>
            <a:endParaRPr/>
          </a:p>
        </p:txBody>
      </p:sp>
      <p:grpSp>
        <p:nvGrpSpPr>
          <p:cNvPr id="68" name="Group 67" descr="Clock icon">
            <a:extLst>
              <a:ext uri="{FF2B5EF4-FFF2-40B4-BE49-F238E27FC236}">
                <a16:creationId xmlns:a16="http://schemas.microsoft.com/office/drawing/2014/main" id="{E35CC865-0768-C793-B8BD-9DDB2526BAED}"/>
              </a:ext>
            </a:extLst>
          </p:cNvPr>
          <p:cNvGrpSpPr/>
          <p:nvPr/>
        </p:nvGrpSpPr>
        <p:grpSpPr>
          <a:xfrm>
            <a:off x="3343182" y="5009684"/>
            <a:ext cx="680720" cy="680720"/>
            <a:chOff x="5779916" y="1447819"/>
            <a:chExt cx="680720" cy="680720"/>
          </a:xfrm>
        </p:grpSpPr>
        <p:sp>
          <p:nvSpPr>
            <p:cNvPr id="66" name="object 40">
              <a:extLst>
                <a:ext uri="{FF2B5EF4-FFF2-40B4-BE49-F238E27FC236}">
                  <a16:creationId xmlns:a16="http://schemas.microsoft.com/office/drawing/2014/main" id="{C82C4C87-26F1-36EA-6EB4-46FAD9DB16ED}"/>
                </a:ext>
              </a:extLst>
            </p:cNvPr>
            <p:cNvSpPr/>
            <p:nvPr/>
          </p:nvSpPr>
          <p:spPr>
            <a:xfrm>
              <a:off x="5779916" y="1447819"/>
              <a:ext cx="680720" cy="680720"/>
            </a:xfrm>
            <a:custGeom>
              <a:avLst/>
              <a:gdLst/>
              <a:ahLst/>
              <a:cxnLst/>
              <a:rect l="l" t="t" r="r" b="b"/>
              <a:pathLst>
                <a:path w="680720" h="680720">
                  <a:moveTo>
                    <a:pt x="340360"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60"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20"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60" y="0"/>
                  </a:lnTo>
                  <a:close/>
                </a:path>
              </a:pathLst>
            </a:custGeom>
            <a:solidFill>
              <a:schemeClr val="accent5"/>
            </a:solidFill>
          </p:spPr>
          <p:txBody>
            <a:bodyPr wrap="square" lIns="0" tIns="0" rIns="0" bIns="0" rtlCol="0"/>
            <a:lstStyle/>
            <a:p>
              <a:endParaRPr/>
            </a:p>
          </p:txBody>
        </p:sp>
        <p:pic>
          <p:nvPicPr>
            <p:cNvPr id="67" name="Graphic 66" descr="Clock with solid fill">
              <a:extLst>
                <a:ext uri="{FF2B5EF4-FFF2-40B4-BE49-F238E27FC236}">
                  <a16:creationId xmlns:a16="http://schemas.microsoft.com/office/drawing/2014/main" id="{319B3114-9A20-CAE7-9E5D-96524B00128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41065" y="1515261"/>
              <a:ext cx="551439" cy="551439"/>
            </a:xfrm>
            <a:prstGeom prst="rect">
              <a:avLst/>
            </a:prstGeom>
          </p:spPr>
        </p:pic>
      </p:grpSp>
      <p:sp>
        <p:nvSpPr>
          <p:cNvPr id="70" name="object 45">
            <a:extLst>
              <a:ext uri="{FF2B5EF4-FFF2-40B4-BE49-F238E27FC236}">
                <a16:creationId xmlns:a16="http://schemas.microsoft.com/office/drawing/2014/main" id="{397010D9-9A03-C710-86C4-D1F7C703A2E8}"/>
              </a:ext>
            </a:extLst>
          </p:cNvPr>
          <p:cNvSpPr txBox="1"/>
          <p:nvPr/>
        </p:nvSpPr>
        <p:spPr>
          <a:xfrm>
            <a:off x="4126970" y="5023481"/>
            <a:ext cx="1902790" cy="951543"/>
          </a:xfrm>
          <a:prstGeom prst="rect">
            <a:avLst/>
          </a:prstGeom>
        </p:spPr>
        <p:txBody>
          <a:bodyPr vert="horz" wrap="square" lIns="0" tIns="12700" rIns="0" bIns="0" rtlCol="0" anchor="t">
            <a:spAutoFit/>
          </a:bodyPr>
          <a:lstStyle/>
          <a:p>
            <a:pPr marL="12700">
              <a:spcBef>
                <a:spcPts val="100"/>
              </a:spcBef>
            </a:pPr>
            <a:r>
              <a:rPr lang="en-US" sz="1500" b="1" spc="-10">
                <a:solidFill>
                  <a:schemeClr val="tx2"/>
                </a:solidFill>
                <a:latin typeface="Tahoma"/>
                <a:cs typeface="Tahoma"/>
              </a:rPr>
              <a:t>13.9 minutes</a:t>
            </a:r>
            <a:br>
              <a:rPr lang="en-US" sz="1500" b="1" spc="-10">
                <a:latin typeface="Tahoma"/>
                <a:cs typeface="Tahoma"/>
              </a:rPr>
            </a:br>
            <a:r>
              <a:rPr lang="en-US" sz="1400" spc="-10">
                <a:solidFill>
                  <a:srgbClr val="231F20"/>
                </a:solidFill>
                <a:latin typeface="Tahoma"/>
                <a:cs typeface="Tahoma"/>
              </a:rPr>
              <a:t>Sep 30th—Oct 25th</a:t>
            </a:r>
            <a:r>
              <a:rPr lang="en-US" sz="1500" spc="-10">
                <a:solidFill>
                  <a:srgbClr val="231F20"/>
                </a:solidFill>
                <a:latin typeface="Tahoma"/>
                <a:cs typeface="Tahoma"/>
              </a:rPr>
              <a:t> </a:t>
            </a:r>
            <a:br>
              <a:rPr lang="en-US" sz="1500" spc="-10">
                <a:latin typeface="Tahoma"/>
                <a:ea typeface="Tahoma"/>
                <a:cs typeface="Tahoma"/>
              </a:rPr>
            </a:br>
            <a:br>
              <a:rPr lang="en-US" sz="1500" spc="-10">
                <a:latin typeface="Tahoma"/>
                <a:cs typeface="Tahoma"/>
              </a:rPr>
            </a:br>
            <a:endParaRPr lang="en-US" sz="1500">
              <a:latin typeface="Tahoma"/>
              <a:ea typeface="Tahoma"/>
              <a:cs typeface="Tahoma"/>
            </a:endParaRPr>
          </a:p>
        </p:txBody>
      </p:sp>
      <p:sp>
        <p:nvSpPr>
          <p:cNvPr id="72" name="object 38">
            <a:extLst>
              <a:ext uri="{FF2B5EF4-FFF2-40B4-BE49-F238E27FC236}">
                <a16:creationId xmlns:a16="http://schemas.microsoft.com/office/drawing/2014/main" id="{4B81508A-6203-3997-9EDE-DAC077E336C7}"/>
              </a:ext>
            </a:extLst>
          </p:cNvPr>
          <p:cNvSpPr txBox="1"/>
          <p:nvPr/>
        </p:nvSpPr>
        <p:spPr>
          <a:xfrm>
            <a:off x="3343182" y="4465683"/>
            <a:ext cx="2328759" cy="394980"/>
          </a:xfrm>
          <a:prstGeom prst="rect">
            <a:avLst/>
          </a:prstGeom>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0"/>
              </a:spcBef>
            </a:pPr>
            <a:r>
              <a:rPr lang="en-US" sz="1200" b="1" spc="-35">
                <a:solidFill>
                  <a:srgbClr val="231F20"/>
                </a:solidFill>
                <a:latin typeface="Tahoma"/>
                <a:cs typeface="Tahoma"/>
              </a:rPr>
              <a:t>Average Handle Time*</a:t>
            </a:r>
            <a:endParaRPr lang="en-US" sz="900" b="1" spc="-35">
              <a:solidFill>
                <a:srgbClr val="231F20"/>
              </a:solidFill>
              <a:latin typeface="Tahoma"/>
              <a:cs typeface="Tahoma"/>
            </a:endParaRPr>
          </a:p>
          <a:p>
            <a:pPr marL="12700">
              <a:spcBef>
                <a:spcPts val="100"/>
              </a:spcBef>
            </a:pPr>
            <a:r>
              <a:rPr lang="en-US" sz="1200" b="1" spc="-35">
                <a:solidFill>
                  <a:srgbClr val="C00000"/>
                </a:solidFill>
                <a:latin typeface="Tahoma"/>
                <a:ea typeface="Tahoma"/>
                <a:cs typeface="Tahoma"/>
              </a:rPr>
              <a:t>Goal: &lt;10 min</a:t>
            </a:r>
          </a:p>
        </p:txBody>
      </p:sp>
      <p:sp>
        <p:nvSpPr>
          <p:cNvPr id="74" name="object 16">
            <a:extLst>
              <a:ext uri="{FF2B5EF4-FFF2-40B4-BE49-F238E27FC236}">
                <a16:creationId xmlns:a16="http://schemas.microsoft.com/office/drawing/2014/main" id="{D473E924-EBCF-DF95-74CF-8D01CAF2E035}"/>
              </a:ext>
            </a:extLst>
          </p:cNvPr>
          <p:cNvSpPr txBox="1"/>
          <p:nvPr/>
        </p:nvSpPr>
        <p:spPr>
          <a:xfrm>
            <a:off x="6244913" y="4465682"/>
            <a:ext cx="2060441" cy="394980"/>
          </a:xfrm>
          <a:prstGeom prst="rect">
            <a:avLst/>
          </a:prstGeom>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0"/>
              </a:spcBef>
            </a:pPr>
            <a:r>
              <a:rPr lang="en-US" sz="1200" b="1" spc="-10">
                <a:solidFill>
                  <a:srgbClr val="231F20"/>
                </a:solidFill>
                <a:latin typeface="Tahoma"/>
                <a:cs typeface="Tahoma"/>
              </a:rPr>
              <a:t>First </a:t>
            </a:r>
            <a:r>
              <a:rPr lang="en-US" sz="1200" b="1">
                <a:solidFill>
                  <a:srgbClr val="231F20"/>
                </a:solidFill>
                <a:latin typeface="Tahoma"/>
                <a:cs typeface="Tahoma"/>
              </a:rPr>
              <a:t>Contact </a:t>
            </a:r>
            <a:r>
              <a:rPr sz="1200" b="1" spc="-30">
                <a:solidFill>
                  <a:srgbClr val="231F20"/>
                </a:solidFill>
                <a:latin typeface="Tahoma"/>
                <a:cs typeface="Tahoma"/>
              </a:rPr>
              <a:t>Resolution</a:t>
            </a:r>
            <a:r>
              <a:rPr lang="en-US" sz="1200" b="1" spc="-30">
                <a:solidFill>
                  <a:srgbClr val="231F20"/>
                </a:solidFill>
                <a:latin typeface="Tahoma"/>
                <a:cs typeface="Tahoma"/>
              </a:rPr>
              <a:t> </a:t>
            </a:r>
            <a:endParaRPr lang="en-US" sz="1200">
              <a:solidFill>
                <a:schemeClr val="accent6"/>
              </a:solidFill>
              <a:latin typeface="Tahoma"/>
              <a:cs typeface="Tahoma"/>
            </a:endParaRPr>
          </a:p>
          <a:p>
            <a:pPr marL="12700">
              <a:spcBef>
                <a:spcPts val="100"/>
              </a:spcBef>
            </a:pPr>
            <a:r>
              <a:rPr lang="en-US" sz="1200" b="1" spc="-30">
                <a:solidFill>
                  <a:srgbClr val="C00000"/>
                </a:solidFill>
                <a:latin typeface="Tahoma"/>
                <a:cs typeface="Tahoma"/>
              </a:rPr>
              <a:t>Goal: &gt;75%</a:t>
            </a:r>
            <a:endParaRPr lang="en-US" sz="1200">
              <a:solidFill>
                <a:srgbClr val="C00000"/>
              </a:solidFill>
              <a:latin typeface="Tahoma"/>
              <a:ea typeface="Tahoma"/>
              <a:cs typeface="Tahoma"/>
            </a:endParaRPr>
          </a:p>
        </p:txBody>
      </p:sp>
      <p:grpSp>
        <p:nvGrpSpPr>
          <p:cNvPr id="19" name="Group 18">
            <a:extLst>
              <a:ext uri="{FF2B5EF4-FFF2-40B4-BE49-F238E27FC236}">
                <a16:creationId xmlns:a16="http://schemas.microsoft.com/office/drawing/2014/main" id="{B2E65993-981A-3FE8-A725-3EA4C12698DB}"/>
              </a:ext>
              <a:ext uri="{C183D7F6-B498-43B3-948B-1728B52AA6E4}">
                <adec:decorative xmlns:adec="http://schemas.microsoft.com/office/drawing/2017/decorative" val="1"/>
              </a:ext>
            </a:extLst>
          </p:cNvPr>
          <p:cNvGrpSpPr/>
          <p:nvPr/>
        </p:nvGrpSpPr>
        <p:grpSpPr>
          <a:xfrm>
            <a:off x="3370767" y="3159334"/>
            <a:ext cx="680720" cy="680720"/>
            <a:chOff x="6352083" y="1601072"/>
            <a:chExt cx="680720" cy="680720"/>
          </a:xfrm>
        </p:grpSpPr>
        <p:sp>
          <p:nvSpPr>
            <p:cNvPr id="23" name="object 12">
              <a:extLst>
                <a:ext uri="{FF2B5EF4-FFF2-40B4-BE49-F238E27FC236}">
                  <a16:creationId xmlns:a16="http://schemas.microsoft.com/office/drawing/2014/main" id="{9C46913C-91E5-8C74-A8F4-60A5CFAD0F53}"/>
                </a:ext>
              </a:extLst>
            </p:cNvPr>
            <p:cNvSpPr/>
            <p:nvPr/>
          </p:nvSpPr>
          <p:spPr>
            <a:xfrm>
              <a:off x="6352083" y="1601072"/>
              <a:ext cx="680720" cy="680720"/>
            </a:xfrm>
            <a:custGeom>
              <a:avLst/>
              <a:gdLst/>
              <a:ahLst/>
              <a:cxnLst/>
              <a:rect l="l" t="t" r="r" b="b"/>
              <a:pathLst>
                <a:path w="680719" h="680720">
                  <a:moveTo>
                    <a:pt x="340360"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60"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20"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60" y="0"/>
                  </a:lnTo>
                  <a:close/>
                </a:path>
              </a:pathLst>
            </a:custGeom>
            <a:solidFill>
              <a:schemeClr val="accent3">
                <a:lumMod val="60000"/>
                <a:lumOff val="40000"/>
              </a:schemeClr>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24" name="Graphic 23" descr="Connected with solid fill">
              <a:extLst>
                <a:ext uri="{FF2B5EF4-FFF2-40B4-BE49-F238E27FC236}">
                  <a16:creationId xmlns:a16="http://schemas.microsoft.com/office/drawing/2014/main" id="{3B8BC5BD-868A-9E12-B5DB-F741F2C4F31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465012" y="1687529"/>
              <a:ext cx="464907" cy="516278"/>
            </a:xfrm>
            <a:prstGeom prst="rect">
              <a:avLst/>
            </a:prstGeom>
          </p:spPr>
        </p:pic>
      </p:grpSp>
      <p:sp>
        <p:nvSpPr>
          <p:cNvPr id="20" name="object 16">
            <a:extLst>
              <a:ext uri="{FF2B5EF4-FFF2-40B4-BE49-F238E27FC236}">
                <a16:creationId xmlns:a16="http://schemas.microsoft.com/office/drawing/2014/main" id="{89B52573-4599-632D-BE9F-A56E17CCA6ED}"/>
              </a:ext>
            </a:extLst>
          </p:cNvPr>
          <p:cNvSpPr txBox="1"/>
          <p:nvPr/>
        </p:nvSpPr>
        <p:spPr>
          <a:xfrm>
            <a:off x="3361882" y="2783385"/>
            <a:ext cx="2376923" cy="197490"/>
          </a:xfrm>
          <a:prstGeom prst="rect">
            <a:avLst/>
          </a:prstGeom>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0"/>
              </a:spcBef>
            </a:pPr>
            <a:r>
              <a:rPr lang="en-US" sz="1200" b="1" spc="-10">
                <a:solidFill>
                  <a:srgbClr val="231F20"/>
                </a:solidFill>
                <a:latin typeface="Tahoma"/>
                <a:ea typeface="Tahoma"/>
                <a:cs typeface="Tahoma"/>
              </a:rPr>
              <a:t>HSS to BSC Calls</a:t>
            </a:r>
          </a:p>
        </p:txBody>
      </p:sp>
      <p:sp>
        <p:nvSpPr>
          <p:cNvPr id="21" name="object 43">
            <a:extLst>
              <a:ext uri="{FF2B5EF4-FFF2-40B4-BE49-F238E27FC236}">
                <a16:creationId xmlns:a16="http://schemas.microsoft.com/office/drawing/2014/main" id="{3C25FE45-E45D-8CC6-5A65-E198201728EC}"/>
              </a:ext>
              <a:ext uri="{C183D7F6-B498-43B3-948B-1728B52AA6E4}">
                <adec:decorative xmlns:adec="http://schemas.microsoft.com/office/drawing/2017/decorative" val="1"/>
              </a:ext>
            </a:extLst>
          </p:cNvPr>
          <p:cNvSpPr/>
          <p:nvPr/>
        </p:nvSpPr>
        <p:spPr>
          <a:xfrm>
            <a:off x="3343182" y="3050517"/>
            <a:ext cx="5433172" cy="1450162"/>
          </a:xfrm>
          <a:custGeom>
            <a:avLst/>
            <a:gdLst/>
            <a:ahLst/>
            <a:cxnLst/>
            <a:rect l="l" t="t" r="r" b="b"/>
            <a:pathLst>
              <a:path w="1929129">
                <a:moveTo>
                  <a:pt x="0" y="0"/>
                </a:moveTo>
                <a:lnTo>
                  <a:pt x="1928876" y="0"/>
                </a:lnTo>
              </a:path>
            </a:pathLst>
          </a:custGeom>
          <a:ln w="6350">
            <a:solidFill>
              <a:srgbClr val="231F2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2" name="object 45">
            <a:extLst>
              <a:ext uri="{FF2B5EF4-FFF2-40B4-BE49-F238E27FC236}">
                <a16:creationId xmlns:a16="http://schemas.microsoft.com/office/drawing/2014/main" id="{3867FDFF-45FF-BBC4-85BF-988BE84B228B}"/>
              </a:ext>
            </a:extLst>
          </p:cNvPr>
          <p:cNvSpPr txBox="1"/>
          <p:nvPr/>
        </p:nvSpPr>
        <p:spPr>
          <a:xfrm>
            <a:off x="4261771" y="3200172"/>
            <a:ext cx="4510481" cy="887422"/>
          </a:xfrm>
          <a:prstGeom prst="rect">
            <a:avLst/>
          </a:prstGeom>
        </p:spPr>
        <p:txBody>
          <a:bodyPr vert="horz" wrap="square" lIns="0" tIns="12700" rIns="0" bIns="0" rtlCol="0" anchor="t">
            <a:spAutoFit/>
          </a:bodyPr>
          <a:lstStyle/>
          <a:p>
            <a:pPr marL="12700">
              <a:spcBef>
                <a:spcPts val="100"/>
              </a:spcBef>
            </a:pPr>
            <a:r>
              <a:rPr lang="en-US" sz="1600" b="1" spc="-10">
                <a:solidFill>
                  <a:schemeClr val="tx2"/>
                </a:solidFill>
                <a:latin typeface="Tahoma"/>
                <a:ea typeface="Tahoma"/>
                <a:cs typeface="Tahoma"/>
              </a:rPr>
              <a:t>822</a:t>
            </a:r>
            <a:br>
              <a:rPr lang="en-US" sz="1500" b="1" spc="-10">
                <a:latin typeface="Tahoma"/>
                <a:cs typeface="Tahoma"/>
              </a:rPr>
            </a:br>
            <a:r>
              <a:rPr lang="en-US" sz="1200" b="1" spc="-10">
                <a:latin typeface="Tahoma"/>
                <a:cs typeface="Tahoma"/>
              </a:rPr>
              <a:t>HSS -&gt; BSC Calls</a:t>
            </a:r>
            <a:br>
              <a:rPr lang="en-US" sz="1200" b="1" spc="-10">
                <a:latin typeface="Tahoma"/>
                <a:cs typeface="Tahoma"/>
              </a:rPr>
            </a:br>
            <a:r>
              <a:rPr lang="en-US" sz="1200" spc="-10">
                <a:latin typeface="Tahoma"/>
                <a:ea typeface="Tahoma"/>
                <a:cs typeface="Tahoma"/>
              </a:rPr>
              <a:t>Members connecting with BSC through the HSS phone system</a:t>
            </a:r>
            <a:endParaRPr lang="en-US" sz="1200" b="1" spc="-10">
              <a:latin typeface="Tahoma"/>
              <a:ea typeface="Tahoma"/>
              <a:cs typeface="Tahoma"/>
            </a:endParaRPr>
          </a:p>
          <a:p>
            <a:pPr marL="12700">
              <a:spcBef>
                <a:spcPts val="100"/>
              </a:spcBef>
            </a:pPr>
            <a:endParaRPr lang="en-US" sz="1600" b="1" spc="-10">
              <a:solidFill>
                <a:schemeClr val="tx2"/>
              </a:solidFill>
              <a:latin typeface="Tahoma"/>
              <a:ea typeface="Tahoma"/>
              <a:cs typeface="Tahoma"/>
            </a:endParaRPr>
          </a:p>
        </p:txBody>
      </p:sp>
      <p:sp>
        <p:nvSpPr>
          <p:cNvPr id="27" name="object 16">
            <a:extLst>
              <a:ext uri="{FF2B5EF4-FFF2-40B4-BE49-F238E27FC236}">
                <a16:creationId xmlns:a16="http://schemas.microsoft.com/office/drawing/2014/main" id="{181B059A-A737-04CE-26CE-BD1F3AF3A0E1}"/>
              </a:ext>
            </a:extLst>
          </p:cNvPr>
          <p:cNvSpPr txBox="1"/>
          <p:nvPr/>
        </p:nvSpPr>
        <p:spPr>
          <a:xfrm>
            <a:off x="3343182" y="1225124"/>
            <a:ext cx="2376923" cy="197490"/>
          </a:xfrm>
          <a:prstGeom prst="rect">
            <a:avLst/>
          </a:prstGeom>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0"/>
              </a:spcBef>
            </a:pPr>
            <a:r>
              <a:rPr lang="en-US" sz="1200" b="1" spc="-10">
                <a:solidFill>
                  <a:srgbClr val="231F20"/>
                </a:solidFill>
                <a:latin typeface="Tahoma"/>
                <a:ea typeface="Tahoma"/>
                <a:cs typeface="Tahoma"/>
              </a:rPr>
              <a:t>Support Drivers Metrics</a:t>
            </a:r>
          </a:p>
        </p:txBody>
      </p:sp>
      <p:sp>
        <p:nvSpPr>
          <p:cNvPr id="29" name="object 43">
            <a:extLst>
              <a:ext uri="{FF2B5EF4-FFF2-40B4-BE49-F238E27FC236}">
                <a16:creationId xmlns:a16="http://schemas.microsoft.com/office/drawing/2014/main" id="{307EF800-9EC0-022F-66DC-157D3E0FA828}"/>
              </a:ext>
              <a:ext uri="{C183D7F6-B498-43B3-948B-1728B52AA6E4}">
                <adec:decorative xmlns:adec="http://schemas.microsoft.com/office/drawing/2017/decorative" val="1"/>
              </a:ext>
            </a:extLst>
          </p:cNvPr>
          <p:cNvSpPr/>
          <p:nvPr/>
        </p:nvSpPr>
        <p:spPr>
          <a:xfrm>
            <a:off x="3347294" y="1479921"/>
            <a:ext cx="5437284" cy="488069"/>
          </a:xfrm>
          <a:custGeom>
            <a:avLst/>
            <a:gdLst/>
            <a:ahLst/>
            <a:cxnLst/>
            <a:rect l="l" t="t" r="r" b="b"/>
            <a:pathLst>
              <a:path w="1929129">
                <a:moveTo>
                  <a:pt x="0" y="0"/>
                </a:moveTo>
                <a:lnTo>
                  <a:pt x="1928876" y="0"/>
                </a:lnTo>
              </a:path>
            </a:pathLst>
          </a:custGeom>
          <a:ln w="6350">
            <a:solidFill>
              <a:srgbClr val="231F2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nvGrpSpPr>
          <p:cNvPr id="53" name="Group 52" descr="Spedometer icon">
            <a:extLst>
              <a:ext uri="{FF2B5EF4-FFF2-40B4-BE49-F238E27FC236}">
                <a16:creationId xmlns:a16="http://schemas.microsoft.com/office/drawing/2014/main" id="{3C8D3FFC-A16D-4227-E261-10C685D8A77F}"/>
              </a:ext>
            </a:extLst>
          </p:cNvPr>
          <p:cNvGrpSpPr/>
          <p:nvPr/>
        </p:nvGrpSpPr>
        <p:grpSpPr>
          <a:xfrm>
            <a:off x="3343182" y="1601073"/>
            <a:ext cx="680720" cy="680720"/>
            <a:chOff x="3398896" y="1774872"/>
            <a:chExt cx="680720" cy="680720"/>
          </a:xfrm>
        </p:grpSpPr>
        <p:sp>
          <p:nvSpPr>
            <p:cNvPr id="43" name="object 12">
              <a:extLst>
                <a:ext uri="{FF2B5EF4-FFF2-40B4-BE49-F238E27FC236}">
                  <a16:creationId xmlns:a16="http://schemas.microsoft.com/office/drawing/2014/main" id="{411DCE9C-A907-5CC2-EB57-88A949B7FBE6}"/>
                </a:ext>
              </a:extLst>
            </p:cNvPr>
            <p:cNvSpPr/>
            <p:nvPr/>
          </p:nvSpPr>
          <p:spPr>
            <a:xfrm>
              <a:off x="3398896" y="1774872"/>
              <a:ext cx="680720" cy="680720"/>
            </a:xfrm>
            <a:custGeom>
              <a:avLst/>
              <a:gdLst/>
              <a:ahLst/>
              <a:cxnLst/>
              <a:rect l="l" t="t" r="r" b="b"/>
              <a:pathLst>
                <a:path w="680719" h="680720">
                  <a:moveTo>
                    <a:pt x="340360"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60"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20"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60" y="0"/>
                  </a:lnTo>
                  <a:close/>
                </a:path>
              </a:pathLst>
            </a:custGeom>
            <a:solidFill>
              <a:srgbClr val="92D05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45" name="Graphic 44" descr="Gauge with solid fill">
              <a:extLst>
                <a:ext uri="{FF2B5EF4-FFF2-40B4-BE49-F238E27FC236}">
                  <a16:creationId xmlns:a16="http://schemas.microsoft.com/office/drawing/2014/main" id="{0EC9A39A-42F8-E627-715E-F3AF0E7CC86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506477" y="1847098"/>
              <a:ext cx="454573" cy="454573"/>
            </a:xfrm>
            <a:prstGeom prst="rect">
              <a:avLst/>
            </a:prstGeom>
          </p:spPr>
        </p:pic>
      </p:grpSp>
      <p:graphicFrame>
        <p:nvGraphicFramePr>
          <p:cNvPr id="2" name="Chart 1" descr="% Call Drivers &#10;Provider Network 35%&#10;RX 41%&#10;Plan Enrollment 39%&#10;Benefits 8%&#10;">
            <a:extLst>
              <a:ext uri="{FF2B5EF4-FFF2-40B4-BE49-F238E27FC236}">
                <a16:creationId xmlns:a16="http://schemas.microsoft.com/office/drawing/2014/main" id="{7F9AE198-31D0-962B-9447-FA2E91ADE24C}"/>
              </a:ext>
            </a:extLst>
          </p:cNvPr>
          <p:cNvGraphicFramePr>
            <a:graphicFrameLocks/>
          </p:cNvGraphicFramePr>
          <p:nvPr>
            <p:extLst>
              <p:ext uri="{D42A27DB-BD31-4B8C-83A1-F6EECF244321}">
                <p14:modId xmlns:p14="http://schemas.microsoft.com/office/powerpoint/2010/main" val="1881876277"/>
              </p:ext>
            </p:extLst>
          </p:nvPr>
        </p:nvGraphicFramePr>
        <p:xfrm>
          <a:off x="4254112" y="1476376"/>
          <a:ext cx="4127958" cy="1341173"/>
        </p:xfrm>
        <a:graphic>
          <a:graphicData uri="http://schemas.openxmlformats.org/drawingml/2006/chart">
            <c:chart xmlns:c="http://schemas.openxmlformats.org/drawingml/2006/chart" xmlns:r="http://schemas.openxmlformats.org/officeDocument/2006/relationships" r:id="rId17"/>
          </a:graphicData>
        </a:graphic>
      </p:graphicFrame>
    </p:spTree>
    <p:extLst>
      <p:ext uri="{BB962C8B-B14F-4D97-AF65-F5344CB8AC3E}">
        <p14:creationId xmlns:p14="http://schemas.microsoft.com/office/powerpoint/2010/main" val="287213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9">
            <a:extLst>
              <a:ext uri="{FF2B5EF4-FFF2-40B4-BE49-F238E27FC236}">
                <a16:creationId xmlns:a16="http://schemas.microsoft.com/office/drawing/2014/main" id="{027C90AC-2677-B5E5-A98A-456062776D85}"/>
              </a:ext>
            </a:extLst>
          </p:cNvPr>
          <p:cNvSpPr>
            <a:spLocks noGrp="1"/>
          </p:cNvSpPr>
          <p:nvPr>
            <p:ph type="ftr" sz="quarter" idx="3"/>
          </p:nvPr>
        </p:nvSpPr>
        <p:spPr>
          <a:xfrm>
            <a:off x="0" y="13391"/>
            <a:ext cx="9144000" cy="350044"/>
          </a:xfrm>
        </p:spPr>
        <p:txBody>
          <a:bodyPr/>
          <a:lstStyle/>
          <a:p>
            <a:r>
              <a:rPr lang="en-US"/>
              <a:t>Blue Shield Medicare PPO Transition Update – November 14, 2024</a:t>
            </a:r>
          </a:p>
        </p:txBody>
      </p:sp>
      <p:pic>
        <p:nvPicPr>
          <p:cNvPr id="8" name="Picture 7" descr="Blue Shield logo">
            <a:extLst>
              <a:ext uri="{FF2B5EF4-FFF2-40B4-BE49-F238E27FC236}">
                <a16:creationId xmlns:a16="http://schemas.microsoft.com/office/drawing/2014/main" id="{E049DB4B-6BDC-57C9-16B4-F169A0F20516}"/>
              </a:ext>
            </a:extLst>
          </p:cNvPr>
          <p:cNvPicPr>
            <a:picLocks noChangeAspect="1"/>
          </p:cNvPicPr>
          <p:nvPr/>
        </p:nvPicPr>
        <p:blipFill>
          <a:blip r:embed="rId2"/>
          <a:srcRect l="70297" t="-5882" r="-31" b="-1070"/>
          <a:stretch/>
        </p:blipFill>
        <p:spPr>
          <a:xfrm>
            <a:off x="3480054" y="2159134"/>
            <a:ext cx="2180753" cy="908306"/>
          </a:xfrm>
          <a:prstGeom prst="rect">
            <a:avLst/>
          </a:prstGeom>
        </p:spPr>
      </p:pic>
      <p:sp>
        <p:nvSpPr>
          <p:cNvPr id="10" name="Title 1">
            <a:extLst>
              <a:ext uri="{FF2B5EF4-FFF2-40B4-BE49-F238E27FC236}">
                <a16:creationId xmlns:a16="http://schemas.microsoft.com/office/drawing/2014/main" id="{1346ACEA-AFFE-CD9B-98D5-348CC4E2F9FC}"/>
              </a:ext>
            </a:extLst>
          </p:cNvPr>
          <p:cNvSpPr txBox="1">
            <a:spLocks noGrp="1"/>
          </p:cNvSpPr>
          <p:nvPr>
            <p:ph type="title" idx="4294967295"/>
          </p:nvPr>
        </p:nvSpPr>
        <p:spPr>
          <a:xfrm>
            <a:off x="5028" y="3293841"/>
            <a:ext cx="9140410" cy="926265"/>
          </a:xfrm>
          <a:prstGeom prst="rect">
            <a:avLst/>
          </a:prstGeom>
          <a:noFill/>
          <a:ln>
            <a:noFill/>
            <a:prstDash/>
          </a:ln>
          <a:effectLst/>
        </p:spPr>
        <p:txBody>
          <a:bodyPr rot="0" spcFirstLastPara="0" vertOverflow="overflow" horzOverflow="overflow" vert="horz" wrap="square" lIns="228600" tIns="45720" rIns="22860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400" b="0" i="0" kern="1200">
                <a:solidFill>
                  <a:schemeClr val="tx1"/>
                </a:solidFill>
                <a:latin typeface="Arial"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chemeClr val="tx2"/>
                </a:solidFill>
                <a:effectLst/>
                <a:uLnTx/>
                <a:uFillTx/>
                <a:latin typeface="Arial"/>
                <a:ea typeface="+mj-ea"/>
                <a:cs typeface="Arial"/>
              </a:rPr>
              <a:t>Blue Shield Update</a:t>
            </a:r>
            <a:endParaRPr kumimoji="0" lang="en-US" sz="2400" b="0" i="0" u="none" strike="noStrike" kern="1200" cap="none" spc="0" normalizeH="0" baseline="0" noProof="0">
              <a:ln>
                <a:noFill/>
              </a:ln>
              <a:solidFill>
                <a:schemeClr val="tx2"/>
              </a:solidFill>
              <a:effectLst/>
              <a:uLnTx/>
              <a:uFillTx/>
              <a:latin typeface="Arial" charset="0"/>
              <a:ea typeface="+mj-ea"/>
              <a:cs typeface="Arial"/>
            </a:endParaRPr>
          </a:p>
        </p:txBody>
      </p:sp>
    </p:spTree>
    <p:extLst>
      <p:ext uri="{BB962C8B-B14F-4D97-AF65-F5344CB8AC3E}">
        <p14:creationId xmlns:p14="http://schemas.microsoft.com/office/powerpoint/2010/main" val="160441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Legend:&#10;Green is On Track&#10;Yellow is At Risk&#10;Red is Missed&#10;Blue is Complete">
            <a:extLst>
              <a:ext uri="{FF2B5EF4-FFF2-40B4-BE49-F238E27FC236}">
                <a16:creationId xmlns:a16="http://schemas.microsoft.com/office/drawing/2014/main" id="{E7310058-17B6-7BA7-D697-92C4FCD96BC8}"/>
              </a:ext>
            </a:extLst>
          </p:cNvPr>
          <p:cNvGrpSpPr/>
          <p:nvPr/>
        </p:nvGrpSpPr>
        <p:grpSpPr>
          <a:xfrm>
            <a:off x="4572121" y="6078897"/>
            <a:ext cx="4034774" cy="261610"/>
            <a:chOff x="4723262" y="6041112"/>
            <a:chExt cx="4034774" cy="261610"/>
          </a:xfrm>
        </p:grpSpPr>
        <p:sp>
          <p:nvSpPr>
            <p:cNvPr id="2" name="Rectangle: Rounded Corners 1">
              <a:extLst>
                <a:ext uri="{FF2B5EF4-FFF2-40B4-BE49-F238E27FC236}">
                  <a16:creationId xmlns:a16="http://schemas.microsoft.com/office/drawing/2014/main" id="{C17AFA3D-85C0-733D-B9F0-155B8A0D453B}"/>
                </a:ext>
              </a:extLst>
            </p:cNvPr>
            <p:cNvSpPr/>
            <p:nvPr/>
          </p:nvSpPr>
          <p:spPr>
            <a:xfrm>
              <a:off x="5491037" y="6043406"/>
              <a:ext cx="772358" cy="257023"/>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a:solidFill>
                    <a:schemeClr val="bg1"/>
                  </a:solidFill>
                </a:rPr>
                <a:t>On Track</a:t>
              </a:r>
            </a:p>
          </p:txBody>
        </p:sp>
        <p:sp>
          <p:nvSpPr>
            <p:cNvPr id="5" name="Rectangle: Rounded Corners 4">
              <a:extLst>
                <a:ext uri="{FF2B5EF4-FFF2-40B4-BE49-F238E27FC236}">
                  <a16:creationId xmlns:a16="http://schemas.microsoft.com/office/drawing/2014/main" id="{0F431D45-CC34-B164-98F5-71E991878ECB}"/>
                </a:ext>
              </a:extLst>
            </p:cNvPr>
            <p:cNvSpPr/>
            <p:nvPr/>
          </p:nvSpPr>
          <p:spPr>
            <a:xfrm>
              <a:off x="6316664" y="6043406"/>
              <a:ext cx="772358" cy="257023"/>
            </a:xfrm>
            <a:prstGeom prst="roundRect">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a:solidFill>
                    <a:schemeClr val="tx1"/>
                  </a:solidFill>
                </a:rPr>
                <a:t>At Risk</a:t>
              </a:r>
            </a:p>
          </p:txBody>
        </p:sp>
        <p:sp>
          <p:nvSpPr>
            <p:cNvPr id="6" name="Rectangle: Rounded Corners 5">
              <a:extLst>
                <a:ext uri="{FF2B5EF4-FFF2-40B4-BE49-F238E27FC236}">
                  <a16:creationId xmlns:a16="http://schemas.microsoft.com/office/drawing/2014/main" id="{920A5B2C-40BF-1870-AEFB-422C258BD9B1}"/>
                </a:ext>
              </a:extLst>
            </p:cNvPr>
            <p:cNvSpPr/>
            <p:nvPr/>
          </p:nvSpPr>
          <p:spPr>
            <a:xfrm>
              <a:off x="7142290" y="6043406"/>
              <a:ext cx="772358" cy="257023"/>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a:solidFill>
                    <a:schemeClr val="bg1"/>
                  </a:solidFill>
                </a:rPr>
                <a:t>Missed</a:t>
              </a:r>
            </a:p>
          </p:txBody>
        </p:sp>
        <p:sp>
          <p:nvSpPr>
            <p:cNvPr id="7" name="Rectangle: Rounded Corners 6">
              <a:extLst>
                <a:ext uri="{FF2B5EF4-FFF2-40B4-BE49-F238E27FC236}">
                  <a16:creationId xmlns:a16="http://schemas.microsoft.com/office/drawing/2014/main" id="{5CCA439D-71E8-0DF3-D88D-37C44C8DC81D}"/>
                </a:ext>
              </a:extLst>
            </p:cNvPr>
            <p:cNvSpPr/>
            <p:nvPr/>
          </p:nvSpPr>
          <p:spPr>
            <a:xfrm>
              <a:off x="7985678" y="6043406"/>
              <a:ext cx="772358" cy="257023"/>
            </a:xfrm>
            <a:prstGeom prst="round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950" b="1">
                  <a:solidFill>
                    <a:schemeClr val="bg1"/>
                  </a:solidFill>
                </a:rPr>
                <a:t>Complete</a:t>
              </a:r>
              <a:endParaRPr lang="en-US" sz="950" b="1">
                <a:solidFill>
                  <a:schemeClr val="bg1"/>
                </a:solidFill>
                <a:cs typeface="Arial"/>
              </a:endParaRPr>
            </a:p>
          </p:txBody>
        </p:sp>
        <p:sp>
          <p:nvSpPr>
            <p:cNvPr id="9" name="TextBox 8">
              <a:extLst>
                <a:ext uri="{FF2B5EF4-FFF2-40B4-BE49-F238E27FC236}">
                  <a16:creationId xmlns:a16="http://schemas.microsoft.com/office/drawing/2014/main" id="{9FF039FB-9293-D211-BFC6-CE1DA4CF03A7}"/>
                </a:ext>
              </a:extLst>
            </p:cNvPr>
            <p:cNvSpPr txBox="1"/>
            <p:nvPr/>
          </p:nvSpPr>
          <p:spPr>
            <a:xfrm>
              <a:off x="4723262" y="6041112"/>
              <a:ext cx="769001" cy="261610"/>
            </a:xfrm>
            <a:prstGeom prst="rect">
              <a:avLst/>
            </a:prstGeom>
            <a:noFill/>
          </p:spPr>
          <p:txBody>
            <a:bodyPr wrap="square" lIns="91440" tIns="45720" rIns="91440" bIns="45720" rtlCol="0" anchor="t">
              <a:spAutoFit/>
            </a:bodyPr>
            <a:lstStyle/>
            <a:p>
              <a:r>
                <a:rPr lang="en-US" sz="1100" b="1"/>
                <a:t>Status:</a:t>
              </a:r>
              <a:endParaRPr lang="en-US" sz="1100" b="1">
                <a:cs typeface="Arial"/>
              </a:endParaRPr>
            </a:p>
          </p:txBody>
        </p:sp>
      </p:grpSp>
      <p:sp>
        <p:nvSpPr>
          <p:cNvPr id="3" name="Title 1">
            <a:extLst>
              <a:ext uri="{FF2B5EF4-FFF2-40B4-BE49-F238E27FC236}">
                <a16:creationId xmlns:a16="http://schemas.microsoft.com/office/drawing/2014/main" id="{61D2470D-77F4-14F7-080C-B4C4C6F4A9A9}"/>
              </a:ext>
            </a:extLst>
          </p:cNvPr>
          <p:cNvSpPr txBox="1">
            <a:spLocks noGrp="1"/>
          </p:cNvSpPr>
          <p:nvPr>
            <p:ph type="title" idx="4294967295"/>
          </p:nvPr>
        </p:nvSpPr>
        <p:spPr>
          <a:xfrm>
            <a:off x="0" y="363435"/>
            <a:ext cx="9144000" cy="914746"/>
          </a:xfrm>
          <a:prstGeom prst="rect">
            <a:avLst/>
          </a:prstGeom>
          <a:noFill/>
          <a:ln>
            <a:noFill/>
            <a:prstDash/>
          </a:ln>
          <a:effectLst/>
        </p:spPr>
        <p:txBody>
          <a:bodyPr rot="0" spcFirstLastPara="0" vertOverflow="overflow" horzOverflow="overflow" vert="horz" wrap="square" lIns="228600" tIns="228600" rIns="228600" bIns="22860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3200" b="0" i="0" kern="1200">
                <a:solidFill>
                  <a:schemeClr val="tx2"/>
                </a:solidFill>
                <a:latin typeface="Arial"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chemeClr val="tx2"/>
                </a:solidFill>
                <a:effectLst/>
                <a:uLnTx/>
                <a:uFillTx/>
                <a:latin typeface="Arial"/>
                <a:ea typeface="+mj-ea"/>
                <a:cs typeface="Arial"/>
              </a:rPr>
              <a:t>Blue Shield MAPD-PPO Transition Dashboard</a:t>
            </a:r>
          </a:p>
        </p:txBody>
      </p:sp>
      <p:sp>
        <p:nvSpPr>
          <p:cNvPr id="10" name="Footer Placeholder 9">
            <a:extLst>
              <a:ext uri="{FF2B5EF4-FFF2-40B4-BE49-F238E27FC236}">
                <a16:creationId xmlns:a16="http://schemas.microsoft.com/office/drawing/2014/main" id="{332103D1-772E-69F0-5EAB-6DB2C22412D1}"/>
              </a:ext>
            </a:extLst>
          </p:cNvPr>
          <p:cNvSpPr>
            <a:spLocks noGrp="1"/>
          </p:cNvSpPr>
          <p:nvPr>
            <p:ph type="ftr" sz="quarter" idx="3"/>
          </p:nvPr>
        </p:nvSpPr>
        <p:spPr>
          <a:xfrm>
            <a:off x="0" y="1"/>
            <a:ext cx="9144000" cy="350044"/>
          </a:xfrm>
        </p:spPr>
        <p:txBody>
          <a:bodyPr/>
          <a:lstStyle/>
          <a:p>
            <a:r>
              <a:rPr lang="en-US"/>
              <a:t>Blue Shield Medicare PPO Transition Update – November 14, 2024</a:t>
            </a:r>
          </a:p>
        </p:txBody>
      </p:sp>
      <p:graphicFrame>
        <p:nvGraphicFramePr>
          <p:cNvPr id="11" name="Table 10">
            <a:extLst>
              <a:ext uri="{FF2B5EF4-FFF2-40B4-BE49-F238E27FC236}">
                <a16:creationId xmlns:a16="http://schemas.microsoft.com/office/drawing/2014/main" id="{D9DDD617-85B5-7F42-887B-FAEBE904DDF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72481068"/>
              </p:ext>
            </p:extLst>
          </p:nvPr>
        </p:nvGraphicFramePr>
        <p:xfrm>
          <a:off x="514007" y="1200402"/>
          <a:ext cx="8089896" cy="4737609"/>
        </p:xfrm>
        <a:graphic>
          <a:graphicData uri="http://schemas.openxmlformats.org/drawingml/2006/table">
            <a:tbl>
              <a:tblPr bandRow="1">
                <a:tableStyleId>{5C22544A-7EE6-4342-B048-85BDC9FD1C3A}</a:tableStyleId>
              </a:tblPr>
              <a:tblGrid>
                <a:gridCol w="2222500">
                  <a:extLst>
                    <a:ext uri="{9D8B030D-6E8A-4147-A177-3AD203B41FA5}">
                      <a16:colId xmlns:a16="http://schemas.microsoft.com/office/drawing/2014/main" val="1247853941"/>
                    </a:ext>
                  </a:extLst>
                </a:gridCol>
                <a:gridCol w="1326131">
                  <a:extLst>
                    <a:ext uri="{9D8B030D-6E8A-4147-A177-3AD203B41FA5}">
                      <a16:colId xmlns:a16="http://schemas.microsoft.com/office/drawing/2014/main" val="1879478375"/>
                    </a:ext>
                  </a:extLst>
                </a:gridCol>
                <a:gridCol w="1341919">
                  <a:extLst>
                    <a:ext uri="{9D8B030D-6E8A-4147-A177-3AD203B41FA5}">
                      <a16:colId xmlns:a16="http://schemas.microsoft.com/office/drawing/2014/main" val="2112245783"/>
                    </a:ext>
                  </a:extLst>
                </a:gridCol>
                <a:gridCol w="3199346">
                  <a:extLst>
                    <a:ext uri="{9D8B030D-6E8A-4147-A177-3AD203B41FA5}">
                      <a16:colId xmlns:a16="http://schemas.microsoft.com/office/drawing/2014/main" val="3494961908"/>
                    </a:ext>
                  </a:extLst>
                </a:gridCol>
              </a:tblGrid>
              <a:tr h="221022">
                <a:tc gridSpan="4">
                  <a:txBody>
                    <a:bodyPr/>
                    <a:lstStyle/>
                    <a:p>
                      <a:pPr marL="0" algn="r" rtl="0" eaLnBrk="1" fontAlgn="base" latinLnBrk="0" hangingPunct="1"/>
                      <a:r>
                        <a:rPr lang="en-US" sz="900" b="0" i="0" u="none" strike="noStrike" kern="1200">
                          <a:solidFill>
                            <a:srgbClr val="FBF9F7"/>
                          </a:solidFill>
                          <a:effectLst/>
                          <a:highlight>
                            <a:srgbClr val="7D7773"/>
                          </a:highlight>
                          <a:latin typeface="Arial"/>
                        </a:rPr>
                        <a:t>Week ending on 11/01/2024 </a:t>
                      </a:r>
                      <a:endParaRPr lang="en-US" sz="1800" b="0" i="0" u="none" strike="noStrike">
                        <a:effectLst/>
                        <a:latin typeface="Arial" panose="020B0604020202020204" pitchFamily="34" charset="0"/>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solidFill>
                      <a:srgbClr val="7D777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81796075"/>
                  </a:ext>
                </a:extLst>
              </a:tr>
              <a:tr h="262509">
                <a:tc>
                  <a:txBody>
                    <a:bodyPr/>
                    <a:lstStyle/>
                    <a:p>
                      <a:pPr marL="0" algn="ctr" rtl="0" eaLnBrk="1" fontAlgn="base" latinLnBrk="0" hangingPunct="1"/>
                      <a:r>
                        <a:rPr lang="en-US" sz="900" b="1" i="0" u="none" strike="noStrike" kern="1200">
                          <a:solidFill>
                            <a:srgbClr val="000000"/>
                          </a:solidFill>
                          <a:effectLst/>
                          <a:highlight>
                            <a:srgbClr val="CECDCB"/>
                          </a:highlight>
                          <a:latin typeface="Arial"/>
                        </a:rPr>
                        <a:t>Workstream</a:t>
                      </a:r>
                      <a:endParaRPr lang="en-US" sz="1800" b="0"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solidFill>
                      <a:srgbClr val="CECDCB"/>
                    </a:solidFill>
                  </a:tcPr>
                </a:tc>
                <a:tc>
                  <a:txBody>
                    <a:bodyPr/>
                    <a:lstStyle/>
                    <a:p>
                      <a:pPr marL="0" algn="ctr" rtl="0" eaLnBrk="1" fontAlgn="base" latinLnBrk="0" hangingPunct="1"/>
                      <a:r>
                        <a:rPr lang="en-US" sz="900" b="1" i="0" u="none" strike="noStrike" kern="1200">
                          <a:solidFill>
                            <a:srgbClr val="000000"/>
                          </a:solidFill>
                          <a:effectLst/>
                          <a:highlight>
                            <a:srgbClr val="CECDCB"/>
                          </a:highlight>
                          <a:latin typeface="Arial"/>
                        </a:rPr>
                        <a:t>Status</a:t>
                      </a:r>
                      <a:endParaRPr lang="en-US" sz="1800" b="0"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solidFill>
                      <a:srgbClr val="CECDCB"/>
                    </a:solidFill>
                  </a:tcPr>
                </a:tc>
                <a:tc>
                  <a:txBody>
                    <a:bodyPr/>
                    <a:lstStyle/>
                    <a:p>
                      <a:pPr marL="0" algn="ctr" rtl="0" eaLnBrk="1" fontAlgn="base" latinLnBrk="0" hangingPunct="1"/>
                      <a:r>
                        <a:rPr lang="en-US" sz="900" b="1" i="0" u="none" strike="noStrike" kern="1200">
                          <a:solidFill>
                            <a:srgbClr val="000000"/>
                          </a:solidFill>
                          <a:effectLst/>
                          <a:highlight>
                            <a:srgbClr val="CECDCB"/>
                          </a:highlight>
                          <a:latin typeface="Arial"/>
                        </a:rPr>
                        <a:t>Target date</a:t>
                      </a:r>
                      <a:endParaRPr lang="en-US" sz="1800" b="0"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solidFill>
                      <a:srgbClr val="CECDCB"/>
                    </a:solidFill>
                  </a:tcPr>
                </a:tc>
                <a:tc>
                  <a:txBody>
                    <a:bodyPr/>
                    <a:lstStyle/>
                    <a:p>
                      <a:pPr marL="0" algn="ctr" rtl="0" eaLnBrk="1" fontAlgn="base" latinLnBrk="0" hangingPunct="1"/>
                      <a:r>
                        <a:rPr lang="en-US" sz="900" b="1" i="0" u="none" strike="noStrike" kern="1200">
                          <a:solidFill>
                            <a:srgbClr val="000000"/>
                          </a:solidFill>
                          <a:effectLst/>
                          <a:highlight>
                            <a:srgbClr val="CECDCB"/>
                          </a:highlight>
                          <a:latin typeface="Arial"/>
                        </a:rPr>
                        <a:t>Key Call Outs</a:t>
                      </a:r>
                      <a:endParaRPr lang="en-US" sz="1800" b="0"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solidFill>
                      <a:srgbClr val="CECDCB"/>
                    </a:solidFill>
                  </a:tcPr>
                </a:tc>
                <a:extLst>
                  <a:ext uri="{0D108BD9-81ED-4DB2-BD59-A6C34878D82A}">
                    <a16:rowId xmlns:a16="http://schemas.microsoft.com/office/drawing/2014/main" val="746205730"/>
                  </a:ext>
                </a:extLst>
              </a:tr>
              <a:tr h="397994">
                <a:tc>
                  <a:txBody>
                    <a:bodyPr/>
                    <a:lstStyle/>
                    <a:p>
                      <a:pPr marL="0" algn="ctr" rtl="0" eaLnBrk="1" fontAlgn="base" latinLnBrk="0" hangingPunct="1"/>
                      <a:r>
                        <a:rPr lang="en-US" sz="1000" b="1" i="0" u="none" strike="noStrike" kern="1200">
                          <a:solidFill>
                            <a:srgbClr val="000000"/>
                          </a:solidFill>
                          <a:effectLst/>
                          <a:highlight>
                            <a:srgbClr val="F3F3F3"/>
                          </a:highlight>
                          <a:latin typeface="Arial"/>
                        </a:rPr>
                        <a:t>Implementation</a:t>
                      </a:r>
                      <a:br>
                        <a:rPr lang="en-US" sz="1000" b="0" i="0" u="none" strike="noStrike" kern="1200">
                          <a:solidFill>
                            <a:srgbClr val="000000"/>
                          </a:solidFill>
                          <a:effectLst/>
                          <a:highlight>
                            <a:srgbClr val="F3F3F3"/>
                          </a:highlight>
                          <a:latin typeface="Arial"/>
                        </a:rPr>
                      </a:br>
                      <a:r>
                        <a:rPr lang="en-US" sz="1000" b="1" i="0" u="none" strike="noStrike" kern="1200">
                          <a:solidFill>
                            <a:srgbClr val="000000"/>
                          </a:solidFill>
                          <a:effectLst/>
                          <a:highlight>
                            <a:srgbClr val="F3F3F3"/>
                          </a:highlight>
                          <a:latin typeface="Arial"/>
                        </a:rPr>
                        <a:t> Planning</a:t>
                      </a:r>
                      <a:endParaRPr lang="en-US" sz="1000" b="0"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solidFill>
                      <a:srgbClr val="F3F3F3"/>
                    </a:solidFill>
                  </a:tcPr>
                </a:tc>
                <a:tc>
                  <a:txBody>
                    <a:bodyPr/>
                    <a:lstStyle/>
                    <a:p>
                      <a:pPr marL="0" algn="ctr" rtl="0" eaLnBrk="1" fontAlgn="base" latinLnBrk="0" hangingPunct="1"/>
                      <a:r>
                        <a:rPr lang="en-US" sz="1200" b="1" i="0" u="none" strike="noStrike" kern="1200">
                          <a:solidFill>
                            <a:srgbClr val="FBF9F7"/>
                          </a:solidFill>
                          <a:effectLst/>
                          <a:highlight>
                            <a:srgbClr val="5C9169"/>
                          </a:highlight>
                          <a:latin typeface="Arial"/>
                        </a:rPr>
                        <a:t>On Track</a:t>
                      </a:r>
                      <a:endParaRPr lang="en-US" sz="1200" b="1"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solidFill>
                      <a:srgbClr val="5C9169"/>
                    </a:solidFill>
                  </a:tcPr>
                </a:tc>
                <a:tc>
                  <a:txBody>
                    <a:bodyPr/>
                    <a:lstStyle/>
                    <a:p>
                      <a:pPr marL="0" algn="ctr" rtl="0" eaLnBrk="1" fontAlgn="base" latinLnBrk="0" hangingPunct="1"/>
                      <a:r>
                        <a:rPr lang="en-US" sz="1000" b="0" i="0" u="none" strike="noStrike" kern="1200">
                          <a:solidFill>
                            <a:srgbClr val="000000"/>
                          </a:solidFill>
                          <a:effectLst/>
                          <a:latin typeface="Arial"/>
                        </a:rPr>
                        <a:t>On going </a:t>
                      </a:r>
                      <a:endParaRPr lang="en-US" sz="1000" b="0"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noFill/>
                  </a:tcPr>
                </a:tc>
                <a:tc>
                  <a:txBody>
                    <a:bodyPr/>
                    <a:lstStyle/>
                    <a:p>
                      <a:pPr marL="0" algn="ctr" rtl="0" eaLnBrk="1" fontAlgn="auto" latinLnBrk="0" hangingPunct="1"/>
                      <a:r>
                        <a:rPr lang="en-US" sz="1000" b="0" i="0" u="none" strike="noStrike" kern="1200">
                          <a:solidFill>
                            <a:srgbClr val="000000"/>
                          </a:solidFill>
                          <a:effectLst/>
                          <a:latin typeface="Arial"/>
                        </a:rPr>
                        <a:t>Proceeding as planned.</a:t>
                      </a: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9393252"/>
                  </a:ext>
                </a:extLst>
              </a:tr>
              <a:tr h="397994">
                <a:tc>
                  <a:txBody>
                    <a:bodyPr/>
                    <a:lstStyle/>
                    <a:p>
                      <a:pPr marL="0" algn="ctr" rtl="0" eaLnBrk="1" fontAlgn="base" latinLnBrk="0" hangingPunct="1"/>
                      <a:r>
                        <a:rPr lang="en-US" sz="1000" b="1" i="0" u="none" strike="noStrike" kern="1200">
                          <a:solidFill>
                            <a:srgbClr val="000000"/>
                          </a:solidFill>
                          <a:effectLst/>
                          <a:highlight>
                            <a:srgbClr val="F3F3F3"/>
                          </a:highlight>
                          <a:latin typeface="Arial"/>
                        </a:rPr>
                        <a:t>Materials – Communications </a:t>
                      </a:r>
                      <a:br>
                        <a:rPr lang="en-US" sz="1000" b="0" i="0" u="none" strike="noStrike" kern="1200">
                          <a:solidFill>
                            <a:srgbClr val="000000"/>
                          </a:solidFill>
                          <a:effectLst/>
                          <a:highlight>
                            <a:srgbClr val="F3F3F3"/>
                          </a:highlight>
                          <a:latin typeface="Arial"/>
                        </a:rPr>
                      </a:br>
                      <a:r>
                        <a:rPr lang="en-US" sz="1000" b="1" i="0" u="none" strike="noStrike" kern="1200">
                          <a:solidFill>
                            <a:srgbClr val="000000"/>
                          </a:solidFill>
                          <a:effectLst/>
                          <a:highlight>
                            <a:srgbClr val="F3F3F3"/>
                          </a:highlight>
                          <a:latin typeface="Arial"/>
                        </a:rPr>
                        <a:t>and OE Readiness</a:t>
                      </a:r>
                      <a:endParaRPr lang="en-US" sz="1000" b="0"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solidFill>
                      <a:srgbClr val="F3F3F3"/>
                    </a:solidFill>
                  </a:tcPr>
                </a:tc>
                <a:tc>
                  <a:txBody>
                    <a:bodyPr/>
                    <a:lstStyle/>
                    <a:p>
                      <a:pPr marL="0" algn="ctr" rtl="0" eaLnBrk="1" fontAlgn="base" latinLnBrk="0" hangingPunct="1"/>
                      <a:r>
                        <a:rPr lang="en-US" sz="1200" b="1" i="0" u="none" strike="noStrike" kern="1200">
                          <a:solidFill>
                            <a:srgbClr val="FBF9F7"/>
                          </a:solidFill>
                          <a:effectLst/>
                          <a:highlight>
                            <a:srgbClr val="5C9169"/>
                          </a:highlight>
                          <a:latin typeface="Arial"/>
                        </a:rPr>
                        <a:t>On Track</a:t>
                      </a:r>
                      <a:endParaRPr lang="en-US" sz="1200" b="1"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solidFill>
                      <a:srgbClr val="5C9169"/>
                    </a:solidFill>
                  </a:tcPr>
                </a:tc>
                <a:tc>
                  <a:txBody>
                    <a:bodyPr/>
                    <a:lstStyle/>
                    <a:p>
                      <a:pPr marL="0" algn="ctr" rtl="0" eaLnBrk="1" fontAlgn="base" latinLnBrk="0" hangingPunct="1"/>
                      <a:r>
                        <a:rPr lang="en-US" sz="1000" b="0" i="0" u="none" strike="noStrike" kern="1200">
                          <a:solidFill>
                            <a:srgbClr val="000000"/>
                          </a:solidFill>
                          <a:effectLst/>
                          <a:latin typeface="Arial"/>
                        </a:rPr>
                        <a:t>July-October</a:t>
                      </a:r>
                      <a:endParaRPr lang="en-US" sz="1000" b="0"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noFill/>
                  </a:tcPr>
                </a:tc>
                <a:tc>
                  <a:txBody>
                    <a:bodyPr/>
                    <a:lstStyle/>
                    <a:p>
                      <a:pPr marL="0" lvl="0" algn="ctr">
                        <a:buNone/>
                      </a:pPr>
                      <a:r>
                        <a:rPr lang="en-US" sz="1000" b="0" i="0" u="none" strike="noStrike" kern="1200" noProof="0">
                          <a:solidFill>
                            <a:srgbClr val="000000"/>
                          </a:solidFill>
                          <a:effectLst/>
                          <a:latin typeface="Arial"/>
                        </a:rPr>
                        <a:t>Proceeding as planned.</a:t>
                      </a:r>
                      <a:endParaRPr lang="en-US" sz="1000" b="0"/>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530308"/>
                  </a:ext>
                </a:extLst>
              </a:tr>
              <a:tr h="334676">
                <a:tc>
                  <a:txBody>
                    <a:bodyPr/>
                    <a:lstStyle/>
                    <a:p>
                      <a:pPr marL="0" algn="ctr" rtl="0" eaLnBrk="1" fontAlgn="base" latinLnBrk="0" hangingPunct="1"/>
                      <a:r>
                        <a:rPr lang="en-US" sz="1000" b="1" i="0" u="none" strike="noStrike" kern="1200">
                          <a:solidFill>
                            <a:srgbClr val="000000"/>
                          </a:solidFill>
                          <a:effectLst/>
                          <a:highlight>
                            <a:srgbClr val="F3F3F3"/>
                          </a:highlight>
                          <a:latin typeface="Arial"/>
                        </a:rPr>
                        <a:t>Customer Care Readiness</a:t>
                      </a:r>
                      <a:endParaRPr lang="en-US" sz="1000" b="0"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solidFill>
                      <a:srgbClr val="F3F3F3"/>
                    </a:solidFill>
                  </a:tcPr>
                </a:tc>
                <a:tc>
                  <a:txBody>
                    <a:bodyPr/>
                    <a:lstStyle/>
                    <a:p>
                      <a:pPr marL="0" algn="ctr" rtl="0" eaLnBrk="1" fontAlgn="base" latinLnBrk="0" hangingPunct="1"/>
                      <a:r>
                        <a:rPr lang="en-US" sz="1200" b="1" i="0" u="none" strike="noStrike" kern="1200">
                          <a:solidFill>
                            <a:srgbClr val="FBF9F7"/>
                          </a:solidFill>
                          <a:effectLst/>
                          <a:highlight>
                            <a:srgbClr val="0070C0"/>
                          </a:highlight>
                          <a:latin typeface="Arial"/>
                        </a:rPr>
                        <a:t>Complete</a:t>
                      </a:r>
                      <a:endParaRPr lang="en-US" sz="1200" b="1"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solidFill>
                      <a:srgbClr val="0070C0"/>
                    </a:solidFill>
                  </a:tcPr>
                </a:tc>
                <a:tc>
                  <a:txBody>
                    <a:bodyPr/>
                    <a:lstStyle/>
                    <a:p>
                      <a:pPr marL="0" algn="ctr" rtl="0" eaLnBrk="1" fontAlgn="base" latinLnBrk="0" hangingPunct="1"/>
                      <a:r>
                        <a:rPr lang="en-US" sz="1000" b="0" i="0" u="none" strike="noStrike" kern="1200">
                          <a:solidFill>
                            <a:srgbClr val="000000"/>
                          </a:solidFill>
                          <a:effectLst/>
                          <a:latin typeface="Arial"/>
                        </a:rPr>
                        <a:t>August</a:t>
                      </a:r>
                      <a:endParaRPr lang="en-US" sz="1000" b="0"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noFill/>
                  </a:tcPr>
                </a:tc>
                <a:tc>
                  <a:txBody>
                    <a:bodyPr/>
                    <a:lstStyle/>
                    <a:p>
                      <a:pPr marL="0" algn="ctr" rtl="0" eaLnBrk="1" fontAlgn="auto" latinLnBrk="0" hangingPunct="1"/>
                      <a:r>
                        <a:rPr lang="en-US" sz="1000" b="0" i="0" u="none" strike="noStrike" kern="1200">
                          <a:solidFill>
                            <a:srgbClr val="000000"/>
                          </a:solidFill>
                          <a:effectLst/>
                          <a:latin typeface="Arial"/>
                        </a:rPr>
                        <a:t>Customer Care up and running.</a:t>
                      </a: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7578673"/>
                  </a:ext>
                </a:extLst>
              </a:tr>
              <a:tr h="540258">
                <a:tc>
                  <a:txBody>
                    <a:bodyPr/>
                    <a:lstStyle/>
                    <a:p>
                      <a:pPr marL="0" algn="ctr" rtl="0" eaLnBrk="1" fontAlgn="base" latinLnBrk="0" hangingPunct="1"/>
                      <a:r>
                        <a:rPr lang="en-US" sz="1000" b="1" i="0" u="none" strike="noStrike" kern="1200">
                          <a:solidFill>
                            <a:srgbClr val="000000"/>
                          </a:solidFill>
                          <a:effectLst/>
                          <a:highlight>
                            <a:srgbClr val="F3F3F3"/>
                          </a:highlight>
                          <a:latin typeface="Arial"/>
                        </a:rPr>
                        <a:t>Benefit Plans, Benefit Documents, Contracts, and Agreements</a:t>
                      </a:r>
                      <a:endParaRPr lang="en-US" sz="1000" b="0"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solidFill>
                      <a:srgbClr val="F3F3F3"/>
                    </a:solidFill>
                  </a:tcPr>
                </a:tc>
                <a:tc>
                  <a:txBody>
                    <a:bodyPr/>
                    <a:lstStyle/>
                    <a:p>
                      <a:pPr marL="0" algn="ctr" rtl="0" eaLnBrk="1" fontAlgn="base" latinLnBrk="0" hangingPunct="1"/>
                      <a:r>
                        <a:rPr lang="en-US" sz="1200" b="1" i="0" u="none" strike="noStrike" kern="1200">
                          <a:solidFill>
                            <a:srgbClr val="FBF9F7"/>
                          </a:solidFill>
                          <a:effectLst/>
                          <a:highlight>
                            <a:srgbClr val="5C9169"/>
                          </a:highlight>
                          <a:latin typeface="Arial"/>
                        </a:rPr>
                        <a:t>On Track</a:t>
                      </a:r>
                      <a:endParaRPr lang="en-US" sz="1200" b="1"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solidFill>
                      <a:srgbClr val="5C9169"/>
                    </a:solidFill>
                  </a:tcPr>
                </a:tc>
                <a:tc>
                  <a:txBody>
                    <a:bodyPr/>
                    <a:lstStyle/>
                    <a:p>
                      <a:pPr marL="0" algn="ctr" rtl="0" eaLnBrk="1" fontAlgn="base" latinLnBrk="0" hangingPunct="1"/>
                      <a:r>
                        <a:rPr lang="en-US" sz="1000" b="0" i="0" u="none" strike="noStrike" kern="1200">
                          <a:solidFill>
                            <a:srgbClr val="000000"/>
                          </a:solidFill>
                          <a:effectLst/>
                          <a:latin typeface="Arial"/>
                        </a:rPr>
                        <a:t>Mid-August to </a:t>
                      </a:r>
                      <a:br>
                        <a:rPr lang="en-US" sz="1000" b="0" i="0" u="none" strike="noStrike" kern="1200">
                          <a:solidFill>
                            <a:srgbClr val="000000"/>
                          </a:solidFill>
                          <a:effectLst/>
                          <a:latin typeface="Arial"/>
                        </a:rPr>
                      </a:br>
                      <a:r>
                        <a:rPr lang="en-US" sz="1000" b="0" i="0" u="none" strike="noStrike" kern="1200">
                          <a:solidFill>
                            <a:srgbClr val="000000"/>
                          </a:solidFill>
                          <a:effectLst/>
                          <a:latin typeface="Arial"/>
                        </a:rPr>
                        <a:t>December</a:t>
                      </a:r>
                      <a:endParaRPr lang="en-US" sz="1000" b="0"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noFill/>
                  </a:tcPr>
                </a:tc>
                <a:tc>
                  <a:txBody>
                    <a:bodyPr/>
                    <a:lstStyle/>
                    <a:p>
                      <a:pPr marL="0" lvl="0" algn="ctr">
                        <a:buNone/>
                      </a:pPr>
                      <a:r>
                        <a:rPr lang="en-US" sz="1000" b="0" i="0" u="none" strike="noStrike" noProof="0">
                          <a:solidFill>
                            <a:srgbClr val="000000"/>
                          </a:solidFill>
                          <a:effectLst/>
                          <a:latin typeface="Arial"/>
                        </a:rPr>
                        <a:t>Proceeding as planned.</a:t>
                      </a:r>
                      <a:endParaRPr lang="en-US" sz="1000" b="0"/>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489749"/>
                  </a:ext>
                </a:extLst>
              </a:tr>
              <a:tr h="431292">
                <a:tc>
                  <a:txBody>
                    <a:bodyPr/>
                    <a:lstStyle/>
                    <a:p>
                      <a:pPr marL="0" algn="ctr" rtl="0" eaLnBrk="1" fontAlgn="base" latinLnBrk="0" hangingPunct="1"/>
                      <a:r>
                        <a:rPr lang="en-US" sz="1000" b="1" i="0" u="none" strike="noStrike" kern="1200">
                          <a:solidFill>
                            <a:srgbClr val="000000"/>
                          </a:solidFill>
                          <a:effectLst/>
                          <a:highlight>
                            <a:srgbClr val="F3F3F3"/>
                          </a:highlight>
                          <a:latin typeface="Arial"/>
                        </a:rPr>
                        <a:t>Group Structure /</a:t>
                      </a:r>
                      <a:br>
                        <a:rPr lang="en-US" sz="1000" b="0" i="0" u="none" strike="noStrike" kern="1200">
                          <a:solidFill>
                            <a:srgbClr val="000000"/>
                          </a:solidFill>
                          <a:effectLst/>
                          <a:highlight>
                            <a:srgbClr val="F3F3F3"/>
                          </a:highlight>
                          <a:latin typeface="Arial"/>
                        </a:rPr>
                      </a:br>
                      <a:r>
                        <a:rPr lang="en-US" sz="1000" b="1" i="0" u="none" strike="noStrike" kern="1200">
                          <a:solidFill>
                            <a:srgbClr val="000000"/>
                          </a:solidFill>
                          <a:effectLst/>
                          <a:highlight>
                            <a:srgbClr val="F3F3F3"/>
                          </a:highlight>
                          <a:latin typeface="Arial"/>
                        </a:rPr>
                        <a:t>Group Structure Reporting (GSR)</a:t>
                      </a:r>
                      <a:endParaRPr lang="en-US" sz="1000" b="0"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solidFill>
                      <a:srgbClr val="F3F3F3"/>
                    </a:solidFill>
                  </a:tcPr>
                </a:tc>
                <a:tc>
                  <a:txBody>
                    <a:bodyPr/>
                    <a:lstStyle/>
                    <a:p>
                      <a:pPr marL="0" algn="ctr" rtl="0" eaLnBrk="1" fontAlgn="base" latinLnBrk="0" hangingPunct="1"/>
                      <a:r>
                        <a:rPr lang="en-US" sz="1200" b="1" i="0" u="none" strike="noStrike" kern="1200">
                          <a:solidFill>
                            <a:srgbClr val="FBF9F7"/>
                          </a:solidFill>
                          <a:effectLst/>
                          <a:highlight>
                            <a:srgbClr val="0070C0"/>
                          </a:highlight>
                          <a:latin typeface="Arial"/>
                        </a:rPr>
                        <a:t>Complete</a:t>
                      </a:r>
                      <a:endParaRPr lang="en-US" sz="1200" b="1"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solidFill>
                      <a:srgbClr val="0070C0"/>
                    </a:solidFill>
                  </a:tcPr>
                </a:tc>
                <a:tc>
                  <a:txBody>
                    <a:bodyPr/>
                    <a:lstStyle/>
                    <a:p>
                      <a:pPr marL="0" algn="ctr" rtl="0" eaLnBrk="1" fontAlgn="base" latinLnBrk="0" hangingPunct="1"/>
                      <a:r>
                        <a:rPr lang="en-US" sz="1000" b="0" i="0" u="none" strike="noStrike" kern="1200">
                          <a:solidFill>
                            <a:srgbClr val="000000"/>
                          </a:solidFill>
                          <a:effectLst/>
                          <a:latin typeface="Arial"/>
                        </a:rPr>
                        <a:t>August 8</a:t>
                      </a:r>
                      <a:endParaRPr lang="en-US" sz="1000" b="0"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noFill/>
                  </a:tcPr>
                </a:tc>
                <a:tc>
                  <a:txBody>
                    <a:bodyPr/>
                    <a:lstStyle/>
                    <a:p>
                      <a:pPr marL="0" algn="ctr" rtl="0" eaLnBrk="1" fontAlgn="auto" latinLnBrk="0" hangingPunct="1"/>
                      <a:r>
                        <a:rPr lang="en-US" sz="1000" b="0" i="0" u="none" strike="noStrike" kern="1200">
                          <a:solidFill>
                            <a:srgbClr val="000000"/>
                          </a:solidFill>
                          <a:effectLst/>
                          <a:latin typeface="Arial"/>
                        </a:rPr>
                        <a:t>Completed on time.</a:t>
                      </a: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3226668"/>
                  </a:ext>
                </a:extLst>
              </a:tr>
              <a:tr h="459486">
                <a:tc>
                  <a:txBody>
                    <a:bodyPr/>
                    <a:lstStyle/>
                    <a:p>
                      <a:pPr marL="0" algn="ctr" rtl="0" eaLnBrk="1" fontAlgn="base" latinLnBrk="0" hangingPunct="1"/>
                      <a:r>
                        <a:rPr lang="en-US" sz="1000" b="1" i="0" u="none" strike="noStrike" kern="1200">
                          <a:solidFill>
                            <a:srgbClr val="000000"/>
                          </a:solidFill>
                          <a:effectLst/>
                          <a:highlight>
                            <a:srgbClr val="F3F3F3"/>
                          </a:highlight>
                          <a:latin typeface="Arial"/>
                        </a:rPr>
                        <a:t>Electronic File Enrollment and </a:t>
                      </a:r>
                      <a:br>
                        <a:rPr lang="en-US" sz="1000" b="0" i="0" u="none" strike="noStrike" kern="1200">
                          <a:solidFill>
                            <a:srgbClr val="000000"/>
                          </a:solidFill>
                          <a:effectLst/>
                          <a:highlight>
                            <a:srgbClr val="F3F3F3"/>
                          </a:highlight>
                          <a:latin typeface="Arial"/>
                        </a:rPr>
                      </a:br>
                      <a:r>
                        <a:rPr lang="en-US" sz="1000" b="1" i="0" u="none" strike="noStrike" kern="1200">
                          <a:solidFill>
                            <a:srgbClr val="000000"/>
                          </a:solidFill>
                          <a:effectLst/>
                          <a:highlight>
                            <a:srgbClr val="F3F3F3"/>
                          </a:highlight>
                          <a:latin typeface="Arial"/>
                        </a:rPr>
                        <a:t>ID Card Mailing</a:t>
                      </a:r>
                      <a:endParaRPr lang="en-US" sz="1000" b="0"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solidFill>
                      <a:srgbClr val="F3F3F3"/>
                    </a:solidFill>
                  </a:tcPr>
                </a:tc>
                <a:tc>
                  <a:txBody>
                    <a:bodyPr/>
                    <a:lstStyle/>
                    <a:p>
                      <a:pPr marL="0" algn="ctr" rtl="0" eaLnBrk="1" fontAlgn="base" latinLnBrk="0" hangingPunct="1"/>
                      <a:r>
                        <a:rPr lang="en-US" sz="1200" b="1" i="0" u="none" strike="noStrike">
                          <a:solidFill>
                            <a:schemeClr val="tx1"/>
                          </a:solidFill>
                          <a:effectLst/>
                          <a:latin typeface="Arial"/>
                        </a:rPr>
                        <a:t>At Risk</a:t>
                      </a: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solidFill>
                      <a:srgbClr val="FFFF00"/>
                    </a:solidFill>
                  </a:tcPr>
                </a:tc>
                <a:tc>
                  <a:txBody>
                    <a:bodyPr/>
                    <a:lstStyle/>
                    <a:p>
                      <a:pPr marL="0" algn="ctr" rtl="0" eaLnBrk="1" fontAlgn="base" latinLnBrk="0" hangingPunct="1"/>
                      <a:r>
                        <a:rPr lang="en-US" sz="1000" b="0" i="0" u="none" strike="sngStrike" kern="1200">
                          <a:solidFill>
                            <a:srgbClr val="000000"/>
                          </a:solidFill>
                          <a:effectLst/>
                          <a:latin typeface="Arial"/>
                        </a:rPr>
                        <a:t>November 25</a:t>
                      </a:r>
                      <a:r>
                        <a:rPr lang="en-US" sz="1000" b="0" i="0" u="none" strike="noStrike" kern="1200">
                          <a:solidFill>
                            <a:srgbClr val="000000"/>
                          </a:solidFill>
                          <a:effectLst/>
                          <a:latin typeface="Arial"/>
                        </a:rPr>
                        <a:t> </a:t>
                      </a:r>
                      <a:br>
                        <a:rPr lang="en-US" sz="1000" b="0" i="0" u="none" strike="noStrike" kern="1200">
                          <a:solidFill>
                            <a:srgbClr val="000000"/>
                          </a:solidFill>
                          <a:effectLst/>
                          <a:latin typeface="Arial"/>
                        </a:rPr>
                      </a:br>
                      <a:r>
                        <a:rPr lang="en-US" sz="1000" b="0" i="0" u="none" strike="noStrike" kern="1200">
                          <a:solidFill>
                            <a:srgbClr val="000000"/>
                          </a:solidFill>
                          <a:effectLst/>
                          <a:latin typeface="Arial"/>
                        </a:rPr>
                        <a:t>December 2</a:t>
                      </a:r>
                      <a:endParaRPr lang="en-US" sz="1000" b="0"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noFill/>
                  </a:tcPr>
                </a:tc>
                <a:tc>
                  <a:txBody>
                    <a:bodyPr/>
                    <a:lstStyle/>
                    <a:p>
                      <a:pPr marL="0" algn="ctr" rtl="0" eaLnBrk="1" fontAlgn="base" latinLnBrk="0" hangingPunct="1"/>
                      <a:r>
                        <a:rPr lang="en-US" sz="1000" b="0" i="0" u="none" strike="noStrike" kern="1200">
                          <a:solidFill>
                            <a:srgbClr val="000000"/>
                          </a:solidFill>
                          <a:effectLst/>
                          <a:latin typeface="Arial"/>
                        </a:rPr>
                        <a:t>SFHSS to send enrollment file 12/2 &amp;</a:t>
                      </a:r>
                      <a:br>
                        <a:rPr lang="en-US" sz="1000" b="0" i="0" u="none" strike="noStrike" kern="1200">
                          <a:solidFill>
                            <a:srgbClr val="000000"/>
                          </a:solidFill>
                          <a:effectLst/>
                          <a:latin typeface="Arial"/>
                        </a:rPr>
                      </a:br>
                      <a:r>
                        <a:rPr lang="en-US" sz="1000" b="0" i="0" u="none" strike="noStrike" kern="1200">
                          <a:solidFill>
                            <a:srgbClr val="000000"/>
                          </a:solidFill>
                          <a:effectLst/>
                          <a:latin typeface="Arial"/>
                        </a:rPr>
                        <a:t>ID cards triggered in mid-December </a:t>
                      </a:r>
                      <a:endParaRPr lang="en-US" sz="1000" b="0"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5122515"/>
                  </a:ext>
                </a:extLst>
              </a:tr>
              <a:tr h="459486">
                <a:tc>
                  <a:txBody>
                    <a:bodyPr/>
                    <a:lstStyle/>
                    <a:p>
                      <a:pPr marL="0" algn="ctr" rtl="0" eaLnBrk="1" fontAlgn="base" latinLnBrk="0" hangingPunct="1"/>
                      <a:r>
                        <a:rPr lang="en-US" sz="1000" b="1" i="0" u="none" strike="noStrike" kern="1200">
                          <a:solidFill>
                            <a:srgbClr val="000000"/>
                          </a:solidFill>
                          <a:effectLst/>
                          <a:highlight>
                            <a:srgbClr val="F3F3F3"/>
                          </a:highlight>
                          <a:latin typeface="Arial"/>
                        </a:rPr>
                        <a:t>Medical Transition for Prior Authorizations - Medicare</a:t>
                      </a: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solidFill>
                      <a:srgbClr val="F3F3F3"/>
                    </a:solidFill>
                  </a:tcPr>
                </a:tc>
                <a:tc>
                  <a:txBody>
                    <a:bodyPr/>
                    <a:lstStyle/>
                    <a:p>
                      <a:pPr marL="0" algn="ctr" rtl="0" eaLnBrk="1" fontAlgn="base" latinLnBrk="0" hangingPunct="1"/>
                      <a:r>
                        <a:rPr lang="en-US" sz="1200" b="1" i="0" u="none" strike="noStrike" kern="1200">
                          <a:solidFill>
                            <a:srgbClr val="FBF9F7"/>
                          </a:solidFill>
                          <a:effectLst/>
                          <a:highlight>
                            <a:srgbClr val="5C9169"/>
                          </a:highlight>
                          <a:latin typeface="Arial"/>
                        </a:rPr>
                        <a:t>On Track</a:t>
                      </a: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solidFill>
                      <a:srgbClr val="5C9169"/>
                    </a:solidFill>
                  </a:tcPr>
                </a:tc>
                <a:tc>
                  <a:txBody>
                    <a:bodyPr/>
                    <a:lstStyle/>
                    <a:p>
                      <a:pPr marL="0" algn="ctr" rtl="0" eaLnBrk="1" fontAlgn="base" latinLnBrk="0" hangingPunct="1"/>
                      <a:r>
                        <a:rPr lang="nn-NO" sz="1000" b="0" i="0" u="none" strike="noStrike" kern="1200">
                          <a:solidFill>
                            <a:srgbClr val="000000"/>
                          </a:solidFill>
                          <a:effectLst/>
                          <a:latin typeface="Arial"/>
                        </a:rPr>
                        <a:t>11/1, 1/13</a:t>
                      </a:r>
                      <a:endParaRPr lang="nn-NO" sz="1000" b="0"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noFill/>
                  </a:tcPr>
                </a:tc>
                <a:tc>
                  <a:txBody>
                    <a:bodyPr/>
                    <a:lstStyle/>
                    <a:p>
                      <a:pPr lvl="0" algn="ctr">
                        <a:lnSpc>
                          <a:spcPct val="100000"/>
                        </a:lnSpc>
                        <a:spcBef>
                          <a:spcPts val="0"/>
                        </a:spcBef>
                        <a:spcAft>
                          <a:spcPts val="0"/>
                        </a:spcAft>
                        <a:buNone/>
                      </a:pPr>
                      <a:r>
                        <a:rPr lang="en-US" sz="1000" b="0" i="0" u="none" strike="noStrike" kern="1200" noProof="0">
                          <a:solidFill>
                            <a:srgbClr val="000000"/>
                          </a:solidFill>
                          <a:effectLst/>
                        </a:rPr>
                        <a:t>Despite the challenges in gathering Prior Authorization data from UHC, Blue Shield of California will fulfill the CMS requirement for the 90-day continuity of care, including prior authorizations previously approved with no member action required.</a:t>
                      </a:r>
                      <a:endParaRPr lang="en-US" i="0" noProof="0"/>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6943191"/>
                  </a:ext>
                </a:extLst>
              </a:tr>
              <a:tr h="397994">
                <a:tc>
                  <a:txBody>
                    <a:bodyPr/>
                    <a:lstStyle/>
                    <a:p>
                      <a:pPr marL="0" algn="ctr" rtl="0" eaLnBrk="1" fontAlgn="base" latinLnBrk="0" hangingPunct="1"/>
                      <a:r>
                        <a:rPr lang="en-US" sz="1000" b="1" i="0" u="none" strike="noStrike" kern="1200">
                          <a:solidFill>
                            <a:srgbClr val="000000"/>
                          </a:solidFill>
                          <a:effectLst/>
                          <a:highlight>
                            <a:srgbClr val="F3F3F3"/>
                          </a:highlight>
                          <a:latin typeface="Arial"/>
                        </a:rPr>
                        <a:t>Pharmacy Transition </a:t>
                      </a:r>
                      <a:endParaRPr lang="en-US" sz="1000" b="0"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solidFill>
                      <a:srgbClr val="F3F3F3"/>
                    </a:solidFill>
                  </a:tcPr>
                </a:tc>
                <a:tc>
                  <a:txBody>
                    <a:bodyPr/>
                    <a:lstStyle/>
                    <a:p>
                      <a:pPr marL="0" algn="ctr" rtl="0" eaLnBrk="1" fontAlgn="base" latinLnBrk="0" hangingPunct="1"/>
                      <a:r>
                        <a:rPr lang="en-US" sz="1200" b="1" i="0" u="none" strike="noStrike" kern="1200">
                          <a:solidFill>
                            <a:srgbClr val="FFFFFF"/>
                          </a:solidFill>
                          <a:effectLst/>
                          <a:latin typeface="Arial"/>
                        </a:rPr>
                        <a:t>On Track</a:t>
                      </a:r>
                      <a:endParaRPr lang="en-US" sz="1200" b="1"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solidFill>
                      <a:srgbClr val="5C9169"/>
                    </a:solidFill>
                  </a:tcPr>
                </a:tc>
                <a:tc>
                  <a:txBody>
                    <a:bodyPr/>
                    <a:lstStyle/>
                    <a:p>
                      <a:pPr marL="0" algn="ctr" rtl="0" eaLnBrk="1" fontAlgn="base" latinLnBrk="0" hangingPunct="1"/>
                      <a:r>
                        <a:rPr lang="en-US" sz="1000" b="0" i="0" u="none" strike="noStrike" kern="1200">
                          <a:solidFill>
                            <a:srgbClr val="000000"/>
                          </a:solidFill>
                          <a:effectLst/>
                          <a:latin typeface="Arial"/>
                        </a:rPr>
                        <a:t>August-January</a:t>
                      </a:r>
                      <a:endParaRPr lang="en-US" sz="1000" b="0"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noFill/>
                  </a:tcPr>
                </a:tc>
                <a:tc>
                  <a:txBody>
                    <a:bodyPr/>
                    <a:lstStyle/>
                    <a:p>
                      <a:pPr marL="0" lvl="0" algn="ctr">
                        <a:buNone/>
                      </a:pPr>
                      <a:r>
                        <a:rPr lang="en-US" sz="1000" b="0" i="0" u="none" strike="noStrike" kern="1200" noProof="0">
                          <a:solidFill>
                            <a:srgbClr val="000000"/>
                          </a:solidFill>
                          <a:effectLst/>
                          <a:latin typeface="Arial"/>
                        </a:rPr>
                        <a:t>Proceeding as planned.</a:t>
                      </a:r>
                      <a:endParaRPr lang="en-US" sz="1000"/>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8126394"/>
                  </a:ext>
                </a:extLst>
              </a:tr>
              <a:tr h="450088">
                <a:tc>
                  <a:txBody>
                    <a:bodyPr/>
                    <a:lstStyle/>
                    <a:p>
                      <a:pPr marL="0" algn="ctr" rtl="0" eaLnBrk="1" fontAlgn="base" latinLnBrk="0" hangingPunct="1"/>
                      <a:r>
                        <a:rPr lang="en-US" sz="1000" b="1" i="0" u="none" strike="noStrike" kern="1200">
                          <a:solidFill>
                            <a:srgbClr val="000000"/>
                          </a:solidFill>
                          <a:effectLst/>
                          <a:highlight>
                            <a:srgbClr val="F3F3F3"/>
                          </a:highlight>
                          <a:latin typeface="Arial"/>
                        </a:rPr>
                        <a:t>Post Implementation</a:t>
                      </a:r>
                      <a:endParaRPr lang="en-US" sz="1000" b="0"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solidFill>
                      <a:srgbClr val="F3F3F3"/>
                    </a:solidFill>
                  </a:tcPr>
                </a:tc>
                <a:tc>
                  <a:txBody>
                    <a:bodyPr/>
                    <a:lstStyle/>
                    <a:p>
                      <a:pPr marL="0" algn="ctr" rtl="0" eaLnBrk="1" fontAlgn="base" latinLnBrk="0" hangingPunct="1"/>
                      <a:r>
                        <a:rPr lang="en-US" sz="1200" b="1" i="0" u="none" strike="noStrike" kern="1200">
                          <a:solidFill>
                            <a:srgbClr val="000000"/>
                          </a:solidFill>
                          <a:effectLst/>
                          <a:latin typeface="Arial"/>
                        </a:rPr>
                        <a:t>Not Started</a:t>
                      </a:r>
                      <a:endParaRPr lang="en-US" sz="1200" b="1"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noFill/>
                  </a:tcPr>
                </a:tc>
                <a:tc>
                  <a:txBody>
                    <a:bodyPr/>
                    <a:lstStyle/>
                    <a:p>
                      <a:pPr marL="0" algn="ctr" rtl="0" eaLnBrk="1" fontAlgn="base" latinLnBrk="0" hangingPunct="1"/>
                      <a:r>
                        <a:rPr lang="en-US" sz="1000" b="0" i="0" u="none" strike="noStrike" kern="1200">
                          <a:solidFill>
                            <a:srgbClr val="000000"/>
                          </a:solidFill>
                          <a:effectLst/>
                          <a:latin typeface="Arial"/>
                        </a:rPr>
                        <a:t>February</a:t>
                      </a:r>
                      <a:endParaRPr lang="en-US" sz="1000" b="0" i="0" u="none" strike="noStrike">
                        <a:effectLst/>
                        <a:latin typeface="Arial"/>
                      </a:endParaRP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noFill/>
                  </a:tcPr>
                </a:tc>
                <a:tc>
                  <a:txBody>
                    <a:bodyPr/>
                    <a:lstStyle/>
                    <a:p>
                      <a:pPr marL="0" algn="ctr" rtl="0" eaLnBrk="1" fontAlgn="auto" latinLnBrk="0" hangingPunct="1"/>
                      <a:r>
                        <a:rPr lang="en-US" sz="1000" b="0" i="0" u="none" strike="noStrike" kern="1200" dirty="0">
                          <a:solidFill>
                            <a:srgbClr val="000000"/>
                          </a:solidFill>
                          <a:effectLst/>
                          <a:latin typeface="Arial"/>
                        </a:rPr>
                        <a:t>TBD.</a:t>
                      </a:r>
                    </a:p>
                  </a:txBody>
                  <a:tcPr marL="82296" marR="82296" marT="41148" marB="41148" anchor="ctr">
                    <a:lnL w="9652" cap="flat" cmpd="sng" algn="ctr">
                      <a:solidFill>
                        <a:srgbClr val="000000"/>
                      </a:solidFill>
                      <a:prstDash val="solid"/>
                      <a:round/>
                      <a:headEnd type="none" w="med" len="med"/>
                      <a:tailEnd type="none" w="med" len="med"/>
                    </a:lnL>
                    <a:lnR w="9652" cap="flat" cmpd="sng" algn="ctr">
                      <a:solidFill>
                        <a:srgbClr val="000000"/>
                      </a:solidFill>
                      <a:prstDash val="solid"/>
                      <a:round/>
                      <a:headEnd type="none" w="med" len="med"/>
                      <a:tailEnd type="none" w="med" len="med"/>
                    </a:lnR>
                    <a:lnT w="9652" cap="flat" cmpd="sng" algn="ctr">
                      <a:solidFill>
                        <a:srgbClr val="000000"/>
                      </a:solidFill>
                      <a:prstDash val="solid"/>
                      <a:round/>
                      <a:headEnd type="none" w="med" len="med"/>
                      <a:tailEnd type="none" w="med" len="med"/>
                    </a:lnT>
                    <a:lnB w="9652"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9217155"/>
                  </a:ext>
                </a:extLst>
              </a:tr>
            </a:tbl>
          </a:graphicData>
        </a:graphic>
      </p:graphicFrame>
    </p:spTree>
    <p:extLst>
      <p:ext uri="{BB962C8B-B14F-4D97-AF65-F5344CB8AC3E}">
        <p14:creationId xmlns:p14="http://schemas.microsoft.com/office/powerpoint/2010/main" val="279007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EE48E-ED38-F1A7-143F-B9477A944A35}"/>
              </a:ext>
            </a:extLst>
          </p:cNvPr>
          <p:cNvSpPr>
            <a:spLocks noGrp="1"/>
          </p:cNvSpPr>
          <p:nvPr>
            <p:ph type="title"/>
          </p:nvPr>
        </p:nvSpPr>
        <p:spPr/>
        <p:txBody>
          <a:bodyPr/>
          <a:lstStyle/>
          <a:p>
            <a:r>
              <a:rPr lang="en-US" b="1">
                <a:solidFill>
                  <a:schemeClr val="tx2"/>
                </a:solidFill>
              </a:rPr>
              <a:t>Opportunity for Improvement</a:t>
            </a:r>
          </a:p>
        </p:txBody>
      </p:sp>
      <p:sp>
        <p:nvSpPr>
          <p:cNvPr id="5" name="Footer Placeholder 4">
            <a:extLst>
              <a:ext uri="{FF2B5EF4-FFF2-40B4-BE49-F238E27FC236}">
                <a16:creationId xmlns:a16="http://schemas.microsoft.com/office/drawing/2014/main" id="{E20244C2-621E-F7DE-42FB-9F7AB42FF93D}"/>
              </a:ext>
            </a:extLst>
          </p:cNvPr>
          <p:cNvSpPr>
            <a:spLocks noGrp="1"/>
          </p:cNvSpPr>
          <p:nvPr>
            <p:ph type="ftr" sz="quarter" idx="3"/>
          </p:nvPr>
        </p:nvSpPr>
        <p:spPr/>
        <p:txBody>
          <a:bodyPr/>
          <a:lstStyle/>
          <a:p>
            <a:r>
              <a:rPr lang="en-US"/>
              <a:t>Blue Shield Medicare PPO Transition Update – November 14, 2024</a:t>
            </a:r>
          </a:p>
        </p:txBody>
      </p:sp>
      <p:sp>
        <p:nvSpPr>
          <p:cNvPr id="6" name="Content Placeholder 5">
            <a:extLst>
              <a:ext uri="{FF2B5EF4-FFF2-40B4-BE49-F238E27FC236}">
                <a16:creationId xmlns:a16="http://schemas.microsoft.com/office/drawing/2014/main" id="{CD84EF11-41DF-10A0-0DA8-1FACAEA21782}"/>
              </a:ext>
            </a:extLst>
          </p:cNvPr>
          <p:cNvSpPr>
            <a:spLocks noGrp="1"/>
          </p:cNvSpPr>
          <p:nvPr>
            <p:ph idx="1"/>
          </p:nvPr>
        </p:nvSpPr>
        <p:spPr>
          <a:xfrm>
            <a:off x="202013" y="1193079"/>
            <a:ext cx="8682726" cy="5226675"/>
          </a:xfrm>
        </p:spPr>
        <p:txBody>
          <a:bodyPr vert="horz" lIns="228600" tIns="45720" rIns="228600" bIns="45720" rtlCol="0" anchor="t">
            <a:normAutofit/>
          </a:bodyPr>
          <a:lstStyle/>
          <a:p>
            <a:r>
              <a:rPr lang="en-US" sz="1800" b="1">
                <a:solidFill>
                  <a:srgbClr val="000000"/>
                </a:solidFill>
                <a:latin typeface="Arial"/>
                <a:cs typeface="Arial"/>
              </a:rPr>
              <a:t>Medicare Stars</a:t>
            </a:r>
            <a:endParaRPr lang="en-US">
              <a:latin typeface="Arial"/>
            </a:endParaRPr>
          </a:p>
          <a:p>
            <a:pPr marL="285750" indent="-285750">
              <a:lnSpc>
                <a:spcPct val="100000"/>
              </a:lnSpc>
              <a:buFont typeface="Wingdings" charset="2"/>
              <a:buChar char="§"/>
            </a:pPr>
            <a:r>
              <a:rPr lang="en-US" sz="1500">
                <a:solidFill>
                  <a:srgbClr val="000000"/>
                </a:solidFill>
                <a:latin typeface="Arial"/>
                <a:cs typeface="Arial"/>
              </a:rPr>
              <a:t>The Center for Medicare &amp; Medicaid Services, also known as CMS, recently released its Medicare Star rating in October 2024, based on 2023 Plan Year results. </a:t>
            </a:r>
            <a:endParaRPr lang="en-US" sz="1500">
              <a:latin typeface="Arial"/>
              <a:cs typeface="Arial"/>
            </a:endParaRPr>
          </a:p>
          <a:p>
            <a:pPr marL="285750" indent="-285750">
              <a:lnSpc>
                <a:spcPct val="100000"/>
              </a:lnSpc>
              <a:buFont typeface="Wingdings" charset="2"/>
              <a:buChar char="§"/>
            </a:pPr>
            <a:r>
              <a:rPr lang="en-US" sz="1500">
                <a:solidFill>
                  <a:srgbClr val="000000"/>
                </a:solidFill>
                <a:latin typeface="Arial"/>
                <a:cs typeface="Arial"/>
              </a:rPr>
              <a:t>The Blue Shield Medicare PPO plan dropped by 1 star from 3.5 Stars to 2.5 Stars. SFHSS Medicare PPO retirees are not included in this rating. </a:t>
            </a:r>
            <a:endParaRPr lang="en-US" sz="1500">
              <a:latin typeface="Arial"/>
              <a:cs typeface="Arial"/>
            </a:endParaRPr>
          </a:p>
          <a:p>
            <a:pPr lvl="1">
              <a:lnSpc>
                <a:spcPct val="100000"/>
              </a:lnSpc>
            </a:pPr>
            <a:r>
              <a:rPr lang="en-US" sz="1500">
                <a:solidFill>
                  <a:srgbClr val="000000"/>
                </a:solidFill>
                <a:latin typeface="Arial"/>
                <a:cs typeface="Arial"/>
              </a:rPr>
              <a:t>SFHSS members' plans will start in January 2025, which will be reflected in the scores that CMS will release in October 2026.</a:t>
            </a:r>
            <a:endParaRPr lang="en-US" sz="1500">
              <a:latin typeface="Arial"/>
              <a:cs typeface="Arial"/>
            </a:endParaRPr>
          </a:p>
          <a:p>
            <a:pPr marL="285750" indent="-285750">
              <a:lnSpc>
                <a:spcPct val="100000"/>
              </a:lnSpc>
              <a:buFont typeface="Wingdings" charset="2"/>
              <a:buChar char="§"/>
            </a:pPr>
            <a:r>
              <a:rPr lang="en-US" sz="1500">
                <a:solidFill>
                  <a:srgbClr val="000000"/>
                </a:solidFill>
                <a:latin typeface="Arial"/>
                <a:cs typeface="Arial"/>
              </a:rPr>
              <a:t>A significant contributing factor to the rating drop in 2023 was member engagement with their preventative care screenings and wellness visits.</a:t>
            </a:r>
            <a:endParaRPr lang="en-US" sz="1500">
              <a:latin typeface="Arial"/>
              <a:cs typeface="Arial"/>
            </a:endParaRPr>
          </a:p>
          <a:p>
            <a:pPr marL="285750" indent="-285750">
              <a:lnSpc>
                <a:spcPct val="100000"/>
              </a:lnSpc>
              <a:buFont typeface="Wingdings" charset="2"/>
              <a:buChar char="§"/>
            </a:pPr>
            <a:r>
              <a:rPr lang="en-US" sz="1500">
                <a:solidFill>
                  <a:srgbClr val="000000"/>
                </a:solidFill>
                <a:latin typeface="Arial"/>
                <a:cs typeface="Arial"/>
              </a:rPr>
              <a:t>These Star Ratings do not change our commitment to ensuring SFHSS Medicare members have a smooth transition with access to the same doctors, the prescription medications they need, and timely claims payment. </a:t>
            </a:r>
            <a:endParaRPr lang="en-US" sz="1500">
              <a:latin typeface="Arial"/>
              <a:cs typeface="Arial"/>
            </a:endParaRPr>
          </a:p>
          <a:p>
            <a:pPr marL="285750" indent="-285750">
              <a:lnSpc>
                <a:spcPct val="100000"/>
              </a:lnSpc>
              <a:buFont typeface="Wingdings" charset="2"/>
              <a:buChar char="§"/>
            </a:pPr>
            <a:r>
              <a:rPr lang="en-US" sz="1500">
                <a:solidFill>
                  <a:srgbClr val="000000"/>
                </a:solidFill>
                <a:latin typeface="Arial"/>
                <a:cs typeface="Arial"/>
              </a:rPr>
              <a:t>Blue Shield has learned a lot about how we can improve member engagement since 2023, and these learnings have translated into the special support Blue Shield has been providing SFHSS members including:</a:t>
            </a:r>
            <a:endParaRPr lang="en-US" sz="1500">
              <a:latin typeface="Arial"/>
              <a:cs typeface="Arial"/>
            </a:endParaRPr>
          </a:p>
          <a:p>
            <a:pPr lvl="1">
              <a:lnSpc>
                <a:spcPct val="100000"/>
              </a:lnSpc>
            </a:pPr>
            <a:r>
              <a:rPr lang="en-US" sz="1500">
                <a:solidFill>
                  <a:srgbClr val="000000"/>
                </a:solidFill>
                <a:latin typeface="Arial"/>
                <a:cs typeface="Arial"/>
              </a:rPr>
              <a:t>Dedicated Concierge Member Service, custom microsite, and close partnership between HSS Staff and BSC to customize communication strategies for member education.</a:t>
            </a:r>
            <a:endParaRPr lang="en-US" sz="1500">
              <a:latin typeface="Arial"/>
              <a:cs typeface="Arial"/>
            </a:endParaRPr>
          </a:p>
        </p:txBody>
      </p:sp>
    </p:spTree>
    <p:extLst>
      <p:ext uri="{BB962C8B-B14F-4D97-AF65-F5344CB8AC3E}">
        <p14:creationId xmlns:p14="http://schemas.microsoft.com/office/powerpoint/2010/main" val="197387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09146-5E40-1D9C-E7FF-5CF3ECB9EB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125E89-7899-9D2E-C5DC-AC6CDE6376D3}"/>
              </a:ext>
            </a:extLst>
          </p:cNvPr>
          <p:cNvSpPr>
            <a:spLocks noGrp="1"/>
          </p:cNvSpPr>
          <p:nvPr>
            <p:ph type="title"/>
          </p:nvPr>
        </p:nvSpPr>
        <p:spPr/>
        <p:txBody>
          <a:bodyPr/>
          <a:lstStyle/>
          <a:p>
            <a:r>
              <a:rPr lang="en-US" b="1">
                <a:solidFill>
                  <a:schemeClr val="tx2"/>
                </a:solidFill>
              </a:rPr>
              <a:t>Addressing Member Concerns</a:t>
            </a:r>
          </a:p>
        </p:txBody>
      </p:sp>
      <p:sp>
        <p:nvSpPr>
          <p:cNvPr id="5" name="Footer Placeholder 4">
            <a:extLst>
              <a:ext uri="{FF2B5EF4-FFF2-40B4-BE49-F238E27FC236}">
                <a16:creationId xmlns:a16="http://schemas.microsoft.com/office/drawing/2014/main" id="{E7760519-F223-99EA-4CD0-766422016810}"/>
              </a:ext>
            </a:extLst>
          </p:cNvPr>
          <p:cNvSpPr>
            <a:spLocks noGrp="1"/>
          </p:cNvSpPr>
          <p:nvPr>
            <p:ph type="ftr" sz="quarter" idx="3"/>
          </p:nvPr>
        </p:nvSpPr>
        <p:spPr/>
        <p:txBody>
          <a:bodyPr/>
          <a:lstStyle/>
          <a:p>
            <a:r>
              <a:rPr lang="en-US"/>
              <a:t>Blue Shield Medicare PPO Transition Update – November 14, 2024</a:t>
            </a:r>
          </a:p>
        </p:txBody>
      </p:sp>
      <p:sp>
        <p:nvSpPr>
          <p:cNvPr id="3" name="TextBox 2">
            <a:extLst>
              <a:ext uri="{FF2B5EF4-FFF2-40B4-BE49-F238E27FC236}">
                <a16:creationId xmlns:a16="http://schemas.microsoft.com/office/drawing/2014/main" id="{F481FD33-A326-E97D-47FE-0FA17B5457CF}"/>
              </a:ext>
            </a:extLst>
          </p:cNvPr>
          <p:cNvSpPr txBox="1"/>
          <p:nvPr/>
        </p:nvSpPr>
        <p:spPr>
          <a:xfrm>
            <a:off x="377812" y="1223890"/>
            <a:ext cx="8504668" cy="54373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en-US" b="1" dirty="0">
                <a:cs typeface="Arial"/>
              </a:rPr>
              <a:t>News About Blue Shield’s Reduction in Force</a:t>
            </a:r>
            <a:endParaRPr lang="en-US" sz="1500" dirty="0">
              <a:cs typeface="Arial"/>
            </a:endParaRPr>
          </a:p>
          <a:p>
            <a:pPr marL="285750" indent="-285750">
              <a:spcBef>
                <a:spcPts val="1000"/>
              </a:spcBef>
              <a:buFont typeface="Wingdings"/>
              <a:buChar char="§"/>
            </a:pPr>
            <a:r>
              <a:rPr lang="en-US" sz="1600" dirty="0">
                <a:cs typeface="Arial"/>
              </a:rPr>
              <a:t>As a nonprofit health plan, Blue Shield of California is driven by our mission to provide access to high quality health care that’s sustainably affordable. With members at the center of everything we do, ensuring we have the right roles, talent, skills, and capabilities in place to deliver on our mission is critical. </a:t>
            </a:r>
          </a:p>
          <a:p>
            <a:pPr marL="285750" indent="-285750">
              <a:spcBef>
                <a:spcPts val="1000"/>
              </a:spcBef>
              <a:buFont typeface="Wingdings"/>
              <a:buChar char="§"/>
            </a:pPr>
            <a:r>
              <a:rPr lang="en-US" sz="1600" dirty="0">
                <a:cs typeface="Arial"/>
              </a:rPr>
              <a:t>With that in mind, we’ve reduced our staff by 61 positions, or less than 1% of our workforce. These layoffs are largely due to the closure of one of our Blue Shield Promise clinics in Southern California. We do not anticipate any SFHSS member impact. </a:t>
            </a:r>
          </a:p>
          <a:p>
            <a:pPr marL="285750" indent="-285750">
              <a:spcBef>
                <a:spcPts val="1000"/>
              </a:spcBef>
              <a:buFont typeface="Wingdings"/>
              <a:buChar char="§"/>
            </a:pPr>
            <a:r>
              <a:rPr lang="en-US" sz="1600" dirty="0">
                <a:cs typeface="Arial"/>
              </a:rPr>
              <a:t>Blue Shield continues to be a very financially sound organization and recently given an ‘A’ financial strength rating with accompanying ‘stable’ outlooks affirmed by Fitch and A.M. Best.  </a:t>
            </a:r>
          </a:p>
          <a:p>
            <a:pPr marL="285750" indent="-285750">
              <a:spcBef>
                <a:spcPts val="1000"/>
              </a:spcBef>
              <a:buFont typeface="Wingdings"/>
              <a:buChar char="§"/>
            </a:pPr>
            <a:r>
              <a:rPr lang="en-US" sz="1600" dirty="0">
                <a:cs typeface="Arial"/>
              </a:rPr>
              <a:t>This impact is not related to the Stars rating reduction.</a:t>
            </a:r>
          </a:p>
          <a:p>
            <a:pPr>
              <a:spcBef>
                <a:spcPts val="1000"/>
              </a:spcBef>
            </a:pPr>
            <a:br>
              <a:rPr lang="en-US" sz="1600" b="1" dirty="0">
                <a:cs typeface="Segoe UI"/>
              </a:rPr>
            </a:br>
            <a:r>
              <a:rPr lang="en-US" b="1" dirty="0">
                <a:cs typeface="Segoe UI"/>
              </a:rPr>
              <a:t>Pharmacy - Network</a:t>
            </a:r>
          </a:p>
          <a:p>
            <a:pPr marL="285750" indent="-285750">
              <a:spcBef>
                <a:spcPts val="1000"/>
              </a:spcBef>
              <a:buFont typeface="Wingdings" panose="020B0604020202020204" pitchFamily="34" charset="0"/>
              <a:buChar char="§"/>
            </a:pPr>
            <a:r>
              <a:rPr lang="en-US" sz="1600" dirty="0">
                <a:cs typeface="Segoe UI"/>
              </a:rPr>
              <a:t>Walgreens is included in the Blue Shield network but is not a preferred pharmacy. Only preferred pharmacies offer a 100-day supply for the cost of 2x copay.</a:t>
            </a:r>
            <a:endParaRPr lang="en-US" sz="1400" dirty="0">
              <a:cs typeface="Arial"/>
            </a:endParaRPr>
          </a:p>
          <a:p>
            <a:pPr>
              <a:spcBef>
                <a:spcPts val="1000"/>
              </a:spcBef>
            </a:pPr>
            <a:endParaRPr lang="en-US" sz="1600" dirty="0">
              <a:cs typeface="Arial"/>
            </a:endParaRPr>
          </a:p>
          <a:p>
            <a:pPr marL="285750" indent="-285750">
              <a:buFont typeface="Wingdings"/>
              <a:buChar char="§"/>
            </a:pPr>
            <a:endParaRPr lang="en-US" sz="1500" dirty="0">
              <a:solidFill>
                <a:srgbClr val="000000"/>
              </a:solidFill>
              <a:cs typeface="Arial"/>
            </a:endParaRPr>
          </a:p>
        </p:txBody>
      </p:sp>
    </p:spTree>
    <p:extLst>
      <p:ext uri="{BB962C8B-B14F-4D97-AF65-F5344CB8AC3E}">
        <p14:creationId xmlns:p14="http://schemas.microsoft.com/office/powerpoint/2010/main" val="90756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09146-5E40-1D9C-E7FF-5CF3ECB9EB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125E89-7899-9D2E-C5DC-AC6CDE6376D3}"/>
              </a:ext>
            </a:extLst>
          </p:cNvPr>
          <p:cNvSpPr>
            <a:spLocks noGrp="1"/>
          </p:cNvSpPr>
          <p:nvPr>
            <p:ph type="title"/>
          </p:nvPr>
        </p:nvSpPr>
        <p:spPr/>
        <p:txBody>
          <a:bodyPr/>
          <a:lstStyle/>
          <a:p>
            <a:r>
              <a:rPr lang="en-US" b="1">
                <a:solidFill>
                  <a:schemeClr val="tx2"/>
                </a:solidFill>
              </a:rPr>
              <a:t>Addressing Member Concerns</a:t>
            </a:r>
          </a:p>
        </p:txBody>
      </p:sp>
      <p:sp>
        <p:nvSpPr>
          <p:cNvPr id="5" name="Footer Placeholder 4">
            <a:extLst>
              <a:ext uri="{FF2B5EF4-FFF2-40B4-BE49-F238E27FC236}">
                <a16:creationId xmlns:a16="http://schemas.microsoft.com/office/drawing/2014/main" id="{E7760519-F223-99EA-4CD0-766422016810}"/>
              </a:ext>
            </a:extLst>
          </p:cNvPr>
          <p:cNvSpPr>
            <a:spLocks noGrp="1"/>
          </p:cNvSpPr>
          <p:nvPr>
            <p:ph type="ftr" sz="quarter" idx="3"/>
          </p:nvPr>
        </p:nvSpPr>
        <p:spPr/>
        <p:txBody>
          <a:bodyPr/>
          <a:lstStyle/>
          <a:p>
            <a:r>
              <a:rPr lang="en-US"/>
              <a:t>Blue Shield Medicare PPO Transition Update – November 14, 2024</a:t>
            </a:r>
          </a:p>
        </p:txBody>
      </p:sp>
      <p:sp>
        <p:nvSpPr>
          <p:cNvPr id="9" name="TextBox 8">
            <a:extLst>
              <a:ext uri="{FF2B5EF4-FFF2-40B4-BE49-F238E27FC236}">
                <a16:creationId xmlns:a16="http://schemas.microsoft.com/office/drawing/2014/main" id="{15957F76-45BF-99AD-AE60-618874B2B2F0}"/>
              </a:ext>
            </a:extLst>
          </p:cNvPr>
          <p:cNvSpPr txBox="1"/>
          <p:nvPr/>
        </p:nvSpPr>
        <p:spPr>
          <a:xfrm>
            <a:off x="364528" y="1269057"/>
            <a:ext cx="8038264"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Segoe UI"/>
              </a:rPr>
              <a:t>Pharmacy - Mail Order or Local Pharmacy</a:t>
            </a:r>
            <a:endParaRPr lang="en-US" sz="1600">
              <a:cs typeface="Arial"/>
            </a:endParaRPr>
          </a:p>
          <a:p>
            <a:endParaRPr lang="en-US" sz="1600">
              <a:cs typeface="Arial"/>
            </a:endParaRPr>
          </a:p>
          <a:p>
            <a:pPr marL="285750" indent="-285750">
              <a:buFont typeface="Wingdings"/>
              <a:buChar char="§"/>
            </a:pPr>
            <a:r>
              <a:rPr lang="en-US" sz="1600">
                <a:cs typeface="Arial"/>
              </a:rPr>
              <a:t>Members who currently have Mail Service Pharmacy for their maintenance medications will automatically have their prescriptions transferred to Amazon Pharmacy for fulfillment.</a:t>
            </a:r>
            <a:endParaRPr lang="en-US">
              <a:cs typeface="Arial"/>
            </a:endParaRPr>
          </a:p>
          <a:p>
            <a:pPr marL="742950" lvl="1" indent="-285750">
              <a:buFont typeface="Wingdings"/>
              <a:buChar char="§"/>
            </a:pPr>
            <a:r>
              <a:rPr lang="en-US" sz="1600">
                <a:cs typeface="Arial"/>
              </a:rPr>
              <a:t>Instructions will be mailed to current mail service members on how to create an Amazon Pharmacy account to continue to receive their home mail service.</a:t>
            </a:r>
            <a:endParaRPr lang="en-US">
              <a:cs typeface="Arial" panose="020B0604020202020204"/>
            </a:endParaRPr>
          </a:p>
          <a:p>
            <a:pPr marL="285750" indent="-285750">
              <a:buFont typeface="Wingdings"/>
              <a:buChar char="§"/>
            </a:pPr>
            <a:endParaRPr lang="en-US" sz="1600">
              <a:cs typeface="Arial"/>
            </a:endParaRPr>
          </a:p>
          <a:p>
            <a:pPr marL="285750" indent="-285750">
              <a:buFont typeface="Wingdings"/>
              <a:buChar char="§"/>
            </a:pPr>
            <a:r>
              <a:rPr lang="en-US" sz="1600">
                <a:cs typeface="Arial"/>
              </a:rPr>
              <a:t>Mail delivery with Amazon Pharmacy is optional. Members can choose what works best for them: mail delivery via Amazon Pharmacy or filling prescriptions at their local retail pharmacy. </a:t>
            </a:r>
          </a:p>
          <a:p>
            <a:pPr marL="285750" indent="-285750">
              <a:buFont typeface="Wingdings"/>
              <a:buChar char="§"/>
            </a:pPr>
            <a:endParaRPr lang="en-US" sz="1600">
              <a:solidFill>
                <a:srgbClr val="000000"/>
              </a:solidFill>
              <a:ea typeface="+mn-lt"/>
              <a:cs typeface="+mn-lt"/>
            </a:endParaRPr>
          </a:p>
          <a:p>
            <a:pPr marL="285750" indent="-285750">
              <a:buFont typeface="Wingdings"/>
              <a:buChar char="§"/>
            </a:pPr>
            <a:r>
              <a:rPr lang="en-US" sz="1600">
                <a:solidFill>
                  <a:srgbClr val="000000"/>
                </a:solidFill>
                <a:ea typeface="+mn-lt"/>
                <a:cs typeface="+mn-lt"/>
              </a:rPr>
              <a:t>There are retail pharmacy options that may also allow members to receive home delivery for their prescriptions.</a:t>
            </a:r>
          </a:p>
          <a:p>
            <a:pPr marL="285750" indent="-285750">
              <a:buFont typeface="Wingdings"/>
              <a:buChar char="§"/>
            </a:pPr>
            <a:endParaRPr lang="en-US" sz="1600">
              <a:solidFill>
                <a:srgbClr val="000000"/>
              </a:solidFill>
              <a:ea typeface="+mn-lt"/>
              <a:cs typeface="+mn-lt"/>
            </a:endParaRPr>
          </a:p>
          <a:p>
            <a:pPr marL="285750" indent="-285750">
              <a:buFont typeface="Wingdings"/>
              <a:buChar char="§"/>
            </a:pPr>
            <a:r>
              <a:rPr lang="en-US" sz="1600">
                <a:solidFill>
                  <a:srgbClr val="000000"/>
                </a:solidFill>
                <a:ea typeface="+mn-lt"/>
                <a:cs typeface="+mn-lt"/>
              </a:rPr>
              <a:t>Members have the choice to transfer their maintenance medications to a retail pharmacy that may offer home delivery. If the pharmacy of choice is a Blue Shield preferred retail pharmacy, the member cost share is the same as the home delivery with Amazon Pharmacy.</a:t>
            </a:r>
          </a:p>
          <a:p>
            <a:pPr marL="285750" indent="-285750">
              <a:buFont typeface="Wingdings"/>
              <a:buChar char="§"/>
            </a:pPr>
            <a:endParaRPr lang="en-US" sz="1600">
              <a:solidFill>
                <a:srgbClr val="000000"/>
              </a:solidFill>
              <a:ea typeface="+mn-lt"/>
              <a:cs typeface="+mn-lt"/>
            </a:endParaRPr>
          </a:p>
          <a:p>
            <a:pPr marL="285750" indent="-285750">
              <a:buFont typeface="Wingdings"/>
              <a:buChar char="§"/>
            </a:pPr>
            <a:endParaRPr lang="en-US" sz="1600">
              <a:solidFill>
                <a:srgbClr val="3F3C3A"/>
              </a:solidFill>
              <a:cs typeface="Arial"/>
            </a:endParaRPr>
          </a:p>
        </p:txBody>
      </p:sp>
    </p:spTree>
    <p:extLst>
      <p:ext uri="{BB962C8B-B14F-4D97-AF65-F5344CB8AC3E}">
        <p14:creationId xmlns:p14="http://schemas.microsoft.com/office/powerpoint/2010/main" val="26064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45">
            <a:extLst>
              <a:ext uri="{FF2B5EF4-FFF2-40B4-BE49-F238E27FC236}">
                <a16:creationId xmlns:a16="http://schemas.microsoft.com/office/drawing/2014/main" id="{14CE5796-AC26-9349-FBFC-A309C993B90D}"/>
              </a:ext>
            </a:extLst>
          </p:cNvPr>
          <p:cNvSpPr txBox="1"/>
          <p:nvPr/>
        </p:nvSpPr>
        <p:spPr>
          <a:xfrm>
            <a:off x="7117485" y="5309086"/>
            <a:ext cx="2230656" cy="951543"/>
          </a:xfrm>
          <a:prstGeom prst="rect">
            <a:avLst/>
          </a:prstGeom>
        </p:spPr>
        <p:txBody>
          <a:bodyPr vert="horz" wrap="square" lIns="0" tIns="12700" rIns="0" bIns="0" rtlCol="0" anchor="t">
            <a:spAutoFit/>
          </a:bodyPr>
          <a:lstStyle/>
          <a:p>
            <a:pPr marL="12700">
              <a:spcBef>
                <a:spcPts val="100"/>
              </a:spcBef>
            </a:pPr>
            <a:r>
              <a:rPr lang="en-US" sz="1500" b="1" spc="-10">
                <a:solidFill>
                  <a:schemeClr val="tx2"/>
                </a:solidFill>
                <a:latin typeface="Tahoma"/>
                <a:cs typeface="Tahoma"/>
              </a:rPr>
              <a:t>99%</a:t>
            </a:r>
            <a:br>
              <a:rPr lang="en-US" sz="1500" b="1" spc="-10">
                <a:latin typeface="Tahoma"/>
                <a:cs typeface="Tahoma"/>
              </a:rPr>
            </a:br>
            <a:r>
              <a:rPr lang="en-US" sz="1400" spc="-10">
                <a:solidFill>
                  <a:srgbClr val="231F20"/>
                </a:solidFill>
                <a:latin typeface="Tahoma"/>
                <a:cs typeface="Tahoma"/>
              </a:rPr>
              <a:t>Aug. 5th—Sep. 27th</a:t>
            </a:r>
            <a:r>
              <a:rPr lang="en-US" sz="1500" spc="-10">
                <a:solidFill>
                  <a:srgbClr val="231F20"/>
                </a:solidFill>
                <a:latin typeface="Tahoma"/>
                <a:cs typeface="Tahoma"/>
              </a:rPr>
              <a:t> </a:t>
            </a:r>
            <a:br>
              <a:rPr lang="en-US" sz="1500" spc="-10">
                <a:latin typeface="Tahoma"/>
                <a:ea typeface="Tahoma"/>
                <a:cs typeface="Tahoma"/>
              </a:rPr>
            </a:br>
            <a:br>
              <a:rPr lang="en-US" sz="1500" spc="-10">
                <a:latin typeface="Tahoma"/>
                <a:cs typeface="Tahoma"/>
              </a:rPr>
            </a:br>
            <a:endParaRPr lang="en-US" sz="1500">
              <a:latin typeface="Tahoma"/>
              <a:ea typeface="Tahoma"/>
              <a:cs typeface="Tahoma"/>
            </a:endParaRPr>
          </a:p>
        </p:txBody>
      </p:sp>
      <p:grpSp>
        <p:nvGrpSpPr>
          <p:cNvPr id="15" name="object 39" descr="Stop watch icon">
            <a:extLst>
              <a:ext uri="{FF2B5EF4-FFF2-40B4-BE49-F238E27FC236}">
                <a16:creationId xmlns:a16="http://schemas.microsoft.com/office/drawing/2014/main" id="{7A3755E9-0910-136A-DBB0-1E2EACA40F92}"/>
              </a:ext>
            </a:extLst>
          </p:cNvPr>
          <p:cNvGrpSpPr/>
          <p:nvPr/>
        </p:nvGrpSpPr>
        <p:grpSpPr>
          <a:xfrm>
            <a:off x="548428" y="5292487"/>
            <a:ext cx="680720" cy="680720"/>
            <a:chOff x="6788911" y="2976372"/>
            <a:chExt cx="680720" cy="680720"/>
          </a:xfrm>
        </p:grpSpPr>
        <p:sp>
          <p:nvSpPr>
            <p:cNvPr id="16" name="object 40">
              <a:extLst>
                <a:ext uri="{FF2B5EF4-FFF2-40B4-BE49-F238E27FC236}">
                  <a16:creationId xmlns:a16="http://schemas.microsoft.com/office/drawing/2014/main" id="{A7DA77FC-A8C3-F74A-0CBE-9DBA3740050B}"/>
                </a:ext>
              </a:extLst>
            </p:cNvPr>
            <p:cNvSpPr/>
            <p:nvPr/>
          </p:nvSpPr>
          <p:spPr>
            <a:xfrm>
              <a:off x="6788911" y="2976372"/>
              <a:ext cx="680720" cy="680720"/>
            </a:xfrm>
            <a:custGeom>
              <a:avLst/>
              <a:gdLst/>
              <a:ahLst/>
              <a:cxnLst/>
              <a:rect l="l" t="t" r="r" b="b"/>
              <a:pathLst>
                <a:path w="680720" h="680720">
                  <a:moveTo>
                    <a:pt x="340360"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60"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20"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60" y="0"/>
                  </a:lnTo>
                  <a:close/>
                </a:path>
              </a:pathLst>
            </a:custGeom>
            <a:solidFill>
              <a:srgbClr val="ED7D30"/>
            </a:solidFill>
          </p:spPr>
          <p:txBody>
            <a:bodyPr wrap="square" lIns="0" tIns="0" rIns="0" bIns="0" rtlCol="0"/>
            <a:lstStyle/>
            <a:p>
              <a:endParaRPr/>
            </a:p>
          </p:txBody>
        </p:sp>
        <p:sp>
          <p:nvSpPr>
            <p:cNvPr id="17" name="object 41" descr="Stopwatch with an orange background">
              <a:extLst>
                <a:ext uri="{FF2B5EF4-FFF2-40B4-BE49-F238E27FC236}">
                  <a16:creationId xmlns:a16="http://schemas.microsoft.com/office/drawing/2014/main" id="{1EE2ECCC-535C-9891-CC40-FF166F317B42}"/>
                </a:ext>
              </a:extLst>
            </p:cNvPr>
            <p:cNvSpPr/>
            <p:nvPr/>
          </p:nvSpPr>
          <p:spPr>
            <a:xfrm>
              <a:off x="6896100" y="3125291"/>
              <a:ext cx="467359" cy="382905"/>
            </a:xfrm>
            <a:custGeom>
              <a:avLst/>
              <a:gdLst/>
              <a:ahLst/>
              <a:cxnLst/>
              <a:rect l="l" t="t" r="r" b="b"/>
              <a:pathLst>
                <a:path w="467359" h="382904">
                  <a:moveTo>
                    <a:pt x="49022" y="188480"/>
                  </a:moveTo>
                  <a:lnTo>
                    <a:pt x="48806" y="169633"/>
                  </a:lnTo>
                  <a:lnTo>
                    <a:pt x="41173" y="162090"/>
                  </a:lnTo>
                  <a:lnTo>
                    <a:pt x="31737" y="162052"/>
                  </a:lnTo>
                  <a:lnTo>
                    <a:pt x="22186" y="162013"/>
                  </a:lnTo>
                  <a:lnTo>
                    <a:pt x="14630" y="169379"/>
                  </a:lnTo>
                  <a:lnTo>
                    <a:pt x="14376" y="188518"/>
                  </a:lnTo>
                  <a:lnTo>
                    <a:pt x="22009" y="196380"/>
                  </a:lnTo>
                  <a:lnTo>
                    <a:pt x="41033" y="196494"/>
                  </a:lnTo>
                  <a:lnTo>
                    <a:pt x="49022" y="188480"/>
                  </a:lnTo>
                  <a:close/>
                </a:path>
                <a:path w="467359" h="382904">
                  <a:moveTo>
                    <a:pt x="164973" y="92938"/>
                  </a:moveTo>
                  <a:lnTo>
                    <a:pt x="136220" y="92913"/>
                  </a:lnTo>
                  <a:lnTo>
                    <a:pt x="97307" y="92938"/>
                  </a:lnTo>
                  <a:lnTo>
                    <a:pt x="164973" y="92938"/>
                  </a:lnTo>
                  <a:close/>
                </a:path>
                <a:path w="467359" h="382904">
                  <a:moveTo>
                    <a:pt x="467194" y="102895"/>
                  </a:moveTo>
                  <a:lnTo>
                    <a:pt x="461568" y="96304"/>
                  </a:lnTo>
                  <a:lnTo>
                    <a:pt x="431977" y="61823"/>
                  </a:lnTo>
                  <a:lnTo>
                    <a:pt x="418198" y="45847"/>
                  </a:lnTo>
                  <a:lnTo>
                    <a:pt x="414274" y="45364"/>
                  </a:lnTo>
                  <a:lnTo>
                    <a:pt x="406552" y="51117"/>
                  </a:lnTo>
                  <a:lnTo>
                    <a:pt x="402767" y="54292"/>
                  </a:lnTo>
                  <a:lnTo>
                    <a:pt x="395795" y="61645"/>
                  </a:lnTo>
                  <a:lnTo>
                    <a:pt x="395947" y="65214"/>
                  </a:lnTo>
                  <a:lnTo>
                    <a:pt x="402132" y="73291"/>
                  </a:lnTo>
                  <a:lnTo>
                    <a:pt x="405295" y="77114"/>
                  </a:lnTo>
                  <a:lnTo>
                    <a:pt x="408673" y="81318"/>
                  </a:lnTo>
                  <a:lnTo>
                    <a:pt x="395897" y="89877"/>
                  </a:lnTo>
                  <a:lnTo>
                    <a:pt x="395897" y="198970"/>
                  </a:lnTo>
                  <a:lnTo>
                    <a:pt x="391985" y="229641"/>
                  </a:lnTo>
                  <a:lnTo>
                    <a:pt x="367385" y="282714"/>
                  </a:lnTo>
                  <a:lnTo>
                    <a:pt x="329095" y="320471"/>
                  </a:lnTo>
                  <a:lnTo>
                    <a:pt x="288074" y="341147"/>
                  </a:lnTo>
                  <a:lnTo>
                    <a:pt x="241325" y="348043"/>
                  </a:lnTo>
                  <a:lnTo>
                    <a:pt x="218528" y="345338"/>
                  </a:lnTo>
                  <a:lnTo>
                    <a:pt x="196951" y="337781"/>
                  </a:lnTo>
                  <a:lnTo>
                    <a:pt x="191909" y="334530"/>
                  </a:lnTo>
                  <a:lnTo>
                    <a:pt x="176822" y="324802"/>
                  </a:lnTo>
                  <a:lnTo>
                    <a:pt x="158623" y="305689"/>
                  </a:lnTo>
                  <a:lnTo>
                    <a:pt x="155587" y="300062"/>
                  </a:lnTo>
                  <a:lnTo>
                    <a:pt x="146824" y="283895"/>
                  </a:lnTo>
                  <a:lnTo>
                    <a:pt x="142417" y="265620"/>
                  </a:lnTo>
                  <a:lnTo>
                    <a:pt x="140995" y="259740"/>
                  </a:lnTo>
                  <a:lnTo>
                    <a:pt x="140716" y="233527"/>
                  </a:lnTo>
                  <a:lnTo>
                    <a:pt x="141338" y="231254"/>
                  </a:lnTo>
                  <a:lnTo>
                    <a:pt x="150837" y="196507"/>
                  </a:lnTo>
                  <a:lnTo>
                    <a:pt x="153860" y="185470"/>
                  </a:lnTo>
                  <a:lnTo>
                    <a:pt x="169938" y="162090"/>
                  </a:lnTo>
                  <a:lnTo>
                    <a:pt x="181838" y="144767"/>
                  </a:lnTo>
                  <a:lnTo>
                    <a:pt x="220535" y="114554"/>
                  </a:lnTo>
                  <a:lnTo>
                    <a:pt x="265836" y="97955"/>
                  </a:lnTo>
                  <a:lnTo>
                    <a:pt x="286664" y="95567"/>
                  </a:lnTo>
                  <a:lnTo>
                    <a:pt x="307060" y="96443"/>
                  </a:lnTo>
                  <a:lnTo>
                    <a:pt x="345986" y="109804"/>
                  </a:lnTo>
                  <a:lnTo>
                    <a:pt x="383349" y="147637"/>
                  </a:lnTo>
                  <a:lnTo>
                    <a:pt x="395897" y="198970"/>
                  </a:lnTo>
                  <a:lnTo>
                    <a:pt x="395897" y="89877"/>
                  </a:lnTo>
                  <a:lnTo>
                    <a:pt x="386295" y="96304"/>
                  </a:lnTo>
                  <a:lnTo>
                    <a:pt x="385305" y="95567"/>
                  </a:lnTo>
                  <a:lnTo>
                    <a:pt x="381889" y="92964"/>
                  </a:lnTo>
                  <a:lnTo>
                    <a:pt x="368744" y="82994"/>
                  </a:lnTo>
                  <a:lnTo>
                    <a:pt x="349783" y="72910"/>
                  </a:lnTo>
                  <a:lnTo>
                    <a:pt x="329425" y="65913"/>
                  </a:lnTo>
                  <a:lnTo>
                    <a:pt x="307721" y="61836"/>
                  </a:lnTo>
                  <a:lnTo>
                    <a:pt x="312902" y="35801"/>
                  </a:lnTo>
                  <a:lnTo>
                    <a:pt x="326009" y="35839"/>
                  </a:lnTo>
                  <a:lnTo>
                    <a:pt x="332498" y="35826"/>
                  </a:lnTo>
                  <a:lnTo>
                    <a:pt x="353453" y="3594"/>
                  </a:lnTo>
                  <a:lnTo>
                    <a:pt x="349796" y="76"/>
                  </a:lnTo>
                  <a:lnTo>
                    <a:pt x="297649" y="0"/>
                  </a:lnTo>
                  <a:lnTo>
                    <a:pt x="245795" y="76"/>
                  </a:lnTo>
                  <a:lnTo>
                    <a:pt x="241261" y="3225"/>
                  </a:lnTo>
                  <a:lnTo>
                    <a:pt x="238328" y="14020"/>
                  </a:lnTo>
                  <a:lnTo>
                    <a:pt x="237350" y="19469"/>
                  </a:lnTo>
                  <a:lnTo>
                    <a:pt x="236689" y="32245"/>
                  </a:lnTo>
                  <a:lnTo>
                    <a:pt x="239979" y="35585"/>
                  </a:lnTo>
                  <a:lnTo>
                    <a:pt x="254660" y="35839"/>
                  </a:lnTo>
                  <a:lnTo>
                    <a:pt x="262102" y="35852"/>
                  </a:lnTo>
                  <a:lnTo>
                    <a:pt x="277393" y="35839"/>
                  </a:lnTo>
                  <a:lnTo>
                    <a:pt x="275818" y="44043"/>
                  </a:lnTo>
                  <a:lnTo>
                    <a:pt x="274269" y="51117"/>
                  </a:lnTo>
                  <a:lnTo>
                    <a:pt x="272694" y="61277"/>
                  </a:lnTo>
                  <a:lnTo>
                    <a:pt x="271272" y="62268"/>
                  </a:lnTo>
                  <a:lnTo>
                    <a:pt x="232994" y="71081"/>
                  </a:lnTo>
                  <a:lnTo>
                    <a:pt x="199910" y="86550"/>
                  </a:lnTo>
                  <a:lnTo>
                    <a:pt x="194056" y="89446"/>
                  </a:lnTo>
                  <a:lnTo>
                    <a:pt x="187985" y="91452"/>
                  </a:lnTo>
                  <a:lnTo>
                    <a:pt x="181673" y="92608"/>
                  </a:lnTo>
                  <a:lnTo>
                    <a:pt x="175145" y="92964"/>
                  </a:lnTo>
                  <a:lnTo>
                    <a:pt x="55994" y="92925"/>
                  </a:lnTo>
                  <a:lnTo>
                    <a:pt x="34404" y="92976"/>
                  </a:lnTo>
                  <a:lnTo>
                    <a:pt x="28130" y="97282"/>
                  </a:lnTo>
                  <a:lnTo>
                    <a:pt x="25590" y="104101"/>
                  </a:lnTo>
                  <a:lnTo>
                    <a:pt x="24599" y="112649"/>
                  </a:lnTo>
                  <a:lnTo>
                    <a:pt x="27609" y="120103"/>
                  </a:lnTo>
                  <a:lnTo>
                    <a:pt x="33858" y="125399"/>
                  </a:lnTo>
                  <a:lnTo>
                    <a:pt x="42557" y="127431"/>
                  </a:lnTo>
                  <a:lnTo>
                    <a:pt x="117043" y="127482"/>
                  </a:lnTo>
                  <a:lnTo>
                    <a:pt x="119227" y="127546"/>
                  </a:lnTo>
                  <a:lnTo>
                    <a:pt x="129590" y="130289"/>
                  </a:lnTo>
                  <a:lnTo>
                    <a:pt x="134708" y="138010"/>
                  </a:lnTo>
                  <a:lnTo>
                    <a:pt x="132956" y="155232"/>
                  </a:lnTo>
                  <a:lnTo>
                    <a:pt x="125780" y="161874"/>
                  </a:lnTo>
                  <a:lnTo>
                    <a:pt x="107226" y="162090"/>
                  </a:lnTo>
                  <a:lnTo>
                    <a:pt x="88099" y="162064"/>
                  </a:lnTo>
                  <a:lnTo>
                    <a:pt x="68135" y="162128"/>
                  </a:lnTo>
                  <a:lnTo>
                    <a:pt x="60579" y="169265"/>
                  </a:lnTo>
                  <a:lnTo>
                    <a:pt x="60236" y="188747"/>
                  </a:lnTo>
                  <a:lnTo>
                    <a:pt x="67792" y="196291"/>
                  </a:lnTo>
                  <a:lnTo>
                    <a:pt x="82664" y="196723"/>
                  </a:lnTo>
                  <a:lnTo>
                    <a:pt x="87223" y="196507"/>
                  </a:lnTo>
                  <a:lnTo>
                    <a:pt x="99669" y="196977"/>
                  </a:lnTo>
                  <a:lnTo>
                    <a:pt x="106197" y="202780"/>
                  </a:lnTo>
                  <a:lnTo>
                    <a:pt x="107569" y="210527"/>
                  </a:lnTo>
                  <a:lnTo>
                    <a:pt x="107302" y="218554"/>
                  </a:lnTo>
                  <a:lnTo>
                    <a:pt x="103809" y="225069"/>
                  </a:lnTo>
                  <a:lnTo>
                    <a:pt x="97599" y="229450"/>
                  </a:lnTo>
                  <a:lnTo>
                    <a:pt x="89192" y="231076"/>
                  </a:lnTo>
                  <a:lnTo>
                    <a:pt x="55727" y="231254"/>
                  </a:lnTo>
                  <a:lnTo>
                    <a:pt x="39001" y="231203"/>
                  </a:lnTo>
                  <a:lnTo>
                    <a:pt x="22288" y="230949"/>
                  </a:lnTo>
                  <a:lnTo>
                    <a:pt x="14871" y="231470"/>
                  </a:lnTo>
                  <a:lnTo>
                    <a:pt x="8661" y="233616"/>
                  </a:lnTo>
                  <a:lnTo>
                    <a:pt x="3683" y="237718"/>
                  </a:lnTo>
                  <a:lnTo>
                    <a:pt x="0" y="244081"/>
                  </a:lnTo>
                  <a:lnTo>
                    <a:pt x="0" y="252272"/>
                  </a:lnTo>
                  <a:lnTo>
                    <a:pt x="203" y="252488"/>
                  </a:lnTo>
                  <a:lnTo>
                    <a:pt x="520" y="252666"/>
                  </a:lnTo>
                  <a:lnTo>
                    <a:pt x="3619" y="261962"/>
                  </a:lnTo>
                  <a:lnTo>
                    <a:pt x="10223" y="265645"/>
                  </a:lnTo>
                  <a:lnTo>
                    <a:pt x="80022" y="265633"/>
                  </a:lnTo>
                  <a:lnTo>
                    <a:pt x="100622" y="265671"/>
                  </a:lnTo>
                  <a:lnTo>
                    <a:pt x="107162" y="270408"/>
                  </a:lnTo>
                  <a:lnTo>
                    <a:pt x="109245" y="278079"/>
                  </a:lnTo>
                  <a:lnTo>
                    <a:pt x="109613" y="286169"/>
                  </a:lnTo>
                  <a:lnTo>
                    <a:pt x="106578" y="293077"/>
                  </a:lnTo>
                  <a:lnTo>
                    <a:pt x="100736" y="297967"/>
                  </a:lnTo>
                  <a:lnTo>
                    <a:pt x="92710" y="299961"/>
                  </a:lnTo>
                  <a:lnTo>
                    <a:pt x="85991" y="300062"/>
                  </a:lnTo>
                  <a:lnTo>
                    <a:pt x="72555" y="300024"/>
                  </a:lnTo>
                  <a:lnTo>
                    <a:pt x="65722" y="300062"/>
                  </a:lnTo>
                  <a:lnTo>
                    <a:pt x="56896" y="300202"/>
                  </a:lnTo>
                  <a:lnTo>
                    <a:pt x="50419" y="304901"/>
                  </a:lnTo>
                  <a:lnTo>
                    <a:pt x="48298" y="312483"/>
                  </a:lnTo>
                  <a:lnTo>
                    <a:pt x="47879" y="320687"/>
                  </a:lnTo>
                  <a:lnTo>
                    <a:pt x="50965" y="327685"/>
                  </a:lnTo>
                  <a:lnTo>
                    <a:pt x="56934" y="332574"/>
                  </a:lnTo>
                  <a:lnTo>
                    <a:pt x="65151" y="334467"/>
                  </a:lnTo>
                  <a:lnTo>
                    <a:pt x="77774" y="334543"/>
                  </a:lnTo>
                  <a:lnTo>
                    <a:pt x="105168" y="334543"/>
                  </a:lnTo>
                  <a:lnTo>
                    <a:pt x="119900" y="334606"/>
                  </a:lnTo>
                  <a:lnTo>
                    <a:pt x="154228" y="350977"/>
                  </a:lnTo>
                  <a:lnTo>
                    <a:pt x="182803" y="369214"/>
                  </a:lnTo>
                  <a:lnTo>
                    <a:pt x="213207" y="379742"/>
                  </a:lnTo>
                  <a:lnTo>
                    <a:pt x="245186" y="382879"/>
                  </a:lnTo>
                  <a:lnTo>
                    <a:pt x="278511" y="378955"/>
                  </a:lnTo>
                  <a:lnTo>
                    <a:pt x="324307" y="363512"/>
                  </a:lnTo>
                  <a:lnTo>
                    <a:pt x="362712" y="338861"/>
                  </a:lnTo>
                  <a:lnTo>
                    <a:pt x="393712" y="305308"/>
                  </a:lnTo>
                  <a:lnTo>
                    <a:pt x="417309" y="263156"/>
                  </a:lnTo>
                  <a:lnTo>
                    <a:pt x="430504" y="208013"/>
                  </a:lnTo>
                  <a:lnTo>
                    <a:pt x="429221" y="179946"/>
                  </a:lnTo>
                  <a:lnTo>
                    <a:pt x="422376" y="151701"/>
                  </a:lnTo>
                  <a:lnTo>
                    <a:pt x="419544" y="144335"/>
                  </a:lnTo>
                  <a:lnTo>
                    <a:pt x="416318" y="137058"/>
                  </a:lnTo>
                  <a:lnTo>
                    <a:pt x="412889" y="129781"/>
                  </a:lnTo>
                  <a:lnTo>
                    <a:pt x="409473" y="122377"/>
                  </a:lnTo>
                  <a:lnTo>
                    <a:pt x="431330" y="107734"/>
                  </a:lnTo>
                  <a:lnTo>
                    <a:pt x="434911" y="111620"/>
                  </a:lnTo>
                  <a:lnTo>
                    <a:pt x="438251" y="115328"/>
                  </a:lnTo>
                  <a:lnTo>
                    <a:pt x="444842" y="122275"/>
                  </a:lnTo>
                  <a:lnTo>
                    <a:pt x="448665" y="122936"/>
                  </a:lnTo>
                  <a:lnTo>
                    <a:pt x="456425" y="117182"/>
                  </a:lnTo>
                  <a:lnTo>
                    <a:pt x="460336" y="113779"/>
                  </a:lnTo>
                  <a:lnTo>
                    <a:pt x="466191" y="107734"/>
                  </a:lnTo>
                  <a:lnTo>
                    <a:pt x="467017" y="106895"/>
                  </a:lnTo>
                  <a:lnTo>
                    <a:pt x="467194" y="102895"/>
                  </a:lnTo>
                  <a:close/>
                </a:path>
              </a:pathLst>
            </a:custGeom>
            <a:solidFill>
              <a:srgbClr val="FFFFFF"/>
            </a:solidFill>
          </p:spPr>
          <p:txBody>
            <a:bodyPr wrap="square" lIns="0" tIns="0" rIns="0" bIns="0" rtlCol="0"/>
            <a:lstStyle/>
            <a:p>
              <a:endParaRPr/>
            </a:p>
          </p:txBody>
        </p:sp>
        <p:pic>
          <p:nvPicPr>
            <p:cNvPr id="18" name="object 42">
              <a:extLst>
                <a:ext uri="{FF2B5EF4-FFF2-40B4-BE49-F238E27FC236}">
                  <a16:creationId xmlns:a16="http://schemas.microsoft.com/office/drawing/2014/main" id="{3C1F1E62-9756-9985-DC99-863B633CCD23}"/>
                </a:ext>
              </a:extLst>
            </p:cNvPr>
            <p:cNvPicPr/>
            <p:nvPr/>
          </p:nvPicPr>
          <p:blipFill>
            <a:blip r:embed="rId3" cstate="print"/>
            <a:stretch>
              <a:fillRect/>
            </a:stretch>
          </p:blipFill>
          <p:spPr>
            <a:xfrm>
              <a:off x="7123503" y="3264382"/>
              <a:ext cx="111607" cy="169392"/>
            </a:xfrm>
            <a:prstGeom prst="rect">
              <a:avLst/>
            </a:prstGeom>
          </p:spPr>
        </p:pic>
      </p:grpSp>
      <p:grpSp>
        <p:nvGrpSpPr>
          <p:cNvPr id="20" name="Group 19" descr="Member on phone icon">
            <a:extLst>
              <a:ext uri="{FF2B5EF4-FFF2-40B4-BE49-F238E27FC236}">
                <a16:creationId xmlns:a16="http://schemas.microsoft.com/office/drawing/2014/main" id="{C3CB370D-7402-685E-5378-79E2859A14F8}"/>
              </a:ext>
            </a:extLst>
          </p:cNvPr>
          <p:cNvGrpSpPr/>
          <p:nvPr/>
        </p:nvGrpSpPr>
        <p:grpSpPr>
          <a:xfrm>
            <a:off x="6347365" y="5295288"/>
            <a:ext cx="680720" cy="680720"/>
            <a:chOff x="9787900" y="1801868"/>
            <a:chExt cx="680720" cy="680720"/>
          </a:xfrm>
        </p:grpSpPr>
        <p:sp>
          <p:nvSpPr>
            <p:cNvPr id="21" name="object 12" descr="Icon of a person on the phone holding the headset to their ear, with a light-blue background">
              <a:extLst>
                <a:ext uri="{FF2B5EF4-FFF2-40B4-BE49-F238E27FC236}">
                  <a16:creationId xmlns:a16="http://schemas.microsoft.com/office/drawing/2014/main" id="{C8B4912C-F164-4892-EE34-4AE30FBA2294}"/>
                </a:ext>
              </a:extLst>
            </p:cNvPr>
            <p:cNvSpPr/>
            <p:nvPr/>
          </p:nvSpPr>
          <p:spPr>
            <a:xfrm>
              <a:off x="9787900" y="1801868"/>
              <a:ext cx="680720" cy="680720"/>
            </a:xfrm>
            <a:custGeom>
              <a:avLst/>
              <a:gdLst/>
              <a:ahLst/>
              <a:cxnLst/>
              <a:rect l="l" t="t" r="r" b="b"/>
              <a:pathLst>
                <a:path w="680719" h="680720">
                  <a:moveTo>
                    <a:pt x="340360"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60"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20"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60" y="0"/>
                  </a:lnTo>
                  <a:close/>
                </a:path>
              </a:pathLst>
            </a:custGeom>
            <a:solidFill>
              <a:srgbClr val="14BEF0"/>
            </a:solidFill>
          </p:spPr>
          <p:txBody>
            <a:bodyPr wrap="square" lIns="0" tIns="0" rIns="0" bIns="0" rtlCol="0"/>
            <a:lstStyle/>
            <a:p>
              <a:endParaRPr/>
            </a:p>
          </p:txBody>
        </p:sp>
        <p:grpSp>
          <p:nvGrpSpPr>
            <p:cNvPr id="22" name="Group 21">
              <a:extLst>
                <a:ext uri="{FF2B5EF4-FFF2-40B4-BE49-F238E27FC236}">
                  <a16:creationId xmlns:a16="http://schemas.microsoft.com/office/drawing/2014/main" id="{1E4BF8BC-5EE0-EBA0-CBD4-837EED102C00}"/>
                </a:ext>
              </a:extLst>
            </p:cNvPr>
            <p:cNvGrpSpPr/>
            <p:nvPr/>
          </p:nvGrpSpPr>
          <p:grpSpPr>
            <a:xfrm>
              <a:off x="9906686" y="1968992"/>
              <a:ext cx="416376" cy="337790"/>
              <a:chOff x="9906686" y="2063754"/>
              <a:chExt cx="416376" cy="353583"/>
            </a:xfrm>
          </p:grpSpPr>
          <p:sp>
            <p:nvSpPr>
              <p:cNvPr id="23" name="object 13">
                <a:extLst>
                  <a:ext uri="{FF2B5EF4-FFF2-40B4-BE49-F238E27FC236}">
                    <a16:creationId xmlns:a16="http://schemas.microsoft.com/office/drawing/2014/main" id="{8FEECC9F-C52F-7665-C6B2-AD8E1085F925}"/>
                  </a:ext>
                </a:extLst>
              </p:cNvPr>
              <p:cNvSpPr/>
              <p:nvPr/>
            </p:nvSpPr>
            <p:spPr>
              <a:xfrm>
                <a:off x="9963017" y="2256047"/>
                <a:ext cx="360045" cy="161290"/>
              </a:xfrm>
              <a:custGeom>
                <a:avLst/>
                <a:gdLst/>
                <a:ahLst/>
                <a:cxnLst/>
                <a:rect l="l" t="t" r="r" b="b"/>
                <a:pathLst>
                  <a:path w="360044" h="161289">
                    <a:moveTo>
                      <a:pt x="258965" y="0"/>
                    </a:moveTo>
                    <a:lnTo>
                      <a:pt x="241807" y="12127"/>
                    </a:lnTo>
                    <a:lnTo>
                      <a:pt x="222664" y="21213"/>
                    </a:lnTo>
                    <a:lnTo>
                      <a:pt x="201885" y="26915"/>
                    </a:lnTo>
                    <a:lnTo>
                      <a:pt x="179819" y="28892"/>
                    </a:lnTo>
                    <a:lnTo>
                      <a:pt x="157760" y="26918"/>
                    </a:lnTo>
                    <a:lnTo>
                      <a:pt x="136983" y="21221"/>
                    </a:lnTo>
                    <a:lnTo>
                      <a:pt x="117838" y="12143"/>
                    </a:lnTo>
                    <a:lnTo>
                      <a:pt x="100672" y="25"/>
                    </a:lnTo>
                    <a:lnTo>
                      <a:pt x="61086" y="27706"/>
                    </a:lnTo>
                    <a:lnTo>
                      <a:pt x="29829" y="65038"/>
                    </a:lnTo>
                    <a:lnTo>
                      <a:pt x="8825" y="110058"/>
                    </a:lnTo>
                    <a:lnTo>
                      <a:pt x="0" y="160807"/>
                    </a:lnTo>
                    <a:lnTo>
                      <a:pt x="359651" y="160807"/>
                    </a:lnTo>
                    <a:lnTo>
                      <a:pt x="350825" y="110054"/>
                    </a:lnTo>
                    <a:lnTo>
                      <a:pt x="329820" y="65025"/>
                    </a:lnTo>
                    <a:lnTo>
                      <a:pt x="298559" y="27685"/>
                    </a:lnTo>
                    <a:lnTo>
                      <a:pt x="258965" y="0"/>
                    </a:lnTo>
                    <a:close/>
                  </a:path>
                </a:pathLst>
              </a:custGeom>
              <a:solidFill>
                <a:srgbClr val="FFFFFF"/>
              </a:solidFill>
            </p:spPr>
            <p:txBody>
              <a:bodyPr wrap="square" lIns="0" tIns="0" rIns="0" bIns="0" rtlCol="0"/>
              <a:lstStyle/>
              <a:p>
                <a:endParaRPr/>
              </a:p>
            </p:txBody>
          </p:sp>
          <p:pic>
            <p:nvPicPr>
              <p:cNvPr id="24" name="object 14">
                <a:extLst>
                  <a:ext uri="{FF2B5EF4-FFF2-40B4-BE49-F238E27FC236}">
                    <a16:creationId xmlns:a16="http://schemas.microsoft.com/office/drawing/2014/main" id="{B5AC1207-CB4E-81F2-87B8-6D242CBFC4C0}"/>
                  </a:ext>
                </a:extLst>
              </p:cNvPr>
              <p:cNvPicPr/>
              <p:nvPr/>
            </p:nvPicPr>
            <p:blipFill>
              <a:blip r:embed="rId4" cstate="print"/>
              <a:stretch>
                <a:fillRect/>
              </a:stretch>
            </p:blipFill>
            <p:spPr>
              <a:xfrm>
                <a:off x="9906686" y="2063754"/>
                <a:ext cx="340788" cy="330178"/>
              </a:xfrm>
              <a:prstGeom prst="rect">
                <a:avLst/>
              </a:prstGeom>
            </p:spPr>
          </p:pic>
        </p:grpSp>
      </p:grpSp>
      <p:sp>
        <p:nvSpPr>
          <p:cNvPr id="25" name="object 15">
            <a:extLst>
              <a:ext uri="{FF2B5EF4-FFF2-40B4-BE49-F238E27FC236}">
                <a16:creationId xmlns:a16="http://schemas.microsoft.com/office/drawing/2014/main" id="{354B3B17-F329-0B44-E05B-E640E4E80E62}"/>
              </a:ext>
              <a:ext uri="{C183D7F6-B498-43B3-948B-1728B52AA6E4}">
                <adec:decorative xmlns:adec="http://schemas.microsoft.com/office/drawing/2017/decorative" val="1"/>
              </a:ext>
            </a:extLst>
          </p:cNvPr>
          <p:cNvSpPr/>
          <p:nvPr/>
        </p:nvSpPr>
        <p:spPr>
          <a:xfrm>
            <a:off x="6323235" y="5171952"/>
            <a:ext cx="2390813" cy="294191"/>
          </a:xfrm>
          <a:custGeom>
            <a:avLst/>
            <a:gdLst/>
            <a:ahLst/>
            <a:cxnLst/>
            <a:rect l="l" t="t" r="r" b="b"/>
            <a:pathLst>
              <a:path w="8686800">
                <a:moveTo>
                  <a:pt x="0" y="0"/>
                </a:moveTo>
                <a:lnTo>
                  <a:pt x="8686800" y="0"/>
                </a:lnTo>
              </a:path>
            </a:pathLst>
          </a:custGeom>
          <a:ln w="6350">
            <a:solidFill>
              <a:srgbClr val="231F20"/>
            </a:solidFill>
          </a:ln>
        </p:spPr>
        <p:txBody>
          <a:bodyPr wrap="square" lIns="0" tIns="0" rIns="0" bIns="0" rtlCol="0"/>
          <a:lstStyle/>
          <a:p>
            <a:endParaRPr/>
          </a:p>
        </p:txBody>
      </p:sp>
      <p:sp>
        <p:nvSpPr>
          <p:cNvPr id="26" name="object 37">
            <a:extLst>
              <a:ext uri="{FF2B5EF4-FFF2-40B4-BE49-F238E27FC236}">
                <a16:creationId xmlns:a16="http://schemas.microsoft.com/office/drawing/2014/main" id="{D124C92D-C786-A305-3AA5-05FDB34201CF}"/>
              </a:ext>
              <a:ext uri="{C183D7F6-B498-43B3-948B-1728B52AA6E4}">
                <adec:decorative xmlns:adec="http://schemas.microsoft.com/office/drawing/2017/decorative" val="1"/>
              </a:ext>
            </a:extLst>
          </p:cNvPr>
          <p:cNvSpPr/>
          <p:nvPr/>
        </p:nvSpPr>
        <p:spPr>
          <a:xfrm>
            <a:off x="3343423" y="5174130"/>
            <a:ext cx="2400011" cy="1080444"/>
          </a:xfrm>
          <a:custGeom>
            <a:avLst/>
            <a:gdLst/>
            <a:ahLst/>
            <a:cxnLst/>
            <a:rect l="l" t="t" r="r" b="b"/>
            <a:pathLst>
              <a:path w="2837815">
                <a:moveTo>
                  <a:pt x="0" y="0"/>
                </a:moveTo>
                <a:lnTo>
                  <a:pt x="2837688" y="0"/>
                </a:lnTo>
              </a:path>
            </a:pathLst>
          </a:custGeom>
          <a:ln w="6350">
            <a:solidFill>
              <a:srgbClr val="231F20"/>
            </a:solidFill>
          </a:ln>
        </p:spPr>
        <p:txBody>
          <a:bodyPr wrap="square" lIns="0" tIns="0" rIns="0" bIns="0" rtlCol="0"/>
          <a:lstStyle/>
          <a:p>
            <a:endParaRPr/>
          </a:p>
        </p:txBody>
      </p:sp>
      <p:grpSp>
        <p:nvGrpSpPr>
          <p:cNvPr id="27" name="Group 26" descr="Clock icon">
            <a:extLst>
              <a:ext uri="{FF2B5EF4-FFF2-40B4-BE49-F238E27FC236}">
                <a16:creationId xmlns:a16="http://schemas.microsoft.com/office/drawing/2014/main" id="{635DBD02-3536-071F-13AD-77F14E4804B4}"/>
              </a:ext>
            </a:extLst>
          </p:cNvPr>
          <p:cNvGrpSpPr/>
          <p:nvPr/>
        </p:nvGrpSpPr>
        <p:grpSpPr>
          <a:xfrm>
            <a:off x="3343423" y="5295288"/>
            <a:ext cx="680720" cy="680720"/>
            <a:chOff x="5779916" y="1447819"/>
            <a:chExt cx="680720" cy="680720"/>
          </a:xfrm>
        </p:grpSpPr>
        <p:sp>
          <p:nvSpPr>
            <p:cNvPr id="28" name="object 40">
              <a:extLst>
                <a:ext uri="{FF2B5EF4-FFF2-40B4-BE49-F238E27FC236}">
                  <a16:creationId xmlns:a16="http://schemas.microsoft.com/office/drawing/2014/main" id="{E41D3971-31F9-7EC4-74FA-A839171C70E0}"/>
                </a:ext>
              </a:extLst>
            </p:cNvPr>
            <p:cNvSpPr/>
            <p:nvPr/>
          </p:nvSpPr>
          <p:spPr>
            <a:xfrm>
              <a:off x="5779916" y="1447819"/>
              <a:ext cx="680720" cy="680720"/>
            </a:xfrm>
            <a:custGeom>
              <a:avLst/>
              <a:gdLst/>
              <a:ahLst/>
              <a:cxnLst/>
              <a:rect l="l" t="t" r="r" b="b"/>
              <a:pathLst>
                <a:path w="680720" h="680720">
                  <a:moveTo>
                    <a:pt x="340360"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60"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20"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60" y="0"/>
                  </a:lnTo>
                  <a:close/>
                </a:path>
              </a:pathLst>
            </a:custGeom>
            <a:solidFill>
              <a:schemeClr val="accent5"/>
            </a:solidFill>
          </p:spPr>
          <p:txBody>
            <a:bodyPr wrap="square" lIns="0" tIns="0" rIns="0" bIns="0" rtlCol="0"/>
            <a:lstStyle/>
            <a:p>
              <a:endParaRPr/>
            </a:p>
          </p:txBody>
        </p:sp>
        <p:pic>
          <p:nvPicPr>
            <p:cNvPr id="29" name="Graphic 28" descr="Clock with solid fill">
              <a:extLst>
                <a:ext uri="{FF2B5EF4-FFF2-40B4-BE49-F238E27FC236}">
                  <a16:creationId xmlns:a16="http://schemas.microsoft.com/office/drawing/2014/main" id="{95A8E478-6F62-0597-B3DF-71F92D49D9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41065" y="1515261"/>
              <a:ext cx="551439" cy="551439"/>
            </a:xfrm>
            <a:prstGeom prst="rect">
              <a:avLst/>
            </a:prstGeom>
          </p:spPr>
        </p:pic>
      </p:grpSp>
      <p:sp>
        <p:nvSpPr>
          <p:cNvPr id="30" name="object 45">
            <a:extLst>
              <a:ext uri="{FF2B5EF4-FFF2-40B4-BE49-F238E27FC236}">
                <a16:creationId xmlns:a16="http://schemas.microsoft.com/office/drawing/2014/main" id="{7E23832F-ADD6-B7CE-F948-8ECF7A14AAAD}"/>
              </a:ext>
            </a:extLst>
          </p:cNvPr>
          <p:cNvSpPr txBox="1"/>
          <p:nvPr/>
        </p:nvSpPr>
        <p:spPr>
          <a:xfrm>
            <a:off x="1408416" y="5313197"/>
            <a:ext cx="1785487" cy="705321"/>
          </a:xfrm>
          <a:prstGeom prst="rect">
            <a:avLst/>
          </a:prstGeom>
        </p:spPr>
        <p:txBody>
          <a:bodyPr vert="horz" wrap="square" lIns="0" tIns="12700" rIns="0" bIns="0" rtlCol="0" anchor="t">
            <a:spAutoFit/>
          </a:bodyPr>
          <a:lstStyle/>
          <a:p>
            <a:pPr marL="12700">
              <a:spcBef>
                <a:spcPts val="100"/>
              </a:spcBef>
            </a:pPr>
            <a:r>
              <a:rPr lang="en-US" sz="1500" b="1" spc="-10">
                <a:solidFill>
                  <a:schemeClr val="tx2"/>
                </a:solidFill>
                <a:latin typeface="Tahoma"/>
                <a:cs typeface="Tahoma"/>
              </a:rPr>
              <a:t>18 secs</a:t>
            </a:r>
            <a:br>
              <a:rPr lang="en-US" sz="1500" b="1" spc="-10">
                <a:latin typeface="Tahoma"/>
                <a:cs typeface="Tahoma"/>
              </a:rPr>
            </a:br>
            <a:r>
              <a:rPr lang="en-US" sz="1400" spc="-10">
                <a:solidFill>
                  <a:srgbClr val="231F20"/>
                </a:solidFill>
                <a:latin typeface="Tahoma"/>
                <a:cs typeface="Tahoma"/>
              </a:rPr>
              <a:t>Aug. 5th—Sep. 27th</a:t>
            </a:r>
            <a:r>
              <a:rPr lang="en-US" sz="1500" spc="-10">
                <a:solidFill>
                  <a:srgbClr val="231F20"/>
                </a:solidFill>
                <a:latin typeface="Tahoma"/>
                <a:cs typeface="Tahoma"/>
              </a:rPr>
              <a:t> </a:t>
            </a:r>
            <a:br>
              <a:rPr lang="en-US" sz="1500" spc="-10">
                <a:latin typeface="Tahoma"/>
                <a:ea typeface="Tahoma"/>
                <a:cs typeface="Tahoma"/>
              </a:rPr>
            </a:br>
            <a:endParaRPr lang="en-US" sz="1500">
              <a:latin typeface="Tahoma"/>
              <a:ea typeface="Tahoma"/>
              <a:cs typeface="Tahoma"/>
            </a:endParaRPr>
          </a:p>
        </p:txBody>
      </p:sp>
      <p:sp>
        <p:nvSpPr>
          <p:cNvPr id="32" name="object 45">
            <a:extLst>
              <a:ext uri="{FF2B5EF4-FFF2-40B4-BE49-F238E27FC236}">
                <a16:creationId xmlns:a16="http://schemas.microsoft.com/office/drawing/2014/main" id="{736BD93C-9DBB-A523-C87A-BF9D68444A1A}"/>
              </a:ext>
            </a:extLst>
          </p:cNvPr>
          <p:cNvSpPr txBox="1"/>
          <p:nvPr/>
        </p:nvSpPr>
        <p:spPr>
          <a:xfrm>
            <a:off x="4120226" y="5309086"/>
            <a:ext cx="1902790" cy="951543"/>
          </a:xfrm>
          <a:prstGeom prst="rect">
            <a:avLst/>
          </a:prstGeom>
        </p:spPr>
        <p:txBody>
          <a:bodyPr vert="horz" wrap="square" lIns="0" tIns="12700" rIns="0" bIns="0" rtlCol="0" anchor="t">
            <a:spAutoFit/>
          </a:bodyPr>
          <a:lstStyle/>
          <a:p>
            <a:pPr marL="12700">
              <a:spcBef>
                <a:spcPts val="100"/>
              </a:spcBef>
            </a:pPr>
            <a:r>
              <a:rPr lang="en-US" sz="1500" b="1" spc="-10">
                <a:solidFill>
                  <a:schemeClr val="tx2"/>
                </a:solidFill>
                <a:latin typeface="Tahoma"/>
                <a:cs typeface="Tahoma"/>
              </a:rPr>
              <a:t>15 minutes</a:t>
            </a:r>
            <a:br>
              <a:rPr lang="en-US" sz="1500" b="1" spc="-10">
                <a:latin typeface="Tahoma"/>
                <a:cs typeface="Tahoma"/>
              </a:rPr>
            </a:br>
            <a:r>
              <a:rPr lang="en-US" sz="1400" spc="-10">
                <a:solidFill>
                  <a:srgbClr val="231F20"/>
                </a:solidFill>
                <a:latin typeface="Tahoma"/>
                <a:cs typeface="Tahoma"/>
              </a:rPr>
              <a:t>Aug. 5th—Sep. 27th</a:t>
            </a:r>
            <a:r>
              <a:rPr lang="en-US" sz="1500" spc="-10">
                <a:solidFill>
                  <a:srgbClr val="231F20"/>
                </a:solidFill>
                <a:latin typeface="Tahoma"/>
                <a:cs typeface="Tahoma"/>
              </a:rPr>
              <a:t> </a:t>
            </a:r>
            <a:br>
              <a:rPr lang="en-US" sz="1500" spc="-10">
                <a:latin typeface="Tahoma"/>
                <a:ea typeface="Tahoma"/>
                <a:cs typeface="Tahoma"/>
              </a:rPr>
            </a:br>
            <a:br>
              <a:rPr lang="en-US" sz="1500" spc="-10">
                <a:latin typeface="Tahoma"/>
                <a:cs typeface="Tahoma"/>
              </a:rPr>
            </a:br>
            <a:endParaRPr lang="en-US" sz="1500">
              <a:latin typeface="Tahoma"/>
              <a:ea typeface="Tahoma"/>
              <a:cs typeface="Tahoma"/>
            </a:endParaRPr>
          </a:p>
        </p:txBody>
      </p:sp>
      <p:sp>
        <p:nvSpPr>
          <p:cNvPr id="41" name="object 38">
            <a:extLst>
              <a:ext uri="{FF2B5EF4-FFF2-40B4-BE49-F238E27FC236}">
                <a16:creationId xmlns:a16="http://schemas.microsoft.com/office/drawing/2014/main" id="{C469BA9B-C1C4-912E-ACEC-1608FEC50D9C}"/>
              </a:ext>
            </a:extLst>
          </p:cNvPr>
          <p:cNvSpPr txBox="1"/>
          <p:nvPr/>
        </p:nvSpPr>
        <p:spPr>
          <a:xfrm>
            <a:off x="572588" y="4777699"/>
            <a:ext cx="2060441" cy="394980"/>
          </a:xfrm>
          <a:prstGeom prst="rect">
            <a:avLst/>
          </a:prstGeom>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0"/>
              </a:spcBef>
            </a:pPr>
            <a:r>
              <a:rPr sz="1200" b="1" spc="-35">
                <a:solidFill>
                  <a:srgbClr val="231F20"/>
                </a:solidFill>
                <a:latin typeface="Tahoma"/>
                <a:cs typeface="Tahoma"/>
              </a:rPr>
              <a:t>Average</a:t>
            </a:r>
            <a:r>
              <a:rPr sz="1200" b="1" spc="-50">
                <a:solidFill>
                  <a:srgbClr val="231F20"/>
                </a:solidFill>
                <a:latin typeface="Tahoma"/>
                <a:cs typeface="Tahoma"/>
              </a:rPr>
              <a:t> </a:t>
            </a:r>
            <a:r>
              <a:rPr lang="en-US" sz="1200" b="1">
                <a:solidFill>
                  <a:srgbClr val="231F20"/>
                </a:solidFill>
                <a:latin typeface="Tahoma"/>
                <a:cs typeface="Tahoma"/>
              </a:rPr>
              <a:t>Speed to Answer</a:t>
            </a:r>
            <a:endParaRPr lang="en-US" sz="1200" b="1" spc="-10">
              <a:solidFill>
                <a:schemeClr val="accent6"/>
              </a:solidFill>
              <a:latin typeface="Tahoma"/>
              <a:cs typeface="Tahoma"/>
            </a:endParaRPr>
          </a:p>
          <a:p>
            <a:pPr marL="12700">
              <a:spcBef>
                <a:spcPts val="100"/>
              </a:spcBef>
            </a:pPr>
            <a:r>
              <a:rPr lang="en-US" sz="1200" b="1">
                <a:solidFill>
                  <a:srgbClr val="C00000"/>
                </a:solidFill>
                <a:latin typeface="Tahoma"/>
                <a:cs typeface="Tahoma"/>
              </a:rPr>
              <a:t>Goal: &lt;180 secs</a:t>
            </a:r>
            <a:endParaRPr lang="en-US" sz="1200" b="1" spc="-10">
              <a:solidFill>
                <a:srgbClr val="C00000"/>
              </a:solidFill>
              <a:latin typeface="Tahoma"/>
              <a:ea typeface="Tahoma"/>
              <a:cs typeface="Tahoma"/>
            </a:endParaRPr>
          </a:p>
        </p:txBody>
      </p:sp>
      <p:sp>
        <p:nvSpPr>
          <p:cNvPr id="43" name="object 38">
            <a:extLst>
              <a:ext uri="{FF2B5EF4-FFF2-40B4-BE49-F238E27FC236}">
                <a16:creationId xmlns:a16="http://schemas.microsoft.com/office/drawing/2014/main" id="{2A1BA097-44F9-C923-2BEE-58D638FB2F0C}"/>
              </a:ext>
            </a:extLst>
          </p:cNvPr>
          <p:cNvSpPr txBox="1"/>
          <p:nvPr/>
        </p:nvSpPr>
        <p:spPr>
          <a:xfrm>
            <a:off x="3343423" y="4764129"/>
            <a:ext cx="2328759" cy="394980"/>
          </a:xfrm>
          <a:prstGeom prst="rect">
            <a:avLst/>
          </a:prstGeom>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0"/>
              </a:spcBef>
            </a:pPr>
            <a:r>
              <a:rPr lang="en-US" sz="1200" b="1" spc="-35">
                <a:solidFill>
                  <a:srgbClr val="231F20"/>
                </a:solidFill>
                <a:latin typeface="Tahoma"/>
                <a:cs typeface="Tahoma"/>
              </a:rPr>
              <a:t>Average Handle Time</a:t>
            </a:r>
            <a:endParaRPr lang="en-US" sz="900" b="1" spc="-35">
              <a:solidFill>
                <a:srgbClr val="231F20"/>
              </a:solidFill>
              <a:latin typeface="Tahoma"/>
              <a:cs typeface="Tahoma"/>
            </a:endParaRPr>
          </a:p>
          <a:p>
            <a:pPr marL="12700">
              <a:spcBef>
                <a:spcPts val="100"/>
              </a:spcBef>
            </a:pPr>
            <a:r>
              <a:rPr lang="en-US" sz="1200" b="1" spc="-35">
                <a:solidFill>
                  <a:srgbClr val="C00000"/>
                </a:solidFill>
                <a:latin typeface="Tahoma"/>
                <a:ea typeface="Tahoma"/>
                <a:cs typeface="Tahoma"/>
              </a:rPr>
              <a:t>Goal: &lt;10 min</a:t>
            </a:r>
          </a:p>
        </p:txBody>
      </p:sp>
      <p:sp>
        <p:nvSpPr>
          <p:cNvPr id="44" name="object 16">
            <a:extLst>
              <a:ext uri="{FF2B5EF4-FFF2-40B4-BE49-F238E27FC236}">
                <a16:creationId xmlns:a16="http://schemas.microsoft.com/office/drawing/2014/main" id="{E682F781-2D2C-E5CA-E6EA-124D6F1BC283}"/>
              </a:ext>
            </a:extLst>
          </p:cNvPr>
          <p:cNvSpPr txBox="1"/>
          <p:nvPr/>
        </p:nvSpPr>
        <p:spPr>
          <a:xfrm>
            <a:off x="6321969" y="4764129"/>
            <a:ext cx="2060441" cy="394980"/>
          </a:xfrm>
          <a:prstGeom prst="rect">
            <a:avLst/>
          </a:prstGeom>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0"/>
              </a:spcBef>
            </a:pPr>
            <a:r>
              <a:rPr lang="en-US" sz="1200" b="1" spc="-10">
                <a:solidFill>
                  <a:srgbClr val="231F20"/>
                </a:solidFill>
                <a:latin typeface="Tahoma"/>
                <a:cs typeface="Tahoma"/>
              </a:rPr>
              <a:t>First </a:t>
            </a:r>
            <a:r>
              <a:rPr lang="en-US" sz="1200" b="1">
                <a:solidFill>
                  <a:srgbClr val="231F20"/>
                </a:solidFill>
                <a:latin typeface="Tahoma"/>
                <a:cs typeface="Tahoma"/>
              </a:rPr>
              <a:t>Contact </a:t>
            </a:r>
            <a:r>
              <a:rPr sz="1200" b="1" spc="-30">
                <a:solidFill>
                  <a:srgbClr val="231F20"/>
                </a:solidFill>
                <a:latin typeface="Tahoma"/>
                <a:cs typeface="Tahoma"/>
              </a:rPr>
              <a:t>Resolution</a:t>
            </a:r>
            <a:r>
              <a:rPr lang="en-US" sz="1200" b="1" spc="-30">
                <a:solidFill>
                  <a:srgbClr val="231F20"/>
                </a:solidFill>
                <a:latin typeface="Tahoma"/>
                <a:cs typeface="Tahoma"/>
              </a:rPr>
              <a:t> </a:t>
            </a:r>
            <a:endParaRPr lang="en-US" sz="1200">
              <a:solidFill>
                <a:schemeClr val="accent6"/>
              </a:solidFill>
              <a:latin typeface="Tahoma"/>
              <a:cs typeface="Tahoma"/>
            </a:endParaRPr>
          </a:p>
          <a:p>
            <a:pPr marL="12700">
              <a:spcBef>
                <a:spcPts val="100"/>
              </a:spcBef>
            </a:pPr>
            <a:r>
              <a:rPr lang="en-US" sz="1200" b="1" spc="-30">
                <a:solidFill>
                  <a:srgbClr val="C00000"/>
                </a:solidFill>
                <a:latin typeface="Tahoma"/>
                <a:cs typeface="Tahoma"/>
              </a:rPr>
              <a:t>Goal: &gt;75%</a:t>
            </a:r>
            <a:endParaRPr lang="en-US" sz="1200">
              <a:solidFill>
                <a:srgbClr val="C00000"/>
              </a:solidFill>
              <a:latin typeface="Tahoma"/>
              <a:ea typeface="Tahoma"/>
              <a:cs typeface="Tahoma"/>
            </a:endParaRPr>
          </a:p>
        </p:txBody>
      </p:sp>
      <p:sp>
        <p:nvSpPr>
          <p:cNvPr id="3" name="Footer Placeholder 9">
            <a:extLst>
              <a:ext uri="{FF2B5EF4-FFF2-40B4-BE49-F238E27FC236}">
                <a16:creationId xmlns:a16="http://schemas.microsoft.com/office/drawing/2014/main" id="{2175A8D2-2B09-B9EA-6F63-DDEE0C18762B}"/>
              </a:ext>
            </a:extLst>
          </p:cNvPr>
          <p:cNvSpPr>
            <a:spLocks noGrp="1"/>
          </p:cNvSpPr>
          <p:nvPr>
            <p:ph type="ftr" sz="quarter" idx="3"/>
          </p:nvPr>
        </p:nvSpPr>
        <p:spPr>
          <a:xfrm>
            <a:off x="0" y="13391"/>
            <a:ext cx="9144000" cy="350044"/>
          </a:xfrm>
        </p:spPr>
        <p:txBody>
          <a:bodyPr/>
          <a:lstStyle/>
          <a:p>
            <a:r>
              <a:rPr lang="en-US"/>
              <a:t>Blue Shield Medicare PPO Transition Update – November 14, 2024</a:t>
            </a:r>
          </a:p>
        </p:txBody>
      </p:sp>
      <p:sp>
        <p:nvSpPr>
          <p:cNvPr id="40" name="Title 1">
            <a:extLst>
              <a:ext uri="{FF2B5EF4-FFF2-40B4-BE49-F238E27FC236}">
                <a16:creationId xmlns:a16="http://schemas.microsoft.com/office/drawing/2014/main" id="{300BBF4C-2492-1B79-CFC6-EB3B0BE0F8A3}"/>
              </a:ext>
            </a:extLst>
          </p:cNvPr>
          <p:cNvSpPr txBox="1">
            <a:spLocks noGrp="1"/>
          </p:cNvSpPr>
          <p:nvPr>
            <p:ph type="title" idx="4294967295"/>
          </p:nvPr>
        </p:nvSpPr>
        <p:spPr>
          <a:xfrm>
            <a:off x="52989" y="325424"/>
            <a:ext cx="9144000" cy="914746"/>
          </a:xfrm>
          <a:prstGeom prst="rect">
            <a:avLst/>
          </a:prstGeom>
          <a:noFill/>
          <a:ln>
            <a:noFill/>
            <a:prstDash/>
          </a:ln>
          <a:effectLst/>
        </p:spPr>
        <p:txBody>
          <a:bodyPr rot="0" spcFirstLastPara="0" vertOverflow="overflow" horzOverflow="overflow" vert="horz" wrap="square" lIns="228600" tIns="228600" rIns="228600" bIns="22860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3200" b="0" i="0" kern="1200">
                <a:solidFill>
                  <a:schemeClr val="tx2"/>
                </a:solidFill>
                <a:latin typeface="Arial"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chemeClr val="tx2"/>
                </a:solidFill>
                <a:effectLst/>
                <a:uLnTx/>
                <a:uFillTx/>
                <a:latin typeface="Arial"/>
                <a:ea typeface="+mj-ea"/>
                <a:cs typeface="Arial"/>
              </a:rPr>
              <a:t>BSC Call Metrics – Pre-Open Enrollment</a:t>
            </a:r>
          </a:p>
        </p:txBody>
      </p:sp>
      <p:sp>
        <p:nvSpPr>
          <p:cNvPr id="5" name="object 35">
            <a:extLst>
              <a:ext uri="{FF2B5EF4-FFF2-40B4-BE49-F238E27FC236}">
                <a16:creationId xmlns:a16="http://schemas.microsoft.com/office/drawing/2014/main" id="{6411990F-D70B-F899-D868-837E69ACB224}"/>
              </a:ext>
              <a:ext uri="{C183D7F6-B498-43B3-948B-1728B52AA6E4}">
                <adec:decorative xmlns:adec="http://schemas.microsoft.com/office/drawing/2017/decorative" val="1"/>
              </a:ext>
            </a:extLst>
          </p:cNvPr>
          <p:cNvSpPr/>
          <p:nvPr/>
        </p:nvSpPr>
        <p:spPr>
          <a:xfrm>
            <a:off x="575161" y="1475071"/>
            <a:ext cx="1999933" cy="126424"/>
          </a:xfrm>
          <a:custGeom>
            <a:avLst/>
            <a:gdLst/>
            <a:ahLst/>
            <a:cxnLst/>
            <a:rect l="l" t="t" r="r" b="b"/>
            <a:pathLst>
              <a:path w="2990215">
                <a:moveTo>
                  <a:pt x="0" y="0"/>
                </a:moveTo>
                <a:lnTo>
                  <a:pt x="2990088" y="0"/>
                </a:lnTo>
              </a:path>
            </a:pathLst>
          </a:custGeom>
          <a:ln w="6350">
            <a:solidFill>
              <a:srgbClr val="231F20"/>
            </a:solidFill>
          </a:ln>
        </p:spPr>
        <p:txBody>
          <a:bodyPr wrap="square" lIns="0" tIns="0" rIns="0" bIns="0" rtlCol="0"/>
          <a:lstStyle/>
          <a:p>
            <a:endParaRPr/>
          </a:p>
        </p:txBody>
      </p:sp>
      <p:sp>
        <p:nvSpPr>
          <p:cNvPr id="6" name="object 36">
            <a:extLst>
              <a:ext uri="{FF2B5EF4-FFF2-40B4-BE49-F238E27FC236}">
                <a16:creationId xmlns:a16="http://schemas.microsoft.com/office/drawing/2014/main" id="{B1C9C860-A552-E86E-ECAE-A8CBF83E77CB}"/>
              </a:ext>
            </a:extLst>
          </p:cNvPr>
          <p:cNvSpPr txBox="1"/>
          <p:nvPr/>
        </p:nvSpPr>
        <p:spPr>
          <a:xfrm>
            <a:off x="555256" y="1225727"/>
            <a:ext cx="1995605" cy="197490"/>
          </a:xfrm>
          <a:prstGeom prst="rect">
            <a:avLst/>
          </a:prstGeom>
        </p:spPr>
        <p:txBody>
          <a:bodyPr vert="horz" wrap="square" lIns="0" tIns="12700" rIns="0" bIns="0" rtlCol="0" anchor="t">
            <a:spAutoFit/>
          </a:bodyPr>
          <a:lstStyle/>
          <a:p>
            <a:pPr marL="12700">
              <a:spcBef>
                <a:spcPts val="100"/>
              </a:spcBef>
            </a:pPr>
            <a:r>
              <a:rPr lang="en-US" sz="1200" b="1" spc="-10">
                <a:solidFill>
                  <a:srgbClr val="231F20"/>
                </a:solidFill>
                <a:latin typeface="Tahoma"/>
                <a:ea typeface="Tahoma"/>
                <a:cs typeface="Tahoma"/>
              </a:rPr>
              <a:t>Call Volume</a:t>
            </a:r>
          </a:p>
        </p:txBody>
      </p:sp>
      <p:grpSp>
        <p:nvGrpSpPr>
          <p:cNvPr id="8" name="Group 7" descr="Customer service icon">
            <a:extLst>
              <a:ext uri="{FF2B5EF4-FFF2-40B4-BE49-F238E27FC236}">
                <a16:creationId xmlns:a16="http://schemas.microsoft.com/office/drawing/2014/main" id="{D2AEA575-0499-496C-019C-C15D57561606}"/>
              </a:ext>
            </a:extLst>
          </p:cNvPr>
          <p:cNvGrpSpPr/>
          <p:nvPr/>
        </p:nvGrpSpPr>
        <p:grpSpPr>
          <a:xfrm>
            <a:off x="548428" y="1562638"/>
            <a:ext cx="680720" cy="680720"/>
            <a:chOff x="411965" y="1801868"/>
            <a:chExt cx="680720" cy="680720"/>
          </a:xfrm>
        </p:grpSpPr>
        <p:sp>
          <p:nvSpPr>
            <p:cNvPr id="9" name="object 31">
              <a:extLst>
                <a:ext uri="{FF2B5EF4-FFF2-40B4-BE49-F238E27FC236}">
                  <a16:creationId xmlns:a16="http://schemas.microsoft.com/office/drawing/2014/main" id="{C4D3394D-B5B1-CAA9-A850-1CE454BEC5F3}"/>
                </a:ext>
              </a:extLst>
            </p:cNvPr>
            <p:cNvSpPr/>
            <p:nvPr/>
          </p:nvSpPr>
          <p:spPr>
            <a:xfrm>
              <a:off x="411965" y="1801868"/>
              <a:ext cx="680720" cy="680720"/>
            </a:xfrm>
            <a:custGeom>
              <a:avLst/>
              <a:gdLst/>
              <a:ahLst/>
              <a:cxnLst/>
              <a:rect l="l" t="t" r="r" b="b"/>
              <a:pathLst>
                <a:path w="680719" h="680720">
                  <a:moveTo>
                    <a:pt x="340359"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59"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19"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59" y="0"/>
                  </a:lnTo>
                  <a:close/>
                </a:path>
              </a:pathLst>
            </a:custGeom>
            <a:solidFill>
              <a:srgbClr val="0073AE"/>
            </a:solidFill>
          </p:spPr>
          <p:txBody>
            <a:bodyPr wrap="square" lIns="0" tIns="0" rIns="0" bIns="0" rtlCol="0"/>
            <a:lstStyle/>
            <a:p>
              <a:endParaRPr/>
            </a:p>
          </p:txBody>
        </p:sp>
        <p:pic>
          <p:nvPicPr>
            <p:cNvPr id="10" name="Graphic 9" descr="Call center with solid fill">
              <a:extLst>
                <a:ext uri="{FF2B5EF4-FFF2-40B4-BE49-F238E27FC236}">
                  <a16:creationId xmlns:a16="http://schemas.microsoft.com/office/drawing/2014/main" id="{1139E066-8931-51D4-CB3F-506A2A7364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4517" y="1861148"/>
              <a:ext cx="533400" cy="526212"/>
            </a:xfrm>
            <a:prstGeom prst="rect">
              <a:avLst/>
            </a:prstGeom>
          </p:spPr>
        </p:pic>
      </p:grpSp>
      <p:sp>
        <p:nvSpPr>
          <p:cNvPr id="34" name="object 45">
            <a:extLst>
              <a:ext uri="{FF2B5EF4-FFF2-40B4-BE49-F238E27FC236}">
                <a16:creationId xmlns:a16="http://schemas.microsoft.com/office/drawing/2014/main" id="{9A046FCD-61F4-3587-96A4-6D22CB0060F1}"/>
              </a:ext>
            </a:extLst>
          </p:cNvPr>
          <p:cNvSpPr txBox="1"/>
          <p:nvPr/>
        </p:nvSpPr>
        <p:spPr>
          <a:xfrm>
            <a:off x="1431999" y="1560235"/>
            <a:ext cx="2216259" cy="1349087"/>
          </a:xfrm>
          <a:prstGeom prst="rect">
            <a:avLst/>
          </a:prstGeom>
        </p:spPr>
        <p:txBody>
          <a:bodyPr vert="horz" wrap="square" lIns="0" tIns="12700" rIns="0" bIns="0" rtlCol="0" anchor="t">
            <a:spAutoFit/>
          </a:bodyPr>
          <a:lstStyle/>
          <a:p>
            <a:pPr marL="12700">
              <a:spcBef>
                <a:spcPts val="100"/>
              </a:spcBef>
            </a:pPr>
            <a:r>
              <a:rPr lang="en-US" sz="1600" b="1" spc="-10">
                <a:solidFill>
                  <a:schemeClr val="tx2"/>
                </a:solidFill>
                <a:latin typeface="Tahoma"/>
                <a:ea typeface="Tahoma"/>
                <a:cs typeface="Tahoma"/>
              </a:rPr>
              <a:t>1,591</a:t>
            </a:r>
            <a:br>
              <a:rPr lang="en-US" sz="1500" b="1" spc="-10">
                <a:latin typeface="Tahoma"/>
                <a:cs typeface="Tahoma"/>
              </a:rPr>
            </a:br>
            <a:r>
              <a:rPr lang="en-US" sz="1200" b="1" spc="-10">
                <a:latin typeface="Tahoma"/>
                <a:cs typeface="Tahoma"/>
              </a:rPr>
              <a:t>BSC transition </a:t>
            </a:r>
            <a:br>
              <a:rPr lang="en-US" sz="1200" b="1" spc="-10">
                <a:latin typeface="Tahoma"/>
                <a:cs typeface="Tahoma"/>
              </a:rPr>
            </a:br>
            <a:r>
              <a:rPr lang="en-US" sz="1200" b="1" spc="-10">
                <a:latin typeface="Tahoma"/>
                <a:cs typeface="Tahoma"/>
              </a:rPr>
              <a:t>calls handled</a:t>
            </a:r>
            <a:br>
              <a:rPr lang="en-US" sz="1500" b="1" spc="-10">
                <a:latin typeface="Tahoma"/>
                <a:cs typeface="Tahoma"/>
              </a:rPr>
            </a:br>
            <a:r>
              <a:rPr lang="en-US" sz="1400" spc="-10">
                <a:solidFill>
                  <a:srgbClr val="231F20"/>
                </a:solidFill>
                <a:latin typeface="Tahoma"/>
                <a:cs typeface="Tahoma"/>
              </a:rPr>
              <a:t>Aug. 5th—Sep. 27th</a:t>
            </a:r>
            <a:r>
              <a:rPr lang="en-US" sz="1500" spc="-10">
                <a:solidFill>
                  <a:srgbClr val="231F20"/>
                </a:solidFill>
                <a:latin typeface="Tahoma"/>
                <a:cs typeface="Tahoma"/>
              </a:rPr>
              <a:t> </a:t>
            </a:r>
            <a:br>
              <a:rPr lang="en-US" sz="1500" spc="-10">
                <a:latin typeface="Tahoma"/>
                <a:ea typeface="Tahoma"/>
                <a:cs typeface="Tahoma"/>
              </a:rPr>
            </a:br>
            <a:endParaRPr lang="en-US" sz="1500" spc="-10">
              <a:latin typeface="+mn-ea"/>
              <a:ea typeface="Tahoma"/>
              <a:cs typeface="Tahoma"/>
            </a:endParaRPr>
          </a:p>
          <a:p>
            <a:pPr marL="12700">
              <a:spcBef>
                <a:spcPts val="100"/>
              </a:spcBef>
            </a:pPr>
            <a:endParaRPr lang="en-US" sz="1600" b="1" spc="-10">
              <a:solidFill>
                <a:schemeClr val="tx2"/>
              </a:solidFill>
              <a:latin typeface="Tahoma"/>
              <a:ea typeface="Tahoma"/>
              <a:cs typeface="Tahoma"/>
            </a:endParaRPr>
          </a:p>
        </p:txBody>
      </p:sp>
      <p:sp>
        <p:nvSpPr>
          <p:cNvPr id="35" name="object 16">
            <a:extLst>
              <a:ext uri="{FF2B5EF4-FFF2-40B4-BE49-F238E27FC236}">
                <a16:creationId xmlns:a16="http://schemas.microsoft.com/office/drawing/2014/main" id="{F3F8EE1C-9E16-E83D-4AE0-D7F1290D6745}"/>
              </a:ext>
            </a:extLst>
          </p:cNvPr>
          <p:cNvSpPr txBox="1"/>
          <p:nvPr/>
        </p:nvSpPr>
        <p:spPr>
          <a:xfrm>
            <a:off x="3343182" y="1225124"/>
            <a:ext cx="2376923" cy="197490"/>
          </a:xfrm>
          <a:prstGeom prst="rect">
            <a:avLst/>
          </a:prstGeom>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0"/>
              </a:spcBef>
            </a:pPr>
            <a:r>
              <a:rPr lang="en-US" sz="1200" b="1" spc="-10">
                <a:solidFill>
                  <a:srgbClr val="231F20"/>
                </a:solidFill>
                <a:latin typeface="Tahoma"/>
                <a:ea typeface="Tahoma"/>
                <a:cs typeface="Tahoma"/>
              </a:rPr>
              <a:t>Support Drivers Metrics</a:t>
            </a:r>
          </a:p>
        </p:txBody>
      </p:sp>
      <p:sp>
        <p:nvSpPr>
          <p:cNvPr id="36" name="object 43">
            <a:extLst>
              <a:ext uri="{FF2B5EF4-FFF2-40B4-BE49-F238E27FC236}">
                <a16:creationId xmlns:a16="http://schemas.microsoft.com/office/drawing/2014/main" id="{3FF5B616-89D8-A8F6-8ED6-543BF287753F}"/>
              </a:ext>
              <a:ext uri="{C183D7F6-B498-43B3-948B-1728B52AA6E4}">
                <adec:decorative xmlns:adec="http://schemas.microsoft.com/office/drawing/2017/decorative" val="1"/>
              </a:ext>
            </a:extLst>
          </p:cNvPr>
          <p:cNvSpPr/>
          <p:nvPr/>
        </p:nvSpPr>
        <p:spPr>
          <a:xfrm>
            <a:off x="3343423" y="1475810"/>
            <a:ext cx="5503068" cy="1450162"/>
          </a:xfrm>
          <a:custGeom>
            <a:avLst/>
            <a:gdLst/>
            <a:ahLst/>
            <a:cxnLst/>
            <a:rect l="l" t="t" r="r" b="b"/>
            <a:pathLst>
              <a:path w="1929129">
                <a:moveTo>
                  <a:pt x="0" y="0"/>
                </a:moveTo>
                <a:lnTo>
                  <a:pt x="1928876" y="0"/>
                </a:lnTo>
              </a:path>
            </a:pathLst>
          </a:custGeom>
          <a:ln w="6350">
            <a:solidFill>
              <a:srgbClr val="231F2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1" name="object 36">
            <a:extLst>
              <a:ext uri="{FF2B5EF4-FFF2-40B4-BE49-F238E27FC236}">
                <a16:creationId xmlns:a16="http://schemas.microsoft.com/office/drawing/2014/main" id="{A2105EAD-060D-5B9C-878E-6ECC533A1E3C}"/>
              </a:ext>
            </a:extLst>
          </p:cNvPr>
          <p:cNvSpPr txBox="1"/>
          <p:nvPr/>
        </p:nvSpPr>
        <p:spPr>
          <a:xfrm>
            <a:off x="564165" y="3083613"/>
            <a:ext cx="3046110" cy="197490"/>
          </a:xfrm>
          <a:prstGeom prst="rect">
            <a:avLst/>
          </a:prstGeom>
        </p:spPr>
        <p:txBody>
          <a:bodyPr vert="horz" wrap="square" lIns="0" tIns="12700" rIns="0" bIns="0" rtlCol="0" anchor="t">
            <a:spAutoFit/>
          </a:bodyPr>
          <a:lstStyle/>
          <a:p>
            <a:pPr marL="12700">
              <a:spcBef>
                <a:spcPts val="100"/>
              </a:spcBef>
            </a:pPr>
            <a:r>
              <a:rPr lang="en-US" sz="1200" b="1" spc="-10">
                <a:solidFill>
                  <a:srgbClr val="231F20"/>
                </a:solidFill>
                <a:latin typeface="Tahoma"/>
                <a:cs typeface="Tahoma"/>
              </a:rPr>
              <a:t>Number of In-Person Interactions</a:t>
            </a:r>
            <a:endParaRPr lang="en-US" sz="1200" b="1" spc="-10">
              <a:solidFill>
                <a:srgbClr val="231F20"/>
              </a:solidFill>
              <a:latin typeface="Tahoma"/>
              <a:ea typeface="Tahoma"/>
              <a:cs typeface="Tahoma"/>
            </a:endParaRPr>
          </a:p>
        </p:txBody>
      </p:sp>
      <p:sp>
        <p:nvSpPr>
          <p:cNvPr id="46" name="object 45">
            <a:extLst>
              <a:ext uri="{FF2B5EF4-FFF2-40B4-BE49-F238E27FC236}">
                <a16:creationId xmlns:a16="http://schemas.microsoft.com/office/drawing/2014/main" id="{C832C723-CAD8-3646-20C7-AA3F5C31D28D}"/>
              </a:ext>
            </a:extLst>
          </p:cNvPr>
          <p:cNvSpPr txBox="1"/>
          <p:nvPr/>
        </p:nvSpPr>
        <p:spPr>
          <a:xfrm>
            <a:off x="1440908" y="3418121"/>
            <a:ext cx="2216259" cy="1349087"/>
          </a:xfrm>
          <a:prstGeom prst="rect">
            <a:avLst/>
          </a:prstGeom>
        </p:spPr>
        <p:txBody>
          <a:bodyPr vert="horz" wrap="square" lIns="0" tIns="12700" rIns="0" bIns="0" rtlCol="0" anchor="t">
            <a:spAutoFit/>
          </a:bodyPr>
          <a:lstStyle/>
          <a:p>
            <a:pPr marL="12700">
              <a:spcBef>
                <a:spcPts val="100"/>
              </a:spcBef>
            </a:pPr>
            <a:r>
              <a:rPr lang="en-US" sz="1600" b="1" spc="-10">
                <a:solidFill>
                  <a:schemeClr val="tx2"/>
                </a:solidFill>
                <a:latin typeface="Tahoma"/>
                <a:ea typeface="Tahoma"/>
                <a:cs typeface="Tahoma"/>
              </a:rPr>
              <a:t>2</a:t>
            </a:r>
            <a:br>
              <a:rPr lang="en-US" sz="1500" b="1" spc="-10">
                <a:latin typeface="Tahoma"/>
                <a:cs typeface="Tahoma"/>
              </a:rPr>
            </a:br>
            <a:r>
              <a:rPr lang="en-US" sz="1200" b="1" spc="-10">
                <a:latin typeface="Tahoma"/>
                <a:cs typeface="Tahoma"/>
              </a:rPr>
              <a:t>BSC transition interactions handled</a:t>
            </a:r>
            <a:br>
              <a:rPr lang="en-US" sz="1500" b="1" spc="-10">
                <a:latin typeface="Tahoma"/>
                <a:cs typeface="Tahoma"/>
              </a:rPr>
            </a:br>
            <a:r>
              <a:rPr lang="en-US" sz="1400" spc="-10">
                <a:solidFill>
                  <a:srgbClr val="231F20"/>
                </a:solidFill>
                <a:latin typeface="Tahoma"/>
                <a:cs typeface="Tahoma"/>
              </a:rPr>
              <a:t>Aug. 5th—Sep. 27th</a:t>
            </a:r>
            <a:r>
              <a:rPr lang="en-US" sz="1500" spc="-10">
                <a:solidFill>
                  <a:srgbClr val="231F20"/>
                </a:solidFill>
                <a:latin typeface="Tahoma"/>
                <a:cs typeface="Tahoma"/>
              </a:rPr>
              <a:t> </a:t>
            </a:r>
            <a:br>
              <a:rPr lang="en-US" sz="1500" spc="-10">
                <a:latin typeface="Tahoma"/>
                <a:ea typeface="Tahoma"/>
                <a:cs typeface="Tahoma"/>
              </a:rPr>
            </a:br>
            <a:endParaRPr lang="en-US" sz="1500" spc="-10">
              <a:latin typeface="+mn-ea"/>
              <a:ea typeface="Tahoma"/>
              <a:cs typeface="Tahoma"/>
            </a:endParaRPr>
          </a:p>
          <a:p>
            <a:pPr marL="12700">
              <a:spcBef>
                <a:spcPts val="100"/>
              </a:spcBef>
            </a:pPr>
            <a:endParaRPr lang="en-US" sz="1600" b="1" spc="-10">
              <a:solidFill>
                <a:schemeClr val="tx2"/>
              </a:solidFill>
              <a:latin typeface="Tahoma"/>
              <a:ea typeface="Tahoma"/>
              <a:cs typeface="Tahoma"/>
            </a:endParaRPr>
          </a:p>
        </p:txBody>
      </p:sp>
      <p:sp>
        <p:nvSpPr>
          <p:cNvPr id="47" name="object 37">
            <a:extLst>
              <a:ext uri="{FF2B5EF4-FFF2-40B4-BE49-F238E27FC236}">
                <a16:creationId xmlns:a16="http://schemas.microsoft.com/office/drawing/2014/main" id="{E82486C8-6B6F-6B89-E58B-11855EABB5D5}"/>
              </a:ext>
              <a:ext uri="{C183D7F6-B498-43B3-948B-1728B52AA6E4}">
                <adec:decorative xmlns:adec="http://schemas.microsoft.com/office/drawing/2017/decorative" val="1"/>
              </a:ext>
            </a:extLst>
          </p:cNvPr>
          <p:cNvSpPr/>
          <p:nvPr/>
        </p:nvSpPr>
        <p:spPr>
          <a:xfrm>
            <a:off x="560019" y="3341536"/>
            <a:ext cx="2609755" cy="1257265"/>
          </a:xfrm>
          <a:custGeom>
            <a:avLst/>
            <a:gdLst/>
            <a:ahLst/>
            <a:cxnLst/>
            <a:rect l="l" t="t" r="r" b="b"/>
            <a:pathLst>
              <a:path w="2837815">
                <a:moveTo>
                  <a:pt x="0" y="0"/>
                </a:moveTo>
                <a:lnTo>
                  <a:pt x="2837688" y="0"/>
                </a:lnTo>
              </a:path>
            </a:pathLst>
          </a:custGeom>
          <a:ln w="6350">
            <a:solidFill>
              <a:schemeClr val="tx1"/>
            </a:solidFill>
          </a:ln>
        </p:spPr>
        <p:txBody>
          <a:bodyPr wrap="square" lIns="0" tIns="0" rIns="0" bIns="0" rtlCol="0"/>
          <a:lstStyle/>
          <a:p>
            <a:endParaRPr/>
          </a:p>
        </p:txBody>
      </p:sp>
      <p:sp>
        <p:nvSpPr>
          <p:cNvPr id="48" name="object 37">
            <a:extLst>
              <a:ext uri="{FF2B5EF4-FFF2-40B4-BE49-F238E27FC236}">
                <a16:creationId xmlns:a16="http://schemas.microsoft.com/office/drawing/2014/main" id="{DD2F8FD1-EB82-375A-B30B-6BB608BA814C}"/>
              </a:ext>
              <a:ext uri="{C183D7F6-B498-43B3-948B-1728B52AA6E4}">
                <adec:decorative xmlns:adec="http://schemas.microsoft.com/office/drawing/2017/decorative" val="1"/>
              </a:ext>
            </a:extLst>
          </p:cNvPr>
          <p:cNvSpPr/>
          <p:nvPr/>
        </p:nvSpPr>
        <p:spPr>
          <a:xfrm>
            <a:off x="553934" y="5184794"/>
            <a:ext cx="2609755" cy="1257265"/>
          </a:xfrm>
          <a:custGeom>
            <a:avLst/>
            <a:gdLst/>
            <a:ahLst/>
            <a:cxnLst/>
            <a:rect l="l" t="t" r="r" b="b"/>
            <a:pathLst>
              <a:path w="2837815">
                <a:moveTo>
                  <a:pt x="0" y="0"/>
                </a:moveTo>
                <a:lnTo>
                  <a:pt x="2837688" y="0"/>
                </a:lnTo>
              </a:path>
            </a:pathLst>
          </a:custGeom>
          <a:ln w="6350">
            <a:solidFill>
              <a:schemeClr val="tx1"/>
            </a:solidFill>
          </a:ln>
        </p:spPr>
        <p:txBody>
          <a:bodyPr wrap="square" lIns="0" tIns="0" rIns="0" bIns="0" rtlCol="0"/>
          <a:lstStyle/>
          <a:p>
            <a:endParaRPr/>
          </a:p>
        </p:txBody>
      </p:sp>
      <p:grpSp>
        <p:nvGrpSpPr>
          <p:cNvPr id="12" name="Group 11">
            <a:extLst>
              <a:ext uri="{FF2B5EF4-FFF2-40B4-BE49-F238E27FC236}">
                <a16:creationId xmlns:a16="http://schemas.microsoft.com/office/drawing/2014/main" id="{11A3ACA2-6768-42FD-0342-B9FCC9556582}"/>
              </a:ext>
              <a:ext uri="{C183D7F6-B498-43B3-948B-1728B52AA6E4}">
                <adec:decorative xmlns:adec="http://schemas.microsoft.com/office/drawing/2017/decorative" val="1"/>
              </a:ext>
            </a:extLst>
          </p:cNvPr>
          <p:cNvGrpSpPr/>
          <p:nvPr/>
        </p:nvGrpSpPr>
        <p:grpSpPr>
          <a:xfrm>
            <a:off x="548428" y="3461384"/>
            <a:ext cx="683303" cy="682676"/>
            <a:chOff x="548428" y="3079078"/>
            <a:chExt cx="683303" cy="682676"/>
          </a:xfrm>
        </p:grpSpPr>
        <p:grpSp>
          <p:nvGrpSpPr>
            <p:cNvPr id="4" name="Group 3">
              <a:extLst>
                <a:ext uri="{FF2B5EF4-FFF2-40B4-BE49-F238E27FC236}">
                  <a16:creationId xmlns:a16="http://schemas.microsoft.com/office/drawing/2014/main" id="{429C5FE8-CAE3-EDA9-3205-C605011BACE9}"/>
                </a:ext>
              </a:extLst>
            </p:cNvPr>
            <p:cNvGrpSpPr/>
            <p:nvPr/>
          </p:nvGrpSpPr>
          <p:grpSpPr>
            <a:xfrm>
              <a:off x="548428" y="3079078"/>
              <a:ext cx="683303" cy="682676"/>
              <a:chOff x="374493" y="3079078"/>
              <a:chExt cx="683303" cy="682676"/>
            </a:xfrm>
          </p:grpSpPr>
          <p:pic>
            <p:nvPicPr>
              <p:cNvPr id="42" name="Graphic 41" descr="Call center with solid fill">
                <a:extLst>
                  <a:ext uri="{FF2B5EF4-FFF2-40B4-BE49-F238E27FC236}">
                    <a16:creationId xmlns:a16="http://schemas.microsoft.com/office/drawing/2014/main" id="{893BF622-753F-A0B3-CF88-02257EE3EE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4493" y="3079078"/>
                <a:ext cx="533400" cy="526212"/>
              </a:xfrm>
              <a:prstGeom prst="rect">
                <a:avLst/>
              </a:prstGeom>
            </p:spPr>
          </p:pic>
          <p:sp>
            <p:nvSpPr>
              <p:cNvPr id="7" name="object 31">
                <a:extLst>
                  <a:ext uri="{FF2B5EF4-FFF2-40B4-BE49-F238E27FC236}">
                    <a16:creationId xmlns:a16="http://schemas.microsoft.com/office/drawing/2014/main" id="{553F97AF-47BE-CDA3-A529-58292FB5A960}"/>
                  </a:ext>
                </a:extLst>
              </p:cNvPr>
              <p:cNvSpPr/>
              <p:nvPr/>
            </p:nvSpPr>
            <p:spPr>
              <a:xfrm>
                <a:off x="377076" y="3081034"/>
                <a:ext cx="680720" cy="680720"/>
              </a:xfrm>
              <a:custGeom>
                <a:avLst/>
                <a:gdLst/>
                <a:ahLst/>
                <a:cxnLst/>
                <a:rect l="l" t="t" r="r" b="b"/>
                <a:pathLst>
                  <a:path w="680719" h="680720">
                    <a:moveTo>
                      <a:pt x="340359"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59"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19"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59" y="0"/>
                    </a:lnTo>
                    <a:close/>
                  </a:path>
                </a:pathLst>
              </a:custGeom>
              <a:solidFill>
                <a:srgbClr val="34CED1"/>
              </a:solidFill>
            </p:spPr>
            <p:txBody>
              <a:bodyPr wrap="square" lIns="0" tIns="0" rIns="0" bIns="0" rtlCol="0"/>
              <a:lstStyle/>
              <a:p>
                <a:endParaRPr/>
              </a:p>
            </p:txBody>
          </p:sp>
        </p:grpSp>
        <p:pic>
          <p:nvPicPr>
            <p:cNvPr id="11" name="Graphic 10" descr="Chat with solid fill">
              <a:extLst>
                <a:ext uri="{FF2B5EF4-FFF2-40B4-BE49-F238E27FC236}">
                  <a16:creationId xmlns:a16="http://schemas.microsoft.com/office/drawing/2014/main" id="{DED27196-651D-34B6-EC2F-84B13CFC820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2182" y="3207125"/>
              <a:ext cx="477372" cy="488576"/>
            </a:xfrm>
            <a:prstGeom prst="rect">
              <a:avLst/>
            </a:prstGeom>
          </p:spPr>
        </p:pic>
      </p:grpSp>
      <p:grpSp>
        <p:nvGrpSpPr>
          <p:cNvPr id="49" name="Group 48" descr="Spedometer icon">
            <a:extLst>
              <a:ext uri="{FF2B5EF4-FFF2-40B4-BE49-F238E27FC236}">
                <a16:creationId xmlns:a16="http://schemas.microsoft.com/office/drawing/2014/main" id="{D5760D47-6888-4E31-FF71-1334B92AF5B0}"/>
              </a:ext>
            </a:extLst>
          </p:cNvPr>
          <p:cNvGrpSpPr/>
          <p:nvPr/>
        </p:nvGrpSpPr>
        <p:grpSpPr>
          <a:xfrm>
            <a:off x="3343423" y="1601073"/>
            <a:ext cx="680720" cy="680720"/>
            <a:chOff x="3398896" y="1774872"/>
            <a:chExt cx="680720" cy="680720"/>
          </a:xfrm>
        </p:grpSpPr>
        <p:sp>
          <p:nvSpPr>
            <p:cNvPr id="19" name="object 12">
              <a:extLst>
                <a:ext uri="{FF2B5EF4-FFF2-40B4-BE49-F238E27FC236}">
                  <a16:creationId xmlns:a16="http://schemas.microsoft.com/office/drawing/2014/main" id="{73183024-33E2-F294-A84C-9F80BD8D12D5}"/>
                </a:ext>
              </a:extLst>
            </p:cNvPr>
            <p:cNvSpPr/>
            <p:nvPr/>
          </p:nvSpPr>
          <p:spPr>
            <a:xfrm>
              <a:off x="3398896" y="1774872"/>
              <a:ext cx="680720" cy="680720"/>
            </a:xfrm>
            <a:custGeom>
              <a:avLst/>
              <a:gdLst/>
              <a:ahLst/>
              <a:cxnLst/>
              <a:rect l="l" t="t" r="r" b="b"/>
              <a:pathLst>
                <a:path w="680719" h="680720">
                  <a:moveTo>
                    <a:pt x="340360"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60"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20"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60" y="0"/>
                  </a:lnTo>
                  <a:close/>
                </a:path>
              </a:pathLst>
            </a:custGeom>
            <a:solidFill>
              <a:srgbClr val="92D05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45" name="Graphic 44" descr="Gauge with solid fill">
              <a:extLst>
                <a:ext uri="{FF2B5EF4-FFF2-40B4-BE49-F238E27FC236}">
                  <a16:creationId xmlns:a16="http://schemas.microsoft.com/office/drawing/2014/main" id="{D758143C-DEE3-96BD-AD67-A4C260D9A5F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06477" y="1847098"/>
              <a:ext cx="454573" cy="454573"/>
            </a:xfrm>
            <a:prstGeom prst="rect">
              <a:avLst/>
            </a:prstGeom>
          </p:spPr>
        </p:pic>
      </p:grpSp>
      <p:grpSp>
        <p:nvGrpSpPr>
          <p:cNvPr id="52" name="Group 51">
            <a:extLst>
              <a:ext uri="{FF2B5EF4-FFF2-40B4-BE49-F238E27FC236}">
                <a16:creationId xmlns:a16="http://schemas.microsoft.com/office/drawing/2014/main" id="{EDF90E3B-A716-3139-9D48-341586D76D46}"/>
              </a:ext>
              <a:ext uri="{C183D7F6-B498-43B3-948B-1728B52AA6E4}">
                <adec:decorative xmlns:adec="http://schemas.microsoft.com/office/drawing/2017/decorative" val="1"/>
              </a:ext>
            </a:extLst>
          </p:cNvPr>
          <p:cNvGrpSpPr/>
          <p:nvPr/>
        </p:nvGrpSpPr>
        <p:grpSpPr>
          <a:xfrm>
            <a:off x="3343423" y="3461384"/>
            <a:ext cx="680720" cy="680720"/>
            <a:chOff x="6352083" y="1601072"/>
            <a:chExt cx="680720" cy="680720"/>
          </a:xfrm>
        </p:grpSpPr>
        <p:sp>
          <p:nvSpPr>
            <p:cNvPr id="37" name="object 12">
              <a:extLst>
                <a:ext uri="{FF2B5EF4-FFF2-40B4-BE49-F238E27FC236}">
                  <a16:creationId xmlns:a16="http://schemas.microsoft.com/office/drawing/2014/main" id="{103915A6-037F-EF45-C73E-C13C2888601B}"/>
                </a:ext>
              </a:extLst>
            </p:cNvPr>
            <p:cNvSpPr/>
            <p:nvPr/>
          </p:nvSpPr>
          <p:spPr>
            <a:xfrm>
              <a:off x="6352083" y="1601072"/>
              <a:ext cx="680720" cy="680720"/>
            </a:xfrm>
            <a:custGeom>
              <a:avLst/>
              <a:gdLst/>
              <a:ahLst/>
              <a:cxnLst/>
              <a:rect l="l" t="t" r="r" b="b"/>
              <a:pathLst>
                <a:path w="680719" h="680720">
                  <a:moveTo>
                    <a:pt x="340360"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60"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20"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60" y="0"/>
                  </a:lnTo>
                  <a:close/>
                </a:path>
              </a:pathLst>
            </a:custGeom>
            <a:solidFill>
              <a:schemeClr val="accent3">
                <a:lumMod val="60000"/>
                <a:lumOff val="40000"/>
              </a:schemeClr>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39" name="Graphic 38" descr="Connected with solid fill">
              <a:extLst>
                <a:ext uri="{FF2B5EF4-FFF2-40B4-BE49-F238E27FC236}">
                  <a16:creationId xmlns:a16="http://schemas.microsoft.com/office/drawing/2014/main" id="{9803E05E-5A6E-672B-B56B-ACF35B7B747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465012" y="1687529"/>
              <a:ext cx="464907" cy="516278"/>
            </a:xfrm>
            <a:prstGeom prst="rect">
              <a:avLst/>
            </a:prstGeom>
          </p:spPr>
        </p:pic>
      </p:grpSp>
      <p:sp>
        <p:nvSpPr>
          <p:cNvPr id="50" name="object 16">
            <a:extLst>
              <a:ext uri="{FF2B5EF4-FFF2-40B4-BE49-F238E27FC236}">
                <a16:creationId xmlns:a16="http://schemas.microsoft.com/office/drawing/2014/main" id="{1BEBE180-A2A5-5880-B04C-99AFFB56E1CE}"/>
              </a:ext>
            </a:extLst>
          </p:cNvPr>
          <p:cNvSpPr txBox="1"/>
          <p:nvPr/>
        </p:nvSpPr>
        <p:spPr>
          <a:xfrm>
            <a:off x="3343423" y="3085435"/>
            <a:ext cx="2376923" cy="197490"/>
          </a:xfrm>
          <a:prstGeom prst="rect">
            <a:avLst/>
          </a:prstGeom>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0"/>
              </a:spcBef>
            </a:pPr>
            <a:r>
              <a:rPr lang="en-US" sz="1200" b="1" spc="-10">
                <a:solidFill>
                  <a:srgbClr val="231F20"/>
                </a:solidFill>
                <a:latin typeface="Tahoma"/>
                <a:ea typeface="Tahoma"/>
                <a:cs typeface="Tahoma"/>
              </a:rPr>
              <a:t>BSC to HSS Calls</a:t>
            </a:r>
          </a:p>
        </p:txBody>
      </p:sp>
      <p:sp>
        <p:nvSpPr>
          <p:cNvPr id="51" name="object 43">
            <a:extLst>
              <a:ext uri="{FF2B5EF4-FFF2-40B4-BE49-F238E27FC236}">
                <a16:creationId xmlns:a16="http://schemas.microsoft.com/office/drawing/2014/main" id="{26EAB001-7635-3C66-F332-7FE3AA4C5EC7}"/>
              </a:ext>
              <a:ext uri="{C183D7F6-B498-43B3-948B-1728B52AA6E4}">
                <adec:decorative xmlns:adec="http://schemas.microsoft.com/office/drawing/2017/decorative" val="1"/>
              </a:ext>
            </a:extLst>
          </p:cNvPr>
          <p:cNvSpPr/>
          <p:nvPr/>
        </p:nvSpPr>
        <p:spPr>
          <a:xfrm>
            <a:off x="3343423" y="3344344"/>
            <a:ext cx="5498956" cy="1478943"/>
          </a:xfrm>
          <a:custGeom>
            <a:avLst/>
            <a:gdLst/>
            <a:ahLst/>
            <a:cxnLst/>
            <a:rect l="l" t="t" r="r" b="b"/>
            <a:pathLst>
              <a:path w="1929129">
                <a:moveTo>
                  <a:pt x="0" y="0"/>
                </a:moveTo>
                <a:lnTo>
                  <a:pt x="1928876" y="0"/>
                </a:lnTo>
              </a:path>
            </a:pathLst>
          </a:custGeom>
          <a:ln w="6350">
            <a:solidFill>
              <a:srgbClr val="231F2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4" name="object 45">
            <a:extLst>
              <a:ext uri="{FF2B5EF4-FFF2-40B4-BE49-F238E27FC236}">
                <a16:creationId xmlns:a16="http://schemas.microsoft.com/office/drawing/2014/main" id="{E85B7B63-B43A-D91E-F712-F32BBBACBB98}"/>
              </a:ext>
            </a:extLst>
          </p:cNvPr>
          <p:cNvSpPr txBox="1"/>
          <p:nvPr/>
        </p:nvSpPr>
        <p:spPr>
          <a:xfrm>
            <a:off x="4280584" y="3477554"/>
            <a:ext cx="4547484" cy="887422"/>
          </a:xfrm>
          <a:prstGeom prst="rect">
            <a:avLst/>
          </a:prstGeom>
        </p:spPr>
        <p:txBody>
          <a:bodyPr vert="horz" wrap="square" lIns="0" tIns="12700" rIns="0" bIns="0" rtlCol="0" anchor="t">
            <a:spAutoFit/>
          </a:bodyPr>
          <a:lstStyle/>
          <a:p>
            <a:pPr marL="12700">
              <a:spcBef>
                <a:spcPts val="100"/>
              </a:spcBef>
            </a:pPr>
            <a:r>
              <a:rPr lang="en-US" sz="1600" b="1" spc="-10">
                <a:solidFill>
                  <a:schemeClr val="tx2"/>
                </a:solidFill>
                <a:latin typeface="Tahoma"/>
                <a:ea typeface="Tahoma"/>
                <a:cs typeface="Tahoma"/>
              </a:rPr>
              <a:t>242</a:t>
            </a:r>
            <a:br>
              <a:rPr lang="en-US" sz="1500" b="1" spc="-10">
                <a:latin typeface="Tahoma"/>
                <a:cs typeface="Tahoma"/>
              </a:rPr>
            </a:br>
            <a:r>
              <a:rPr lang="en-US" sz="1200" b="1" spc="-10">
                <a:latin typeface="Tahoma"/>
                <a:cs typeface="Tahoma"/>
              </a:rPr>
              <a:t>BSC-&gt; HSS Calls</a:t>
            </a:r>
            <a:br>
              <a:rPr lang="en-US" sz="1200" b="1" spc="-10">
                <a:latin typeface="Tahoma"/>
                <a:cs typeface="Tahoma"/>
              </a:rPr>
            </a:br>
            <a:r>
              <a:rPr lang="en-US" sz="1200" spc="-10">
                <a:latin typeface="Tahoma"/>
                <a:ea typeface="Tahoma"/>
                <a:cs typeface="Tahoma"/>
              </a:rPr>
              <a:t>Members connecting with HSS through the BSC phone system</a:t>
            </a:r>
            <a:endParaRPr lang="en-US" sz="1200" b="1" spc="-10">
              <a:latin typeface="Tahoma"/>
              <a:ea typeface="Tahoma"/>
              <a:cs typeface="Tahoma"/>
            </a:endParaRPr>
          </a:p>
          <a:p>
            <a:pPr marL="12700">
              <a:spcBef>
                <a:spcPts val="100"/>
              </a:spcBef>
            </a:pPr>
            <a:endParaRPr lang="en-US" sz="1600" b="1" spc="-10">
              <a:solidFill>
                <a:schemeClr val="tx2"/>
              </a:solidFill>
              <a:latin typeface="Tahoma"/>
              <a:ea typeface="Tahoma"/>
              <a:cs typeface="Tahoma"/>
            </a:endParaRPr>
          </a:p>
        </p:txBody>
      </p:sp>
      <p:graphicFrame>
        <p:nvGraphicFramePr>
          <p:cNvPr id="38" name="Chart 37" descr="Blue Shield # Call Drivers&#10;Provider Network 50% = 787&#10;Benefits 22% = 350&#10;Plan Enrollment 15% = 242&#10;RX 9% = 145&#10;Eligibility 4% = 67&#10;">
            <a:extLst>
              <a:ext uri="{FF2B5EF4-FFF2-40B4-BE49-F238E27FC236}">
                <a16:creationId xmlns:a16="http://schemas.microsoft.com/office/drawing/2014/main" id="{4BF4299C-C4D4-060F-6287-9603DEA94F18}"/>
              </a:ext>
              <a:ext uri="{147F2762-F138-4A5C-976F-8EAC2B608ADB}">
                <a16:predDERef xmlns:a16="http://schemas.microsoft.com/office/drawing/2014/main" pred="{B108C6E9-D5C3-C134-2151-EA50430CC367}"/>
              </a:ext>
            </a:extLst>
          </p:cNvPr>
          <p:cNvGraphicFramePr>
            <a:graphicFrameLocks/>
          </p:cNvGraphicFramePr>
          <p:nvPr>
            <p:extLst>
              <p:ext uri="{D42A27DB-BD31-4B8C-83A1-F6EECF244321}">
                <p14:modId xmlns:p14="http://schemas.microsoft.com/office/powerpoint/2010/main" val="3857756388"/>
              </p:ext>
            </p:extLst>
          </p:nvPr>
        </p:nvGraphicFramePr>
        <p:xfrm>
          <a:off x="4293053" y="1436424"/>
          <a:ext cx="4096635" cy="1903833"/>
        </p:xfrm>
        <a:graphic>
          <a:graphicData uri="http://schemas.openxmlformats.org/drawingml/2006/chart">
            <c:chart xmlns:c="http://schemas.openxmlformats.org/drawingml/2006/chart" xmlns:r="http://schemas.openxmlformats.org/officeDocument/2006/relationships" r:id="rId17"/>
          </a:graphicData>
        </a:graphic>
      </p:graphicFrame>
    </p:spTree>
    <p:extLst>
      <p:ext uri="{BB962C8B-B14F-4D97-AF65-F5344CB8AC3E}">
        <p14:creationId xmlns:p14="http://schemas.microsoft.com/office/powerpoint/2010/main" val="219357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13CD8-A0BD-51B7-3463-0B6E161FA0C3}"/>
            </a:ext>
          </a:extLst>
        </p:cNvPr>
        <p:cNvGrpSpPr/>
        <p:nvPr/>
      </p:nvGrpSpPr>
      <p:grpSpPr>
        <a:xfrm>
          <a:off x="0" y="0"/>
          <a:ext cx="0" cy="0"/>
          <a:chOff x="0" y="0"/>
          <a:chExt cx="0" cy="0"/>
        </a:xfrm>
      </p:grpSpPr>
      <p:grpSp>
        <p:nvGrpSpPr>
          <p:cNvPr id="15" name="object 39" descr="Stop watch icon">
            <a:extLst>
              <a:ext uri="{FF2B5EF4-FFF2-40B4-BE49-F238E27FC236}">
                <a16:creationId xmlns:a16="http://schemas.microsoft.com/office/drawing/2014/main" id="{2D003960-5A13-AC62-E600-C1E581190704}"/>
              </a:ext>
            </a:extLst>
          </p:cNvPr>
          <p:cNvGrpSpPr/>
          <p:nvPr/>
        </p:nvGrpSpPr>
        <p:grpSpPr>
          <a:xfrm>
            <a:off x="548428" y="5360783"/>
            <a:ext cx="680720" cy="680720"/>
            <a:chOff x="6788911" y="2976372"/>
            <a:chExt cx="680720" cy="680720"/>
          </a:xfrm>
        </p:grpSpPr>
        <p:sp>
          <p:nvSpPr>
            <p:cNvPr id="16" name="object 40">
              <a:extLst>
                <a:ext uri="{FF2B5EF4-FFF2-40B4-BE49-F238E27FC236}">
                  <a16:creationId xmlns:a16="http://schemas.microsoft.com/office/drawing/2014/main" id="{AA83DE74-5F35-4C96-BC11-757792220189}"/>
                </a:ext>
              </a:extLst>
            </p:cNvPr>
            <p:cNvSpPr/>
            <p:nvPr/>
          </p:nvSpPr>
          <p:spPr>
            <a:xfrm>
              <a:off x="6788911" y="2976372"/>
              <a:ext cx="680720" cy="680720"/>
            </a:xfrm>
            <a:custGeom>
              <a:avLst/>
              <a:gdLst/>
              <a:ahLst/>
              <a:cxnLst/>
              <a:rect l="l" t="t" r="r" b="b"/>
              <a:pathLst>
                <a:path w="680720" h="680720">
                  <a:moveTo>
                    <a:pt x="340360"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60"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20"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60" y="0"/>
                  </a:lnTo>
                  <a:close/>
                </a:path>
              </a:pathLst>
            </a:custGeom>
            <a:solidFill>
              <a:srgbClr val="ED7D30"/>
            </a:solidFill>
          </p:spPr>
          <p:txBody>
            <a:bodyPr wrap="square" lIns="0" tIns="0" rIns="0" bIns="0" rtlCol="0"/>
            <a:lstStyle/>
            <a:p>
              <a:endParaRPr/>
            </a:p>
          </p:txBody>
        </p:sp>
        <p:sp>
          <p:nvSpPr>
            <p:cNvPr id="17" name="object 41" descr="Stopwatch with an orange background">
              <a:extLst>
                <a:ext uri="{FF2B5EF4-FFF2-40B4-BE49-F238E27FC236}">
                  <a16:creationId xmlns:a16="http://schemas.microsoft.com/office/drawing/2014/main" id="{ECE5C41B-DDF8-33C8-C25D-BE5F83EF96F8}"/>
                </a:ext>
              </a:extLst>
            </p:cNvPr>
            <p:cNvSpPr/>
            <p:nvPr/>
          </p:nvSpPr>
          <p:spPr>
            <a:xfrm>
              <a:off x="6896100" y="3125291"/>
              <a:ext cx="467359" cy="382905"/>
            </a:xfrm>
            <a:custGeom>
              <a:avLst/>
              <a:gdLst/>
              <a:ahLst/>
              <a:cxnLst/>
              <a:rect l="l" t="t" r="r" b="b"/>
              <a:pathLst>
                <a:path w="467359" h="382904">
                  <a:moveTo>
                    <a:pt x="49022" y="188480"/>
                  </a:moveTo>
                  <a:lnTo>
                    <a:pt x="48806" y="169633"/>
                  </a:lnTo>
                  <a:lnTo>
                    <a:pt x="41173" y="162090"/>
                  </a:lnTo>
                  <a:lnTo>
                    <a:pt x="31737" y="162052"/>
                  </a:lnTo>
                  <a:lnTo>
                    <a:pt x="22186" y="162013"/>
                  </a:lnTo>
                  <a:lnTo>
                    <a:pt x="14630" y="169379"/>
                  </a:lnTo>
                  <a:lnTo>
                    <a:pt x="14376" y="188518"/>
                  </a:lnTo>
                  <a:lnTo>
                    <a:pt x="22009" y="196380"/>
                  </a:lnTo>
                  <a:lnTo>
                    <a:pt x="41033" y="196494"/>
                  </a:lnTo>
                  <a:lnTo>
                    <a:pt x="49022" y="188480"/>
                  </a:lnTo>
                  <a:close/>
                </a:path>
                <a:path w="467359" h="382904">
                  <a:moveTo>
                    <a:pt x="164973" y="92938"/>
                  </a:moveTo>
                  <a:lnTo>
                    <a:pt x="136220" y="92913"/>
                  </a:lnTo>
                  <a:lnTo>
                    <a:pt x="97307" y="92938"/>
                  </a:lnTo>
                  <a:lnTo>
                    <a:pt x="164973" y="92938"/>
                  </a:lnTo>
                  <a:close/>
                </a:path>
                <a:path w="467359" h="382904">
                  <a:moveTo>
                    <a:pt x="467194" y="102895"/>
                  </a:moveTo>
                  <a:lnTo>
                    <a:pt x="461568" y="96304"/>
                  </a:lnTo>
                  <a:lnTo>
                    <a:pt x="431977" y="61823"/>
                  </a:lnTo>
                  <a:lnTo>
                    <a:pt x="418198" y="45847"/>
                  </a:lnTo>
                  <a:lnTo>
                    <a:pt x="414274" y="45364"/>
                  </a:lnTo>
                  <a:lnTo>
                    <a:pt x="406552" y="51117"/>
                  </a:lnTo>
                  <a:lnTo>
                    <a:pt x="402767" y="54292"/>
                  </a:lnTo>
                  <a:lnTo>
                    <a:pt x="395795" y="61645"/>
                  </a:lnTo>
                  <a:lnTo>
                    <a:pt x="395947" y="65214"/>
                  </a:lnTo>
                  <a:lnTo>
                    <a:pt x="402132" y="73291"/>
                  </a:lnTo>
                  <a:lnTo>
                    <a:pt x="405295" y="77114"/>
                  </a:lnTo>
                  <a:lnTo>
                    <a:pt x="408673" y="81318"/>
                  </a:lnTo>
                  <a:lnTo>
                    <a:pt x="395897" y="89877"/>
                  </a:lnTo>
                  <a:lnTo>
                    <a:pt x="395897" y="198970"/>
                  </a:lnTo>
                  <a:lnTo>
                    <a:pt x="391985" y="229641"/>
                  </a:lnTo>
                  <a:lnTo>
                    <a:pt x="367385" y="282714"/>
                  </a:lnTo>
                  <a:lnTo>
                    <a:pt x="329095" y="320471"/>
                  </a:lnTo>
                  <a:lnTo>
                    <a:pt x="288074" y="341147"/>
                  </a:lnTo>
                  <a:lnTo>
                    <a:pt x="241325" y="348043"/>
                  </a:lnTo>
                  <a:lnTo>
                    <a:pt x="218528" y="345338"/>
                  </a:lnTo>
                  <a:lnTo>
                    <a:pt x="196951" y="337781"/>
                  </a:lnTo>
                  <a:lnTo>
                    <a:pt x="191909" y="334530"/>
                  </a:lnTo>
                  <a:lnTo>
                    <a:pt x="176822" y="324802"/>
                  </a:lnTo>
                  <a:lnTo>
                    <a:pt x="158623" y="305689"/>
                  </a:lnTo>
                  <a:lnTo>
                    <a:pt x="155587" y="300062"/>
                  </a:lnTo>
                  <a:lnTo>
                    <a:pt x="146824" y="283895"/>
                  </a:lnTo>
                  <a:lnTo>
                    <a:pt x="142417" y="265620"/>
                  </a:lnTo>
                  <a:lnTo>
                    <a:pt x="140995" y="259740"/>
                  </a:lnTo>
                  <a:lnTo>
                    <a:pt x="140716" y="233527"/>
                  </a:lnTo>
                  <a:lnTo>
                    <a:pt x="141338" y="231254"/>
                  </a:lnTo>
                  <a:lnTo>
                    <a:pt x="150837" y="196507"/>
                  </a:lnTo>
                  <a:lnTo>
                    <a:pt x="153860" y="185470"/>
                  </a:lnTo>
                  <a:lnTo>
                    <a:pt x="169938" y="162090"/>
                  </a:lnTo>
                  <a:lnTo>
                    <a:pt x="181838" y="144767"/>
                  </a:lnTo>
                  <a:lnTo>
                    <a:pt x="220535" y="114554"/>
                  </a:lnTo>
                  <a:lnTo>
                    <a:pt x="265836" y="97955"/>
                  </a:lnTo>
                  <a:lnTo>
                    <a:pt x="286664" y="95567"/>
                  </a:lnTo>
                  <a:lnTo>
                    <a:pt x="307060" y="96443"/>
                  </a:lnTo>
                  <a:lnTo>
                    <a:pt x="345986" y="109804"/>
                  </a:lnTo>
                  <a:lnTo>
                    <a:pt x="383349" y="147637"/>
                  </a:lnTo>
                  <a:lnTo>
                    <a:pt x="395897" y="198970"/>
                  </a:lnTo>
                  <a:lnTo>
                    <a:pt x="395897" y="89877"/>
                  </a:lnTo>
                  <a:lnTo>
                    <a:pt x="386295" y="96304"/>
                  </a:lnTo>
                  <a:lnTo>
                    <a:pt x="385305" y="95567"/>
                  </a:lnTo>
                  <a:lnTo>
                    <a:pt x="381889" y="92964"/>
                  </a:lnTo>
                  <a:lnTo>
                    <a:pt x="368744" y="82994"/>
                  </a:lnTo>
                  <a:lnTo>
                    <a:pt x="349783" y="72910"/>
                  </a:lnTo>
                  <a:lnTo>
                    <a:pt x="329425" y="65913"/>
                  </a:lnTo>
                  <a:lnTo>
                    <a:pt x="307721" y="61836"/>
                  </a:lnTo>
                  <a:lnTo>
                    <a:pt x="312902" y="35801"/>
                  </a:lnTo>
                  <a:lnTo>
                    <a:pt x="326009" y="35839"/>
                  </a:lnTo>
                  <a:lnTo>
                    <a:pt x="332498" y="35826"/>
                  </a:lnTo>
                  <a:lnTo>
                    <a:pt x="353453" y="3594"/>
                  </a:lnTo>
                  <a:lnTo>
                    <a:pt x="349796" y="76"/>
                  </a:lnTo>
                  <a:lnTo>
                    <a:pt x="297649" y="0"/>
                  </a:lnTo>
                  <a:lnTo>
                    <a:pt x="245795" y="76"/>
                  </a:lnTo>
                  <a:lnTo>
                    <a:pt x="241261" y="3225"/>
                  </a:lnTo>
                  <a:lnTo>
                    <a:pt x="238328" y="14020"/>
                  </a:lnTo>
                  <a:lnTo>
                    <a:pt x="237350" y="19469"/>
                  </a:lnTo>
                  <a:lnTo>
                    <a:pt x="236689" y="32245"/>
                  </a:lnTo>
                  <a:lnTo>
                    <a:pt x="239979" y="35585"/>
                  </a:lnTo>
                  <a:lnTo>
                    <a:pt x="254660" y="35839"/>
                  </a:lnTo>
                  <a:lnTo>
                    <a:pt x="262102" y="35852"/>
                  </a:lnTo>
                  <a:lnTo>
                    <a:pt x="277393" y="35839"/>
                  </a:lnTo>
                  <a:lnTo>
                    <a:pt x="275818" y="44043"/>
                  </a:lnTo>
                  <a:lnTo>
                    <a:pt x="274269" y="51117"/>
                  </a:lnTo>
                  <a:lnTo>
                    <a:pt x="272694" y="61277"/>
                  </a:lnTo>
                  <a:lnTo>
                    <a:pt x="271272" y="62268"/>
                  </a:lnTo>
                  <a:lnTo>
                    <a:pt x="232994" y="71081"/>
                  </a:lnTo>
                  <a:lnTo>
                    <a:pt x="199910" y="86550"/>
                  </a:lnTo>
                  <a:lnTo>
                    <a:pt x="194056" y="89446"/>
                  </a:lnTo>
                  <a:lnTo>
                    <a:pt x="187985" y="91452"/>
                  </a:lnTo>
                  <a:lnTo>
                    <a:pt x="181673" y="92608"/>
                  </a:lnTo>
                  <a:lnTo>
                    <a:pt x="175145" y="92964"/>
                  </a:lnTo>
                  <a:lnTo>
                    <a:pt x="55994" y="92925"/>
                  </a:lnTo>
                  <a:lnTo>
                    <a:pt x="34404" y="92976"/>
                  </a:lnTo>
                  <a:lnTo>
                    <a:pt x="28130" y="97282"/>
                  </a:lnTo>
                  <a:lnTo>
                    <a:pt x="25590" y="104101"/>
                  </a:lnTo>
                  <a:lnTo>
                    <a:pt x="24599" y="112649"/>
                  </a:lnTo>
                  <a:lnTo>
                    <a:pt x="27609" y="120103"/>
                  </a:lnTo>
                  <a:lnTo>
                    <a:pt x="33858" y="125399"/>
                  </a:lnTo>
                  <a:lnTo>
                    <a:pt x="42557" y="127431"/>
                  </a:lnTo>
                  <a:lnTo>
                    <a:pt x="117043" y="127482"/>
                  </a:lnTo>
                  <a:lnTo>
                    <a:pt x="119227" y="127546"/>
                  </a:lnTo>
                  <a:lnTo>
                    <a:pt x="129590" y="130289"/>
                  </a:lnTo>
                  <a:lnTo>
                    <a:pt x="134708" y="138010"/>
                  </a:lnTo>
                  <a:lnTo>
                    <a:pt x="132956" y="155232"/>
                  </a:lnTo>
                  <a:lnTo>
                    <a:pt x="125780" y="161874"/>
                  </a:lnTo>
                  <a:lnTo>
                    <a:pt x="107226" y="162090"/>
                  </a:lnTo>
                  <a:lnTo>
                    <a:pt x="88099" y="162064"/>
                  </a:lnTo>
                  <a:lnTo>
                    <a:pt x="68135" y="162128"/>
                  </a:lnTo>
                  <a:lnTo>
                    <a:pt x="60579" y="169265"/>
                  </a:lnTo>
                  <a:lnTo>
                    <a:pt x="60236" y="188747"/>
                  </a:lnTo>
                  <a:lnTo>
                    <a:pt x="67792" y="196291"/>
                  </a:lnTo>
                  <a:lnTo>
                    <a:pt x="82664" y="196723"/>
                  </a:lnTo>
                  <a:lnTo>
                    <a:pt x="87223" y="196507"/>
                  </a:lnTo>
                  <a:lnTo>
                    <a:pt x="99669" y="196977"/>
                  </a:lnTo>
                  <a:lnTo>
                    <a:pt x="106197" y="202780"/>
                  </a:lnTo>
                  <a:lnTo>
                    <a:pt x="107569" y="210527"/>
                  </a:lnTo>
                  <a:lnTo>
                    <a:pt x="107302" y="218554"/>
                  </a:lnTo>
                  <a:lnTo>
                    <a:pt x="103809" y="225069"/>
                  </a:lnTo>
                  <a:lnTo>
                    <a:pt x="97599" y="229450"/>
                  </a:lnTo>
                  <a:lnTo>
                    <a:pt x="89192" y="231076"/>
                  </a:lnTo>
                  <a:lnTo>
                    <a:pt x="55727" y="231254"/>
                  </a:lnTo>
                  <a:lnTo>
                    <a:pt x="39001" y="231203"/>
                  </a:lnTo>
                  <a:lnTo>
                    <a:pt x="22288" y="230949"/>
                  </a:lnTo>
                  <a:lnTo>
                    <a:pt x="14871" y="231470"/>
                  </a:lnTo>
                  <a:lnTo>
                    <a:pt x="8661" y="233616"/>
                  </a:lnTo>
                  <a:lnTo>
                    <a:pt x="3683" y="237718"/>
                  </a:lnTo>
                  <a:lnTo>
                    <a:pt x="0" y="244081"/>
                  </a:lnTo>
                  <a:lnTo>
                    <a:pt x="0" y="252272"/>
                  </a:lnTo>
                  <a:lnTo>
                    <a:pt x="203" y="252488"/>
                  </a:lnTo>
                  <a:lnTo>
                    <a:pt x="520" y="252666"/>
                  </a:lnTo>
                  <a:lnTo>
                    <a:pt x="3619" y="261962"/>
                  </a:lnTo>
                  <a:lnTo>
                    <a:pt x="10223" y="265645"/>
                  </a:lnTo>
                  <a:lnTo>
                    <a:pt x="80022" y="265633"/>
                  </a:lnTo>
                  <a:lnTo>
                    <a:pt x="100622" y="265671"/>
                  </a:lnTo>
                  <a:lnTo>
                    <a:pt x="107162" y="270408"/>
                  </a:lnTo>
                  <a:lnTo>
                    <a:pt x="109245" y="278079"/>
                  </a:lnTo>
                  <a:lnTo>
                    <a:pt x="109613" y="286169"/>
                  </a:lnTo>
                  <a:lnTo>
                    <a:pt x="106578" y="293077"/>
                  </a:lnTo>
                  <a:lnTo>
                    <a:pt x="100736" y="297967"/>
                  </a:lnTo>
                  <a:lnTo>
                    <a:pt x="92710" y="299961"/>
                  </a:lnTo>
                  <a:lnTo>
                    <a:pt x="85991" y="300062"/>
                  </a:lnTo>
                  <a:lnTo>
                    <a:pt x="72555" y="300024"/>
                  </a:lnTo>
                  <a:lnTo>
                    <a:pt x="65722" y="300062"/>
                  </a:lnTo>
                  <a:lnTo>
                    <a:pt x="56896" y="300202"/>
                  </a:lnTo>
                  <a:lnTo>
                    <a:pt x="50419" y="304901"/>
                  </a:lnTo>
                  <a:lnTo>
                    <a:pt x="48298" y="312483"/>
                  </a:lnTo>
                  <a:lnTo>
                    <a:pt x="47879" y="320687"/>
                  </a:lnTo>
                  <a:lnTo>
                    <a:pt x="50965" y="327685"/>
                  </a:lnTo>
                  <a:lnTo>
                    <a:pt x="56934" y="332574"/>
                  </a:lnTo>
                  <a:lnTo>
                    <a:pt x="65151" y="334467"/>
                  </a:lnTo>
                  <a:lnTo>
                    <a:pt x="77774" y="334543"/>
                  </a:lnTo>
                  <a:lnTo>
                    <a:pt x="105168" y="334543"/>
                  </a:lnTo>
                  <a:lnTo>
                    <a:pt x="119900" y="334606"/>
                  </a:lnTo>
                  <a:lnTo>
                    <a:pt x="154228" y="350977"/>
                  </a:lnTo>
                  <a:lnTo>
                    <a:pt x="182803" y="369214"/>
                  </a:lnTo>
                  <a:lnTo>
                    <a:pt x="213207" y="379742"/>
                  </a:lnTo>
                  <a:lnTo>
                    <a:pt x="245186" y="382879"/>
                  </a:lnTo>
                  <a:lnTo>
                    <a:pt x="278511" y="378955"/>
                  </a:lnTo>
                  <a:lnTo>
                    <a:pt x="324307" y="363512"/>
                  </a:lnTo>
                  <a:lnTo>
                    <a:pt x="362712" y="338861"/>
                  </a:lnTo>
                  <a:lnTo>
                    <a:pt x="393712" y="305308"/>
                  </a:lnTo>
                  <a:lnTo>
                    <a:pt x="417309" y="263156"/>
                  </a:lnTo>
                  <a:lnTo>
                    <a:pt x="430504" y="208013"/>
                  </a:lnTo>
                  <a:lnTo>
                    <a:pt x="429221" y="179946"/>
                  </a:lnTo>
                  <a:lnTo>
                    <a:pt x="422376" y="151701"/>
                  </a:lnTo>
                  <a:lnTo>
                    <a:pt x="419544" y="144335"/>
                  </a:lnTo>
                  <a:lnTo>
                    <a:pt x="416318" y="137058"/>
                  </a:lnTo>
                  <a:lnTo>
                    <a:pt x="412889" y="129781"/>
                  </a:lnTo>
                  <a:lnTo>
                    <a:pt x="409473" y="122377"/>
                  </a:lnTo>
                  <a:lnTo>
                    <a:pt x="431330" y="107734"/>
                  </a:lnTo>
                  <a:lnTo>
                    <a:pt x="434911" y="111620"/>
                  </a:lnTo>
                  <a:lnTo>
                    <a:pt x="438251" y="115328"/>
                  </a:lnTo>
                  <a:lnTo>
                    <a:pt x="444842" y="122275"/>
                  </a:lnTo>
                  <a:lnTo>
                    <a:pt x="448665" y="122936"/>
                  </a:lnTo>
                  <a:lnTo>
                    <a:pt x="456425" y="117182"/>
                  </a:lnTo>
                  <a:lnTo>
                    <a:pt x="460336" y="113779"/>
                  </a:lnTo>
                  <a:lnTo>
                    <a:pt x="466191" y="107734"/>
                  </a:lnTo>
                  <a:lnTo>
                    <a:pt x="467017" y="106895"/>
                  </a:lnTo>
                  <a:lnTo>
                    <a:pt x="467194" y="102895"/>
                  </a:lnTo>
                  <a:close/>
                </a:path>
              </a:pathLst>
            </a:custGeom>
            <a:solidFill>
              <a:srgbClr val="FFFFFF"/>
            </a:solidFill>
          </p:spPr>
          <p:txBody>
            <a:bodyPr wrap="square" lIns="0" tIns="0" rIns="0" bIns="0" rtlCol="0"/>
            <a:lstStyle/>
            <a:p>
              <a:endParaRPr/>
            </a:p>
          </p:txBody>
        </p:sp>
        <p:pic>
          <p:nvPicPr>
            <p:cNvPr id="18" name="object 42">
              <a:extLst>
                <a:ext uri="{FF2B5EF4-FFF2-40B4-BE49-F238E27FC236}">
                  <a16:creationId xmlns:a16="http://schemas.microsoft.com/office/drawing/2014/main" id="{0526305F-3375-3F78-CB3F-769F6CB9EDC2}"/>
                </a:ext>
              </a:extLst>
            </p:cNvPr>
            <p:cNvPicPr/>
            <p:nvPr/>
          </p:nvPicPr>
          <p:blipFill>
            <a:blip r:embed="rId3" cstate="print"/>
            <a:stretch>
              <a:fillRect/>
            </a:stretch>
          </p:blipFill>
          <p:spPr>
            <a:xfrm>
              <a:off x="7123503" y="3264382"/>
              <a:ext cx="111607" cy="169392"/>
            </a:xfrm>
            <a:prstGeom prst="rect">
              <a:avLst/>
            </a:prstGeom>
          </p:spPr>
        </p:pic>
      </p:grpSp>
      <p:sp>
        <p:nvSpPr>
          <p:cNvPr id="30" name="object 45">
            <a:extLst>
              <a:ext uri="{FF2B5EF4-FFF2-40B4-BE49-F238E27FC236}">
                <a16:creationId xmlns:a16="http://schemas.microsoft.com/office/drawing/2014/main" id="{85CAEC90-40A1-2845-9EC7-0AE0220DEFEB}"/>
              </a:ext>
            </a:extLst>
          </p:cNvPr>
          <p:cNvSpPr txBox="1"/>
          <p:nvPr/>
        </p:nvSpPr>
        <p:spPr>
          <a:xfrm>
            <a:off x="1391970" y="5377381"/>
            <a:ext cx="2282979" cy="705321"/>
          </a:xfrm>
          <a:prstGeom prst="rect">
            <a:avLst/>
          </a:prstGeom>
        </p:spPr>
        <p:txBody>
          <a:bodyPr vert="horz" wrap="square" lIns="0" tIns="12700" rIns="0" bIns="0" rtlCol="0" anchor="t">
            <a:spAutoFit/>
          </a:bodyPr>
          <a:lstStyle/>
          <a:p>
            <a:pPr marL="12700">
              <a:spcBef>
                <a:spcPts val="100"/>
              </a:spcBef>
            </a:pPr>
            <a:r>
              <a:rPr lang="en-US" sz="1500" b="1" spc="-10">
                <a:solidFill>
                  <a:schemeClr val="tx2"/>
                </a:solidFill>
                <a:latin typeface="Tahoma"/>
                <a:cs typeface="Tahoma"/>
              </a:rPr>
              <a:t>16 secs</a:t>
            </a:r>
            <a:br>
              <a:rPr lang="en-US" sz="1500" b="1" spc="-10">
                <a:latin typeface="Tahoma"/>
                <a:cs typeface="Tahoma"/>
              </a:rPr>
            </a:br>
            <a:r>
              <a:rPr lang="en-US" sz="1400" spc="-10">
                <a:solidFill>
                  <a:srgbClr val="231F20"/>
                </a:solidFill>
                <a:latin typeface="Tahoma"/>
                <a:cs typeface="Tahoma"/>
              </a:rPr>
              <a:t>Sep 30th—Oct 25th</a:t>
            </a:r>
            <a:r>
              <a:rPr lang="en-US" sz="1500" spc="-10">
                <a:solidFill>
                  <a:srgbClr val="231F20"/>
                </a:solidFill>
                <a:latin typeface="Tahoma"/>
                <a:cs typeface="Tahoma"/>
              </a:rPr>
              <a:t> </a:t>
            </a:r>
            <a:br>
              <a:rPr lang="en-US" sz="1500" spc="-10">
                <a:latin typeface="Tahoma"/>
                <a:ea typeface="Tahoma"/>
                <a:cs typeface="Tahoma"/>
              </a:rPr>
            </a:br>
            <a:endParaRPr lang="en-US" sz="1500">
              <a:latin typeface="Tahoma"/>
              <a:ea typeface="Tahoma"/>
              <a:cs typeface="Tahoma"/>
            </a:endParaRPr>
          </a:p>
        </p:txBody>
      </p:sp>
      <p:sp>
        <p:nvSpPr>
          <p:cNvPr id="41" name="object 38">
            <a:extLst>
              <a:ext uri="{FF2B5EF4-FFF2-40B4-BE49-F238E27FC236}">
                <a16:creationId xmlns:a16="http://schemas.microsoft.com/office/drawing/2014/main" id="{4ABEDB01-A982-FACD-1A15-FAED07FBE029}"/>
              </a:ext>
            </a:extLst>
          </p:cNvPr>
          <p:cNvSpPr txBox="1"/>
          <p:nvPr/>
        </p:nvSpPr>
        <p:spPr>
          <a:xfrm>
            <a:off x="572588" y="4820310"/>
            <a:ext cx="2060441" cy="394980"/>
          </a:xfrm>
          <a:prstGeom prst="rect">
            <a:avLst/>
          </a:prstGeom>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0"/>
              </a:spcBef>
            </a:pPr>
            <a:r>
              <a:rPr sz="1200" b="1" spc="-35">
                <a:solidFill>
                  <a:srgbClr val="231F20"/>
                </a:solidFill>
                <a:latin typeface="Tahoma"/>
                <a:cs typeface="Tahoma"/>
              </a:rPr>
              <a:t>Average</a:t>
            </a:r>
            <a:r>
              <a:rPr sz="1200" b="1" spc="-50">
                <a:solidFill>
                  <a:srgbClr val="231F20"/>
                </a:solidFill>
                <a:latin typeface="Tahoma"/>
                <a:cs typeface="Tahoma"/>
              </a:rPr>
              <a:t> </a:t>
            </a:r>
            <a:r>
              <a:rPr lang="en-US" sz="1200" b="1">
                <a:solidFill>
                  <a:srgbClr val="231F20"/>
                </a:solidFill>
                <a:latin typeface="Tahoma"/>
                <a:cs typeface="Tahoma"/>
              </a:rPr>
              <a:t>Speed to Answer</a:t>
            </a:r>
            <a:endParaRPr lang="en-US" sz="1200" b="1" spc="-10">
              <a:solidFill>
                <a:schemeClr val="accent6"/>
              </a:solidFill>
              <a:latin typeface="Tahoma"/>
              <a:cs typeface="Tahoma"/>
            </a:endParaRPr>
          </a:p>
          <a:p>
            <a:pPr marL="12700">
              <a:spcBef>
                <a:spcPts val="100"/>
              </a:spcBef>
            </a:pPr>
            <a:r>
              <a:rPr lang="en-US" sz="1200" b="1">
                <a:solidFill>
                  <a:srgbClr val="C00000"/>
                </a:solidFill>
                <a:latin typeface="Tahoma"/>
                <a:cs typeface="Tahoma"/>
              </a:rPr>
              <a:t>Goal: &lt;180 secs</a:t>
            </a:r>
            <a:endParaRPr lang="en-US" sz="1200" b="1" spc="-10">
              <a:solidFill>
                <a:srgbClr val="C00000"/>
              </a:solidFill>
              <a:latin typeface="Tahoma"/>
              <a:ea typeface="Tahoma"/>
              <a:cs typeface="Tahoma"/>
            </a:endParaRPr>
          </a:p>
        </p:txBody>
      </p:sp>
      <p:sp>
        <p:nvSpPr>
          <p:cNvPr id="3" name="Footer Placeholder 9">
            <a:extLst>
              <a:ext uri="{FF2B5EF4-FFF2-40B4-BE49-F238E27FC236}">
                <a16:creationId xmlns:a16="http://schemas.microsoft.com/office/drawing/2014/main" id="{D1B42DB3-B632-7340-DB67-AD7A61BF6D75}"/>
              </a:ext>
            </a:extLst>
          </p:cNvPr>
          <p:cNvSpPr>
            <a:spLocks noGrp="1"/>
          </p:cNvSpPr>
          <p:nvPr>
            <p:ph type="ftr" sz="quarter" idx="3"/>
          </p:nvPr>
        </p:nvSpPr>
        <p:spPr>
          <a:xfrm>
            <a:off x="0" y="13391"/>
            <a:ext cx="9144000" cy="350044"/>
          </a:xfrm>
        </p:spPr>
        <p:txBody>
          <a:bodyPr/>
          <a:lstStyle/>
          <a:p>
            <a:r>
              <a:rPr lang="en-US"/>
              <a:t>Blue Shield Medicare PPO Transition Update – November 14, 2024</a:t>
            </a:r>
          </a:p>
        </p:txBody>
      </p:sp>
      <p:sp>
        <p:nvSpPr>
          <p:cNvPr id="40" name="Title 1">
            <a:extLst>
              <a:ext uri="{FF2B5EF4-FFF2-40B4-BE49-F238E27FC236}">
                <a16:creationId xmlns:a16="http://schemas.microsoft.com/office/drawing/2014/main" id="{C7160715-606D-2705-EC05-C4E3A619D418}"/>
              </a:ext>
            </a:extLst>
          </p:cNvPr>
          <p:cNvSpPr txBox="1">
            <a:spLocks noGrp="1"/>
          </p:cNvSpPr>
          <p:nvPr>
            <p:ph type="title" idx="4294967295"/>
          </p:nvPr>
        </p:nvSpPr>
        <p:spPr>
          <a:xfrm>
            <a:off x="27304" y="325424"/>
            <a:ext cx="9144000" cy="914746"/>
          </a:xfrm>
          <a:prstGeom prst="rect">
            <a:avLst/>
          </a:prstGeom>
          <a:noFill/>
          <a:ln>
            <a:noFill/>
            <a:prstDash/>
          </a:ln>
          <a:effectLst/>
        </p:spPr>
        <p:txBody>
          <a:bodyPr rot="0" spcFirstLastPara="0" vertOverflow="overflow" horzOverflow="overflow" vert="horz" wrap="square" lIns="228600" tIns="228600" rIns="228600" bIns="22860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3200" b="0" i="0" kern="1200">
                <a:solidFill>
                  <a:schemeClr val="tx2"/>
                </a:solidFill>
                <a:latin typeface="Arial"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chemeClr val="tx2"/>
                </a:solidFill>
                <a:effectLst/>
                <a:uLnTx/>
                <a:uFillTx/>
                <a:latin typeface="Arial"/>
                <a:ea typeface="+mj-ea"/>
                <a:cs typeface="Arial"/>
              </a:rPr>
              <a:t>BSC Call Metrics – Open Enrollment</a:t>
            </a:r>
          </a:p>
        </p:txBody>
      </p:sp>
      <p:sp>
        <p:nvSpPr>
          <p:cNvPr id="5" name="object 35">
            <a:extLst>
              <a:ext uri="{FF2B5EF4-FFF2-40B4-BE49-F238E27FC236}">
                <a16:creationId xmlns:a16="http://schemas.microsoft.com/office/drawing/2014/main" id="{887DFFFD-F958-BAB1-B74B-4C73CCEA5FE9}"/>
              </a:ext>
              <a:ext uri="{C183D7F6-B498-43B3-948B-1728B52AA6E4}">
                <adec:decorative xmlns:adec="http://schemas.microsoft.com/office/drawing/2017/decorative" val="1"/>
              </a:ext>
            </a:extLst>
          </p:cNvPr>
          <p:cNvSpPr/>
          <p:nvPr/>
        </p:nvSpPr>
        <p:spPr>
          <a:xfrm>
            <a:off x="575161" y="1475071"/>
            <a:ext cx="1999933" cy="126424"/>
          </a:xfrm>
          <a:custGeom>
            <a:avLst/>
            <a:gdLst/>
            <a:ahLst/>
            <a:cxnLst/>
            <a:rect l="l" t="t" r="r" b="b"/>
            <a:pathLst>
              <a:path w="2990215">
                <a:moveTo>
                  <a:pt x="0" y="0"/>
                </a:moveTo>
                <a:lnTo>
                  <a:pt x="2990088" y="0"/>
                </a:lnTo>
              </a:path>
            </a:pathLst>
          </a:custGeom>
          <a:ln w="6350">
            <a:solidFill>
              <a:srgbClr val="231F20"/>
            </a:solidFill>
          </a:ln>
        </p:spPr>
        <p:txBody>
          <a:bodyPr wrap="square" lIns="0" tIns="0" rIns="0" bIns="0" rtlCol="0"/>
          <a:lstStyle/>
          <a:p>
            <a:endParaRPr/>
          </a:p>
        </p:txBody>
      </p:sp>
      <p:sp>
        <p:nvSpPr>
          <p:cNvPr id="6" name="object 36">
            <a:extLst>
              <a:ext uri="{FF2B5EF4-FFF2-40B4-BE49-F238E27FC236}">
                <a16:creationId xmlns:a16="http://schemas.microsoft.com/office/drawing/2014/main" id="{65327DFE-C4BD-67C3-EEDC-B2528D9CBE37}"/>
              </a:ext>
            </a:extLst>
          </p:cNvPr>
          <p:cNvSpPr txBox="1"/>
          <p:nvPr/>
        </p:nvSpPr>
        <p:spPr>
          <a:xfrm>
            <a:off x="555256" y="1225727"/>
            <a:ext cx="1995605" cy="197490"/>
          </a:xfrm>
          <a:prstGeom prst="rect">
            <a:avLst/>
          </a:prstGeom>
        </p:spPr>
        <p:txBody>
          <a:bodyPr vert="horz" wrap="square" lIns="0" tIns="12700" rIns="0" bIns="0" rtlCol="0" anchor="t">
            <a:spAutoFit/>
          </a:bodyPr>
          <a:lstStyle/>
          <a:p>
            <a:pPr marL="12700">
              <a:spcBef>
                <a:spcPts val="100"/>
              </a:spcBef>
            </a:pPr>
            <a:r>
              <a:rPr lang="en-US" sz="1200" b="1" spc="-10">
                <a:solidFill>
                  <a:srgbClr val="231F20"/>
                </a:solidFill>
                <a:latin typeface="Tahoma"/>
                <a:ea typeface="Tahoma"/>
                <a:cs typeface="Tahoma"/>
              </a:rPr>
              <a:t>Call Volume</a:t>
            </a:r>
          </a:p>
        </p:txBody>
      </p:sp>
      <p:grpSp>
        <p:nvGrpSpPr>
          <p:cNvPr id="8" name="Group 7" descr="Customer service icon">
            <a:extLst>
              <a:ext uri="{FF2B5EF4-FFF2-40B4-BE49-F238E27FC236}">
                <a16:creationId xmlns:a16="http://schemas.microsoft.com/office/drawing/2014/main" id="{03EF24CC-493B-ACFA-A270-2533A33E145C}"/>
              </a:ext>
            </a:extLst>
          </p:cNvPr>
          <p:cNvGrpSpPr/>
          <p:nvPr/>
        </p:nvGrpSpPr>
        <p:grpSpPr>
          <a:xfrm>
            <a:off x="548428" y="1562638"/>
            <a:ext cx="680720" cy="680720"/>
            <a:chOff x="411965" y="1801868"/>
            <a:chExt cx="680720" cy="680720"/>
          </a:xfrm>
        </p:grpSpPr>
        <p:sp>
          <p:nvSpPr>
            <p:cNvPr id="9" name="object 31">
              <a:extLst>
                <a:ext uri="{FF2B5EF4-FFF2-40B4-BE49-F238E27FC236}">
                  <a16:creationId xmlns:a16="http://schemas.microsoft.com/office/drawing/2014/main" id="{FE27A3CC-9014-84CC-D5E9-2F41471EED68}"/>
                </a:ext>
              </a:extLst>
            </p:cNvPr>
            <p:cNvSpPr/>
            <p:nvPr/>
          </p:nvSpPr>
          <p:spPr>
            <a:xfrm>
              <a:off x="411965" y="1801868"/>
              <a:ext cx="680720" cy="680720"/>
            </a:xfrm>
            <a:custGeom>
              <a:avLst/>
              <a:gdLst/>
              <a:ahLst/>
              <a:cxnLst/>
              <a:rect l="l" t="t" r="r" b="b"/>
              <a:pathLst>
                <a:path w="680719" h="680720">
                  <a:moveTo>
                    <a:pt x="340359"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59"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19"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59" y="0"/>
                  </a:lnTo>
                  <a:close/>
                </a:path>
              </a:pathLst>
            </a:custGeom>
            <a:solidFill>
              <a:srgbClr val="0073AE"/>
            </a:solidFill>
          </p:spPr>
          <p:txBody>
            <a:bodyPr wrap="square" lIns="0" tIns="0" rIns="0" bIns="0" rtlCol="0"/>
            <a:lstStyle/>
            <a:p>
              <a:endParaRPr/>
            </a:p>
          </p:txBody>
        </p:sp>
        <p:pic>
          <p:nvPicPr>
            <p:cNvPr id="10" name="Graphic 9" descr="Call center with solid fill">
              <a:extLst>
                <a:ext uri="{FF2B5EF4-FFF2-40B4-BE49-F238E27FC236}">
                  <a16:creationId xmlns:a16="http://schemas.microsoft.com/office/drawing/2014/main" id="{85D90F2B-787B-8959-D3A5-DBE966A734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4517" y="1861148"/>
              <a:ext cx="533400" cy="526212"/>
            </a:xfrm>
            <a:prstGeom prst="rect">
              <a:avLst/>
            </a:prstGeom>
          </p:spPr>
        </p:pic>
      </p:grpSp>
      <p:sp>
        <p:nvSpPr>
          <p:cNvPr id="34" name="object 45">
            <a:extLst>
              <a:ext uri="{FF2B5EF4-FFF2-40B4-BE49-F238E27FC236}">
                <a16:creationId xmlns:a16="http://schemas.microsoft.com/office/drawing/2014/main" id="{10227FC6-EB1A-50AE-467D-8F13FD57F1C0}"/>
              </a:ext>
            </a:extLst>
          </p:cNvPr>
          <p:cNvSpPr txBox="1"/>
          <p:nvPr/>
        </p:nvSpPr>
        <p:spPr>
          <a:xfrm>
            <a:off x="1431999" y="1560235"/>
            <a:ext cx="2216259" cy="1349087"/>
          </a:xfrm>
          <a:prstGeom prst="rect">
            <a:avLst/>
          </a:prstGeom>
        </p:spPr>
        <p:txBody>
          <a:bodyPr vert="horz" wrap="square" lIns="0" tIns="12700" rIns="0" bIns="0" rtlCol="0" anchor="t">
            <a:spAutoFit/>
          </a:bodyPr>
          <a:lstStyle/>
          <a:p>
            <a:pPr marL="12700">
              <a:spcBef>
                <a:spcPts val="100"/>
              </a:spcBef>
            </a:pPr>
            <a:r>
              <a:rPr lang="en-US" sz="1600" b="1" spc="-10">
                <a:solidFill>
                  <a:schemeClr val="tx2"/>
                </a:solidFill>
                <a:latin typeface="Tahoma"/>
                <a:ea typeface="Tahoma"/>
                <a:cs typeface="Tahoma"/>
              </a:rPr>
              <a:t>2,608</a:t>
            </a:r>
            <a:br>
              <a:rPr lang="en-US" sz="1500" b="1" spc="-10">
                <a:latin typeface="Tahoma"/>
                <a:cs typeface="Tahoma"/>
              </a:rPr>
            </a:br>
            <a:r>
              <a:rPr lang="en-US" sz="1200" b="1" spc="-10">
                <a:latin typeface="Tahoma"/>
                <a:cs typeface="Tahoma"/>
              </a:rPr>
              <a:t>BSC transition </a:t>
            </a:r>
            <a:br>
              <a:rPr lang="en-US" sz="1200" b="1" spc="-10">
                <a:latin typeface="Tahoma"/>
                <a:cs typeface="Tahoma"/>
              </a:rPr>
            </a:br>
            <a:r>
              <a:rPr lang="en-US" sz="1200" b="1" spc="-10">
                <a:latin typeface="Tahoma"/>
                <a:cs typeface="Tahoma"/>
              </a:rPr>
              <a:t>calls handled</a:t>
            </a:r>
            <a:br>
              <a:rPr lang="en-US" sz="1500" b="1" spc="-10">
                <a:latin typeface="Tahoma"/>
                <a:cs typeface="Tahoma"/>
              </a:rPr>
            </a:br>
            <a:r>
              <a:rPr lang="en-US" sz="1400" spc="-10">
                <a:solidFill>
                  <a:srgbClr val="231F20"/>
                </a:solidFill>
                <a:latin typeface="Tahoma"/>
                <a:cs typeface="Tahoma"/>
              </a:rPr>
              <a:t>Sep 30th—Oct 25th</a:t>
            </a:r>
            <a:r>
              <a:rPr lang="en-US" sz="1500" spc="-10">
                <a:solidFill>
                  <a:srgbClr val="231F20"/>
                </a:solidFill>
                <a:latin typeface="Tahoma"/>
                <a:cs typeface="Tahoma"/>
              </a:rPr>
              <a:t> </a:t>
            </a:r>
            <a:br>
              <a:rPr lang="en-US" sz="1500" spc="-10">
                <a:latin typeface="Tahoma"/>
                <a:ea typeface="Tahoma"/>
                <a:cs typeface="Tahoma"/>
              </a:rPr>
            </a:br>
            <a:endParaRPr lang="en-US" sz="1500" spc="-10">
              <a:latin typeface="+mn-ea"/>
              <a:ea typeface="Tahoma"/>
              <a:cs typeface="Tahoma"/>
            </a:endParaRPr>
          </a:p>
          <a:p>
            <a:pPr marL="12700">
              <a:spcBef>
                <a:spcPts val="100"/>
              </a:spcBef>
            </a:pPr>
            <a:endParaRPr lang="en-US" sz="1600" b="1" spc="-10">
              <a:solidFill>
                <a:schemeClr val="tx2"/>
              </a:solidFill>
              <a:latin typeface="Tahoma"/>
              <a:ea typeface="Tahoma"/>
              <a:cs typeface="Tahoma"/>
            </a:endParaRPr>
          </a:p>
        </p:txBody>
      </p:sp>
      <p:sp>
        <p:nvSpPr>
          <p:cNvPr id="31" name="object 36">
            <a:extLst>
              <a:ext uri="{FF2B5EF4-FFF2-40B4-BE49-F238E27FC236}">
                <a16:creationId xmlns:a16="http://schemas.microsoft.com/office/drawing/2014/main" id="{B578C9E5-4670-A9E8-AAD8-E8AD99D551BF}"/>
              </a:ext>
            </a:extLst>
          </p:cNvPr>
          <p:cNvSpPr txBox="1"/>
          <p:nvPr/>
        </p:nvSpPr>
        <p:spPr>
          <a:xfrm>
            <a:off x="564165" y="3143686"/>
            <a:ext cx="3046110" cy="197490"/>
          </a:xfrm>
          <a:prstGeom prst="rect">
            <a:avLst/>
          </a:prstGeom>
        </p:spPr>
        <p:txBody>
          <a:bodyPr vert="horz" wrap="square" lIns="0" tIns="12700" rIns="0" bIns="0" rtlCol="0" anchor="t">
            <a:spAutoFit/>
          </a:bodyPr>
          <a:lstStyle/>
          <a:p>
            <a:pPr marL="12700">
              <a:spcBef>
                <a:spcPts val="100"/>
              </a:spcBef>
            </a:pPr>
            <a:r>
              <a:rPr lang="en-US" sz="1200" b="1" spc="-10">
                <a:solidFill>
                  <a:srgbClr val="231F20"/>
                </a:solidFill>
                <a:latin typeface="Tahoma"/>
                <a:cs typeface="Tahoma"/>
              </a:rPr>
              <a:t>Number of In-Person Interactions</a:t>
            </a:r>
            <a:endParaRPr lang="en-US" sz="1200" b="1" spc="-10">
              <a:solidFill>
                <a:srgbClr val="231F20"/>
              </a:solidFill>
              <a:latin typeface="Tahoma"/>
              <a:ea typeface="Tahoma"/>
              <a:cs typeface="Tahoma"/>
            </a:endParaRPr>
          </a:p>
        </p:txBody>
      </p:sp>
      <p:sp>
        <p:nvSpPr>
          <p:cNvPr id="46" name="object 45">
            <a:extLst>
              <a:ext uri="{FF2B5EF4-FFF2-40B4-BE49-F238E27FC236}">
                <a16:creationId xmlns:a16="http://schemas.microsoft.com/office/drawing/2014/main" id="{A019E708-290A-0012-FBF4-A0FDAEE5B1E2}"/>
              </a:ext>
            </a:extLst>
          </p:cNvPr>
          <p:cNvSpPr txBox="1"/>
          <p:nvPr/>
        </p:nvSpPr>
        <p:spPr>
          <a:xfrm>
            <a:off x="1428066" y="3542407"/>
            <a:ext cx="1760897" cy="1349087"/>
          </a:xfrm>
          <a:prstGeom prst="rect">
            <a:avLst/>
          </a:prstGeom>
        </p:spPr>
        <p:txBody>
          <a:bodyPr vert="horz" wrap="square" lIns="0" tIns="12700" rIns="0" bIns="0" rtlCol="0" anchor="t">
            <a:spAutoFit/>
          </a:bodyPr>
          <a:lstStyle/>
          <a:p>
            <a:pPr marL="12700">
              <a:spcBef>
                <a:spcPts val="100"/>
              </a:spcBef>
            </a:pPr>
            <a:r>
              <a:rPr lang="en-US" sz="1600" b="1" spc="-10">
                <a:solidFill>
                  <a:schemeClr val="tx2"/>
                </a:solidFill>
                <a:latin typeface="Tahoma"/>
                <a:ea typeface="Tahoma"/>
                <a:cs typeface="Tahoma"/>
              </a:rPr>
              <a:t>66</a:t>
            </a:r>
            <a:br>
              <a:rPr lang="en-US" sz="1500" b="1" spc="-10">
                <a:latin typeface="Tahoma"/>
                <a:cs typeface="Tahoma"/>
              </a:rPr>
            </a:br>
            <a:r>
              <a:rPr lang="en-US" sz="1200" b="1" spc="-10">
                <a:latin typeface="Tahoma"/>
                <a:cs typeface="Tahoma"/>
              </a:rPr>
              <a:t>BSC transition interactions handled</a:t>
            </a:r>
            <a:br>
              <a:rPr lang="en-US" sz="1500" b="1" spc="-10">
                <a:latin typeface="Tahoma"/>
                <a:cs typeface="Tahoma"/>
              </a:rPr>
            </a:br>
            <a:r>
              <a:rPr lang="en-US" sz="1400" spc="-10">
                <a:solidFill>
                  <a:srgbClr val="231F20"/>
                </a:solidFill>
                <a:latin typeface="Tahoma"/>
                <a:cs typeface="Tahoma"/>
              </a:rPr>
              <a:t>Sep 30th—Oct 25th</a:t>
            </a:r>
            <a:r>
              <a:rPr lang="en-US" sz="1500" spc="-10">
                <a:solidFill>
                  <a:srgbClr val="231F20"/>
                </a:solidFill>
                <a:latin typeface="Tahoma"/>
                <a:cs typeface="Tahoma"/>
              </a:rPr>
              <a:t> </a:t>
            </a:r>
            <a:br>
              <a:rPr lang="en-US" sz="1500" spc="-10">
                <a:latin typeface="Tahoma"/>
                <a:ea typeface="Tahoma"/>
                <a:cs typeface="Tahoma"/>
              </a:rPr>
            </a:br>
            <a:endParaRPr lang="en-US" sz="1500" spc="-10">
              <a:latin typeface="+mn-ea"/>
              <a:ea typeface="Tahoma"/>
              <a:cs typeface="Tahoma"/>
            </a:endParaRPr>
          </a:p>
          <a:p>
            <a:pPr marL="12700">
              <a:spcBef>
                <a:spcPts val="100"/>
              </a:spcBef>
            </a:pPr>
            <a:endParaRPr lang="en-US" sz="1600" b="1" spc="-10">
              <a:solidFill>
                <a:schemeClr val="tx2"/>
              </a:solidFill>
              <a:latin typeface="Tahoma"/>
              <a:ea typeface="Tahoma"/>
              <a:cs typeface="Tahoma"/>
            </a:endParaRPr>
          </a:p>
        </p:txBody>
      </p:sp>
      <p:sp>
        <p:nvSpPr>
          <p:cNvPr id="47" name="object 37">
            <a:extLst>
              <a:ext uri="{FF2B5EF4-FFF2-40B4-BE49-F238E27FC236}">
                <a16:creationId xmlns:a16="http://schemas.microsoft.com/office/drawing/2014/main" id="{BA05F638-7C74-9FBD-D00E-596C92FA322A}"/>
              </a:ext>
              <a:ext uri="{C183D7F6-B498-43B3-948B-1728B52AA6E4}">
                <adec:decorative xmlns:adec="http://schemas.microsoft.com/office/drawing/2017/decorative" val="1"/>
              </a:ext>
            </a:extLst>
          </p:cNvPr>
          <p:cNvSpPr/>
          <p:nvPr/>
        </p:nvSpPr>
        <p:spPr>
          <a:xfrm>
            <a:off x="560019" y="3401609"/>
            <a:ext cx="2609755" cy="1257265"/>
          </a:xfrm>
          <a:custGeom>
            <a:avLst/>
            <a:gdLst/>
            <a:ahLst/>
            <a:cxnLst/>
            <a:rect l="l" t="t" r="r" b="b"/>
            <a:pathLst>
              <a:path w="2837815">
                <a:moveTo>
                  <a:pt x="0" y="0"/>
                </a:moveTo>
                <a:lnTo>
                  <a:pt x="2837688" y="0"/>
                </a:lnTo>
              </a:path>
            </a:pathLst>
          </a:custGeom>
          <a:ln w="6350">
            <a:solidFill>
              <a:schemeClr val="tx1"/>
            </a:solidFill>
          </a:ln>
        </p:spPr>
        <p:txBody>
          <a:bodyPr wrap="square" lIns="0" tIns="0" rIns="0" bIns="0" rtlCol="0"/>
          <a:lstStyle/>
          <a:p>
            <a:endParaRPr/>
          </a:p>
        </p:txBody>
      </p:sp>
      <p:sp>
        <p:nvSpPr>
          <p:cNvPr id="48" name="object 37">
            <a:extLst>
              <a:ext uri="{FF2B5EF4-FFF2-40B4-BE49-F238E27FC236}">
                <a16:creationId xmlns:a16="http://schemas.microsoft.com/office/drawing/2014/main" id="{75ED744E-C72F-7347-A688-262206D57DB1}"/>
              </a:ext>
              <a:ext uri="{C183D7F6-B498-43B3-948B-1728B52AA6E4}">
                <adec:decorative xmlns:adec="http://schemas.microsoft.com/office/drawing/2017/decorative" val="1"/>
              </a:ext>
            </a:extLst>
          </p:cNvPr>
          <p:cNvSpPr/>
          <p:nvPr/>
        </p:nvSpPr>
        <p:spPr>
          <a:xfrm>
            <a:off x="553934" y="5240248"/>
            <a:ext cx="2596913" cy="1257265"/>
          </a:xfrm>
          <a:custGeom>
            <a:avLst/>
            <a:gdLst/>
            <a:ahLst/>
            <a:cxnLst/>
            <a:rect l="l" t="t" r="r" b="b"/>
            <a:pathLst>
              <a:path w="2837815">
                <a:moveTo>
                  <a:pt x="0" y="0"/>
                </a:moveTo>
                <a:lnTo>
                  <a:pt x="2837688" y="0"/>
                </a:lnTo>
              </a:path>
            </a:pathLst>
          </a:custGeom>
          <a:ln w="6350">
            <a:solidFill>
              <a:schemeClr val="tx1"/>
            </a:solidFill>
          </a:ln>
        </p:spPr>
        <p:txBody>
          <a:bodyPr wrap="square" lIns="0" tIns="0" rIns="0" bIns="0" rtlCol="0"/>
          <a:lstStyle/>
          <a:p>
            <a:endParaRPr/>
          </a:p>
        </p:txBody>
      </p:sp>
      <p:grpSp>
        <p:nvGrpSpPr>
          <p:cNvPr id="4" name="Group 3">
            <a:extLst>
              <a:ext uri="{FF2B5EF4-FFF2-40B4-BE49-F238E27FC236}">
                <a16:creationId xmlns:a16="http://schemas.microsoft.com/office/drawing/2014/main" id="{4D265EAB-4A5C-F8BB-19FE-CF66DE0D9CFC}"/>
              </a:ext>
              <a:ext uri="{C183D7F6-B498-43B3-948B-1728B52AA6E4}">
                <adec:decorative xmlns:adec="http://schemas.microsoft.com/office/drawing/2017/decorative" val="1"/>
              </a:ext>
            </a:extLst>
          </p:cNvPr>
          <p:cNvGrpSpPr/>
          <p:nvPr/>
        </p:nvGrpSpPr>
        <p:grpSpPr>
          <a:xfrm>
            <a:off x="548428" y="3513234"/>
            <a:ext cx="683303" cy="682676"/>
            <a:chOff x="374493" y="3079078"/>
            <a:chExt cx="683303" cy="682676"/>
          </a:xfrm>
        </p:grpSpPr>
        <p:pic>
          <p:nvPicPr>
            <p:cNvPr id="42" name="Graphic 41" descr="Call center with solid fill">
              <a:extLst>
                <a:ext uri="{FF2B5EF4-FFF2-40B4-BE49-F238E27FC236}">
                  <a16:creationId xmlns:a16="http://schemas.microsoft.com/office/drawing/2014/main" id="{1B9AA6FC-55D7-9B6E-9A6C-AEAEABA58F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4493" y="3079078"/>
              <a:ext cx="533400" cy="526212"/>
            </a:xfrm>
            <a:prstGeom prst="rect">
              <a:avLst/>
            </a:prstGeom>
          </p:spPr>
        </p:pic>
        <p:sp>
          <p:nvSpPr>
            <p:cNvPr id="7" name="object 31">
              <a:extLst>
                <a:ext uri="{FF2B5EF4-FFF2-40B4-BE49-F238E27FC236}">
                  <a16:creationId xmlns:a16="http://schemas.microsoft.com/office/drawing/2014/main" id="{18BFB1DE-BA73-B3AD-08D3-120F8B421174}"/>
                </a:ext>
              </a:extLst>
            </p:cNvPr>
            <p:cNvSpPr/>
            <p:nvPr/>
          </p:nvSpPr>
          <p:spPr>
            <a:xfrm>
              <a:off x="377076" y="3081034"/>
              <a:ext cx="680720" cy="680720"/>
            </a:xfrm>
            <a:custGeom>
              <a:avLst/>
              <a:gdLst/>
              <a:ahLst/>
              <a:cxnLst/>
              <a:rect l="l" t="t" r="r" b="b"/>
              <a:pathLst>
                <a:path w="680719" h="680720">
                  <a:moveTo>
                    <a:pt x="340359"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59"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19"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59" y="0"/>
                  </a:lnTo>
                  <a:close/>
                </a:path>
              </a:pathLst>
            </a:custGeom>
            <a:solidFill>
              <a:srgbClr val="34CED1"/>
            </a:solidFill>
          </p:spPr>
          <p:txBody>
            <a:bodyPr wrap="square" lIns="0" tIns="0" rIns="0" bIns="0" rtlCol="0"/>
            <a:lstStyle/>
            <a:p>
              <a:endParaRPr/>
            </a:p>
          </p:txBody>
        </p:sp>
      </p:grpSp>
      <p:pic>
        <p:nvPicPr>
          <p:cNvPr id="11" name="Graphic 10" descr="Chat with solid fill">
            <a:extLst>
              <a:ext uri="{FF2B5EF4-FFF2-40B4-BE49-F238E27FC236}">
                <a16:creationId xmlns:a16="http://schemas.microsoft.com/office/drawing/2014/main" id="{B728300B-C8D5-E106-2C61-F6C8D0B5B6F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2182" y="3667924"/>
            <a:ext cx="477372" cy="488576"/>
          </a:xfrm>
          <a:prstGeom prst="rect">
            <a:avLst/>
          </a:prstGeom>
        </p:spPr>
      </p:pic>
      <p:sp>
        <p:nvSpPr>
          <p:cNvPr id="54" name="object 45">
            <a:extLst>
              <a:ext uri="{FF2B5EF4-FFF2-40B4-BE49-F238E27FC236}">
                <a16:creationId xmlns:a16="http://schemas.microsoft.com/office/drawing/2014/main" id="{FEEEE0F6-AAEE-DACA-A063-5B03ADF48FF2}"/>
              </a:ext>
            </a:extLst>
          </p:cNvPr>
          <p:cNvSpPr txBox="1"/>
          <p:nvPr/>
        </p:nvSpPr>
        <p:spPr>
          <a:xfrm>
            <a:off x="7040429" y="5377381"/>
            <a:ext cx="2230656" cy="951543"/>
          </a:xfrm>
          <a:prstGeom prst="rect">
            <a:avLst/>
          </a:prstGeom>
        </p:spPr>
        <p:txBody>
          <a:bodyPr vert="horz" wrap="square" lIns="0" tIns="12700" rIns="0" bIns="0" rtlCol="0" anchor="t">
            <a:spAutoFit/>
          </a:bodyPr>
          <a:lstStyle/>
          <a:p>
            <a:pPr marL="12700">
              <a:spcBef>
                <a:spcPts val="100"/>
              </a:spcBef>
            </a:pPr>
            <a:r>
              <a:rPr lang="en-US" sz="1500" b="1" spc="-10">
                <a:solidFill>
                  <a:schemeClr val="tx2"/>
                </a:solidFill>
                <a:latin typeface="Tahoma"/>
                <a:cs typeface="Tahoma"/>
              </a:rPr>
              <a:t>100%</a:t>
            </a:r>
            <a:br>
              <a:rPr lang="en-US" sz="1500" b="1" spc="-10">
                <a:latin typeface="Tahoma"/>
                <a:cs typeface="Tahoma"/>
              </a:rPr>
            </a:br>
            <a:r>
              <a:rPr lang="en-US" sz="1400" spc="-10">
                <a:solidFill>
                  <a:srgbClr val="231F20"/>
                </a:solidFill>
                <a:latin typeface="Tahoma"/>
                <a:cs typeface="Tahoma"/>
              </a:rPr>
              <a:t>Sep 30th—Oct 25th</a:t>
            </a:r>
            <a:r>
              <a:rPr lang="en-US" sz="1500" spc="-10">
                <a:solidFill>
                  <a:srgbClr val="231F20"/>
                </a:solidFill>
                <a:latin typeface="Tahoma"/>
                <a:cs typeface="Tahoma"/>
              </a:rPr>
              <a:t> </a:t>
            </a:r>
            <a:br>
              <a:rPr lang="en-US" sz="1500" spc="-10">
                <a:latin typeface="Tahoma"/>
                <a:ea typeface="Tahoma"/>
                <a:cs typeface="Tahoma"/>
              </a:rPr>
            </a:br>
            <a:br>
              <a:rPr lang="en-US" sz="1500" spc="-10">
                <a:latin typeface="Tahoma"/>
                <a:cs typeface="Tahoma"/>
              </a:rPr>
            </a:br>
            <a:endParaRPr lang="en-US" sz="1500">
              <a:latin typeface="Tahoma"/>
              <a:ea typeface="Tahoma"/>
              <a:cs typeface="Tahoma"/>
            </a:endParaRPr>
          </a:p>
        </p:txBody>
      </p:sp>
      <p:grpSp>
        <p:nvGrpSpPr>
          <p:cNvPr id="60" name="Group 59" descr="Member on phone icon">
            <a:extLst>
              <a:ext uri="{FF2B5EF4-FFF2-40B4-BE49-F238E27FC236}">
                <a16:creationId xmlns:a16="http://schemas.microsoft.com/office/drawing/2014/main" id="{986D9981-4BF7-9D20-5835-E153330FFEA2}"/>
              </a:ext>
            </a:extLst>
          </p:cNvPr>
          <p:cNvGrpSpPr/>
          <p:nvPr/>
        </p:nvGrpSpPr>
        <p:grpSpPr>
          <a:xfrm>
            <a:off x="6270309" y="5363584"/>
            <a:ext cx="680720" cy="680720"/>
            <a:chOff x="9787900" y="1801868"/>
            <a:chExt cx="680720" cy="680720"/>
          </a:xfrm>
        </p:grpSpPr>
        <p:sp>
          <p:nvSpPr>
            <p:cNvPr id="56" name="object 12" descr="Icon of a person on the phone holding the headset to their ear, with a light-blue background">
              <a:extLst>
                <a:ext uri="{FF2B5EF4-FFF2-40B4-BE49-F238E27FC236}">
                  <a16:creationId xmlns:a16="http://schemas.microsoft.com/office/drawing/2014/main" id="{569B594D-134F-E368-2FF1-50D247D7B8CC}"/>
                </a:ext>
              </a:extLst>
            </p:cNvPr>
            <p:cNvSpPr/>
            <p:nvPr/>
          </p:nvSpPr>
          <p:spPr>
            <a:xfrm>
              <a:off x="9787900" y="1801868"/>
              <a:ext cx="680720" cy="680720"/>
            </a:xfrm>
            <a:custGeom>
              <a:avLst/>
              <a:gdLst/>
              <a:ahLst/>
              <a:cxnLst/>
              <a:rect l="l" t="t" r="r" b="b"/>
              <a:pathLst>
                <a:path w="680719" h="680720">
                  <a:moveTo>
                    <a:pt x="340360"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60"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20"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60" y="0"/>
                  </a:lnTo>
                  <a:close/>
                </a:path>
              </a:pathLst>
            </a:custGeom>
            <a:solidFill>
              <a:srgbClr val="14BEF0"/>
            </a:solidFill>
          </p:spPr>
          <p:txBody>
            <a:bodyPr wrap="square" lIns="0" tIns="0" rIns="0" bIns="0" rtlCol="0"/>
            <a:lstStyle/>
            <a:p>
              <a:endParaRPr/>
            </a:p>
          </p:txBody>
        </p:sp>
        <p:grpSp>
          <p:nvGrpSpPr>
            <p:cNvPr id="57" name="Group 56">
              <a:extLst>
                <a:ext uri="{FF2B5EF4-FFF2-40B4-BE49-F238E27FC236}">
                  <a16:creationId xmlns:a16="http://schemas.microsoft.com/office/drawing/2014/main" id="{12651A8A-034C-04FF-3FF5-46B0CB3AB70A}"/>
                </a:ext>
              </a:extLst>
            </p:cNvPr>
            <p:cNvGrpSpPr/>
            <p:nvPr/>
          </p:nvGrpSpPr>
          <p:grpSpPr>
            <a:xfrm>
              <a:off x="9906686" y="1968992"/>
              <a:ext cx="416376" cy="337790"/>
              <a:chOff x="9906686" y="2063754"/>
              <a:chExt cx="416376" cy="353583"/>
            </a:xfrm>
          </p:grpSpPr>
          <p:sp>
            <p:nvSpPr>
              <p:cNvPr id="58" name="object 13">
                <a:extLst>
                  <a:ext uri="{FF2B5EF4-FFF2-40B4-BE49-F238E27FC236}">
                    <a16:creationId xmlns:a16="http://schemas.microsoft.com/office/drawing/2014/main" id="{A9CB69FD-79AC-C056-88A0-50432ED7D319}"/>
                  </a:ext>
                </a:extLst>
              </p:cNvPr>
              <p:cNvSpPr/>
              <p:nvPr/>
            </p:nvSpPr>
            <p:spPr>
              <a:xfrm>
                <a:off x="9963017" y="2256047"/>
                <a:ext cx="360045" cy="161290"/>
              </a:xfrm>
              <a:custGeom>
                <a:avLst/>
                <a:gdLst/>
                <a:ahLst/>
                <a:cxnLst/>
                <a:rect l="l" t="t" r="r" b="b"/>
                <a:pathLst>
                  <a:path w="360044" h="161289">
                    <a:moveTo>
                      <a:pt x="258965" y="0"/>
                    </a:moveTo>
                    <a:lnTo>
                      <a:pt x="241807" y="12127"/>
                    </a:lnTo>
                    <a:lnTo>
                      <a:pt x="222664" y="21213"/>
                    </a:lnTo>
                    <a:lnTo>
                      <a:pt x="201885" y="26915"/>
                    </a:lnTo>
                    <a:lnTo>
                      <a:pt x="179819" y="28892"/>
                    </a:lnTo>
                    <a:lnTo>
                      <a:pt x="157760" y="26918"/>
                    </a:lnTo>
                    <a:lnTo>
                      <a:pt x="136983" y="21221"/>
                    </a:lnTo>
                    <a:lnTo>
                      <a:pt x="117838" y="12143"/>
                    </a:lnTo>
                    <a:lnTo>
                      <a:pt x="100672" y="25"/>
                    </a:lnTo>
                    <a:lnTo>
                      <a:pt x="61086" y="27706"/>
                    </a:lnTo>
                    <a:lnTo>
                      <a:pt x="29829" y="65038"/>
                    </a:lnTo>
                    <a:lnTo>
                      <a:pt x="8825" y="110058"/>
                    </a:lnTo>
                    <a:lnTo>
                      <a:pt x="0" y="160807"/>
                    </a:lnTo>
                    <a:lnTo>
                      <a:pt x="359651" y="160807"/>
                    </a:lnTo>
                    <a:lnTo>
                      <a:pt x="350825" y="110054"/>
                    </a:lnTo>
                    <a:lnTo>
                      <a:pt x="329820" y="65025"/>
                    </a:lnTo>
                    <a:lnTo>
                      <a:pt x="298559" y="27685"/>
                    </a:lnTo>
                    <a:lnTo>
                      <a:pt x="258965" y="0"/>
                    </a:lnTo>
                    <a:close/>
                  </a:path>
                </a:pathLst>
              </a:custGeom>
              <a:solidFill>
                <a:srgbClr val="FFFFFF"/>
              </a:solidFill>
            </p:spPr>
            <p:txBody>
              <a:bodyPr wrap="square" lIns="0" tIns="0" rIns="0" bIns="0" rtlCol="0"/>
              <a:lstStyle/>
              <a:p>
                <a:endParaRPr/>
              </a:p>
            </p:txBody>
          </p:sp>
          <p:pic>
            <p:nvPicPr>
              <p:cNvPr id="59" name="object 14">
                <a:extLst>
                  <a:ext uri="{FF2B5EF4-FFF2-40B4-BE49-F238E27FC236}">
                    <a16:creationId xmlns:a16="http://schemas.microsoft.com/office/drawing/2014/main" id="{97CC243E-1451-834D-55A7-8181992C16A1}"/>
                  </a:ext>
                </a:extLst>
              </p:cNvPr>
              <p:cNvPicPr/>
              <p:nvPr/>
            </p:nvPicPr>
            <p:blipFill>
              <a:blip r:embed="rId10" cstate="print"/>
              <a:stretch>
                <a:fillRect/>
              </a:stretch>
            </p:blipFill>
            <p:spPr>
              <a:xfrm>
                <a:off x="9906686" y="2063754"/>
                <a:ext cx="340788" cy="330178"/>
              </a:xfrm>
              <a:prstGeom prst="rect">
                <a:avLst/>
              </a:prstGeom>
            </p:spPr>
          </p:pic>
        </p:grpSp>
      </p:grpSp>
      <p:sp>
        <p:nvSpPr>
          <p:cNvPr id="62" name="object 15">
            <a:extLst>
              <a:ext uri="{FF2B5EF4-FFF2-40B4-BE49-F238E27FC236}">
                <a16:creationId xmlns:a16="http://schemas.microsoft.com/office/drawing/2014/main" id="{45005B88-091D-1ED3-2008-8D23604D7758}"/>
              </a:ext>
              <a:ext uri="{C183D7F6-B498-43B3-948B-1728B52AA6E4}">
                <adec:decorative xmlns:adec="http://schemas.microsoft.com/office/drawing/2017/decorative" val="1"/>
              </a:ext>
            </a:extLst>
          </p:cNvPr>
          <p:cNvSpPr/>
          <p:nvPr/>
        </p:nvSpPr>
        <p:spPr>
          <a:xfrm>
            <a:off x="6246179" y="5240248"/>
            <a:ext cx="2390813" cy="294191"/>
          </a:xfrm>
          <a:custGeom>
            <a:avLst/>
            <a:gdLst/>
            <a:ahLst/>
            <a:cxnLst/>
            <a:rect l="l" t="t" r="r" b="b"/>
            <a:pathLst>
              <a:path w="8686800">
                <a:moveTo>
                  <a:pt x="0" y="0"/>
                </a:moveTo>
                <a:lnTo>
                  <a:pt x="8686800" y="0"/>
                </a:lnTo>
              </a:path>
            </a:pathLst>
          </a:custGeom>
          <a:ln w="6350">
            <a:solidFill>
              <a:srgbClr val="231F20"/>
            </a:solidFill>
          </a:ln>
        </p:spPr>
        <p:txBody>
          <a:bodyPr wrap="square" lIns="0" tIns="0" rIns="0" bIns="0" rtlCol="0"/>
          <a:lstStyle/>
          <a:p>
            <a:endParaRPr/>
          </a:p>
        </p:txBody>
      </p:sp>
      <p:sp>
        <p:nvSpPr>
          <p:cNvPr id="64" name="object 37">
            <a:extLst>
              <a:ext uri="{FF2B5EF4-FFF2-40B4-BE49-F238E27FC236}">
                <a16:creationId xmlns:a16="http://schemas.microsoft.com/office/drawing/2014/main" id="{4809469D-78CC-3DC8-970C-5D1D41BFCB4C}"/>
              </a:ext>
              <a:ext uri="{C183D7F6-B498-43B3-948B-1728B52AA6E4}">
                <adec:decorative xmlns:adec="http://schemas.microsoft.com/office/drawing/2017/decorative" val="1"/>
              </a:ext>
            </a:extLst>
          </p:cNvPr>
          <p:cNvSpPr/>
          <p:nvPr/>
        </p:nvSpPr>
        <p:spPr>
          <a:xfrm>
            <a:off x="3343182" y="5242426"/>
            <a:ext cx="2502752" cy="1080444"/>
          </a:xfrm>
          <a:custGeom>
            <a:avLst/>
            <a:gdLst/>
            <a:ahLst/>
            <a:cxnLst/>
            <a:rect l="l" t="t" r="r" b="b"/>
            <a:pathLst>
              <a:path w="2837815">
                <a:moveTo>
                  <a:pt x="0" y="0"/>
                </a:moveTo>
                <a:lnTo>
                  <a:pt x="2837688" y="0"/>
                </a:lnTo>
              </a:path>
            </a:pathLst>
          </a:custGeom>
          <a:ln w="6350">
            <a:solidFill>
              <a:srgbClr val="231F20"/>
            </a:solidFill>
          </a:ln>
        </p:spPr>
        <p:txBody>
          <a:bodyPr wrap="square" lIns="0" tIns="0" rIns="0" bIns="0" rtlCol="0"/>
          <a:lstStyle/>
          <a:p>
            <a:endParaRPr/>
          </a:p>
        </p:txBody>
      </p:sp>
      <p:grpSp>
        <p:nvGrpSpPr>
          <p:cNvPr id="68" name="Group 67" descr="Clock icon">
            <a:extLst>
              <a:ext uri="{FF2B5EF4-FFF2-40B4-BE49-F238E27FC236}">
                <a16:creationId xmlns:a16="http://schemas.microsoft.com/office/drawing/2014/main" id="{E35CC865-0768-C793-B8BD-9DDB2526BAED}"/>
              </a:ext>
            </a:extLst>
          </p:cNvPr>
          <p:cNvGrpSpPr/>
          <p:nvPr/>
        </p:nvGrpSpPr>
        <p:grpSpPr>
          <a:xfrm>
            <a:off x="3343182" y="5363584"/>
            <a:ext cx="680720" cy="680720"/>
            <a:chOff x="5779916" y="1447819"/>
            <a:chExt cx="680720" cy="680720"/>
          </a:xfrm>
        </p:grpSpPr>
        <p:sp>
          <p:nvSpPr>
            <p:cNvPr id="66" name="object 40">
              <a:extLst>
                <a:ext uri="{FF2B5EF4-FFF2-40B4-BE49-F238E27FC236}">
                  <a16:creationId xmlns:a16="http://schemas.microsoft.com/office/drawing/2014/main" id="{C82C4C87-26F1-36EA-6EB4-46FAD9DB16ED}"/>
                </a:ext>
              </a:extLst>
            </p:cNvPr>
            <p:cNvSpPr/>
            <p:nvPr/>
          </p:nvSpPr>
          <p:spPr>
            <a:xfrm>
              <a:off x="5779916" y="1447819"/>
              <a:ext cx="680720" cy="680720"/>
            </a:xfrm>
            <a:custGeom>
              <a:avLst/>
              <a:gdLst/>
              <a:ahLst/>
              <a:cxnLst/>
              <a:rect l="l" t="t" r="r" b="b"/>
              <a:pathLst>
                <a:path w="680720" h="680720">
                  <a:moveTo>
                    <a:pt x="340360"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60"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20"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60" y="0"/>
                  </a:lnTo>
                  <a:close/>
                </a:path>
              </a:pathLst>
            </a:custGeom>
            <a:solidFill>
              <a:schemeClr val="accent5"/>
            </a:solidFill>
          </p:spPr>
          <p:txBody>
            <a:bodyPr wrap="square" lIns="0" tIns="0" rIns="0" bIns="0" rtlCol="0"/>
            <a:lstStyle/>
            <a:p>
              <a:endParaRPr/>
            </a:p>
          </p:txBody>
        </p:sp>
        <p:pic>
          <p:nvPicPr>
            <p:cNvPr id="67" name="Graphic 66" descr="Clock with solid fill">
              <a:extLst>
                <a:ext uri="{FF2B5EF4-FFF2-40B4-BE49-F238E27FC236}">
                  <a16:creationId xmlns:a16="http://schemas.microsoft.com/office/drawing/2014/main" id="{319B3114-9A20-CAE7-9E5D-96524B00128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41065" y="1515261"/>
              <a:ext cx="551439" cy="551439"/>
            </a:xfrm>
            <a:prstGeom prst="rect">
              <a:avLst/>
            </a:prstGeom>
          </p:spPr>
        </p:pic>
      </p:grpSp>
      <p:sp>
        <p:nvSpPr>
          <p:cNvPr id="70" name="object 45">
            <a:extLst>
              <a:ext uri="{FF2B5EF4-FFF2-40B4-BE49-F238E27FC236}">
                <a16:creationId xmlns:a16="http://schemas.microsoft.com/office/drawing/2014/main" id="{397010D9-9A03-C710-86C4-D1F7C703A2E8}"/>
              </a:ext>
            </a:extLst>
          </p:cNvPr>
          <p:cNvSpPr txBox="1"/>
          <p:nvPr/>
        </p:nvSpPr>
        <p:spPr>
          <a:xfrm>
            <a:off x="4126970" y="5377381"/>
            <a:ext cx="1902790" cy="951543"/>
          </a:xfrm>
          <a:prstGeom prst="rect">
            <a:avLst/>
          </a:prstGeom>
        </p:spPr>
        <p:txBody>
          <a:bodyPr vert="horz" wrap="square" lIns="0" tIns="12700" rIns="0" bIns="0" rtlCol="0" anchor="t">
            <a:spAutoFit/>
          </a:bodyPr>
          <a:lstStyle/>
          <a:p>
            <a:pPr marL="12700">
              <a:spcBef>
                <a:spcPts val="100"/>
              </a:spcBef>
            </a:pPr>
            <a:r>
              <a:rPr lang="en-US" sz="1500" b="1" spc="-10">
                <a:solidFill>
                  <a:schemeClr val="tx2"/>
                </a:solidFill>
                <a:latin typeface="Tahoma"/>
                <a:cs typeface="Tahoma"/>
              </a:rPr>
              <a:t>14 minutes</a:t>
            </a:r>
            <a:br>
              <a:rPr lang="en-US" sz="1500" b="1" spc="-10">
                <a:latin typeface="Tahoma"/>
                <a:cs typeface="Tahoma"/>
              </a:rPr>
            </a:br>
            <a:r>
              <a:rPr lang="en-US" sz="1400" spc="-10">
                <a:solidFill>
                  <a:srgbClr val="231F20"/>
                </a:solidFill>
                <a:latin typeface="Tahoma"/>
                <a:cs typeface="Tahoma"/>
              </a:rPr>
              <a:t>Sep 30th—Oct 25th</a:t>
            </a:r>
            <a:r>
              <a:rPr lang="en-US" sz="1500" spc="-10">
                <a:solidFill>
                  <a:srgbClr val="231F20"/>
                </a:solidFill>
                <a:latin typeface="Tahoma"/>
                <a:cs typeface="Tahoma"/>
              </a:rPr>
              <a:t> </a:t>
            </a:r>
            <a:br>
              <a:rPr lang="en-US" sz="1500" spc="-10">
                <a:latin typeface="Tahoma"/>
                <a:ea typeface="Tahoma"/>
                <a:cs typeface="Tahoma"/>
              </a:rPr>
            </a:br>
            <a:br>
              <a:rPr lang="en-US" sz="1500" spc="-10">
                <a:latin typeface="Tahoma"/>
                <a:cs typeface="Tahoma"/>
              </a:rPr>
            </a:br>
            <a:endParaRPr lang="en-US" sz="1500">
              <a:latin typeface="Tahoma"/>
              <a:ea typeface="Tahoma"/>
              <a:cs typeface="Tahoma"/>
            </a:endParaRPr>
          </a:p>
        </p:txBody>
      </p:sp>
      <p:sp>
        <p:nvSpPr>
          <p:cNvPr id="72" name="object 38">
            <a:extLst>
              <a:ext uri="{FF2B5EF4-FFF2-40B4-BE49-F238E27FC236}">
                <a16:creationId xmlns:a16="http://schemas.microsoft.com/office/drawing/2014/main" id="{4B81508A-6203-3997-9EDE-DAC077E336C7}"/>
              </a:ext>
            </a:extLst>
          </p:cNvPr>
          <p:cNvSpPr txBox="1"/>
          <p:nvPr/>
        </p:nvSpPr>
        <p:spPr>
          <a:xfrm>
            <a:off x="3343182" y="4819583"/>
            <a:ext cx="2328759" cy="394980"/>
          </a:xfrm>
          <a:prstGeom prst="rect">
            <a:avLst/>
          </a:prstGeom>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0"/>
              </a:spcBef>
            </a:pPr>
            <a:r>
              <a:rPr lang="en-US" sz="1200" b="1" spc="-35">
                <a:solidFill>
                  <a:srgbClr val="231F20"/>
                </a:solidFill>
                <a:latin typeface="Tahoma"/>
                <a:cs typeface="Tahoma"/>
              </a:rPr>
              <a:t>Average Handle Time</a:t>
            </a:r>
            <a:endParaRPr lang="en-US" sz="900" b="1" spc="-35">
              <a:solidFill>
                <a:srgbClr val="231F20"/>
              </a:solidFill>
              <a:latin typeface="Tahoma"/>
              <a:cs typeface="Tahoma"/>
            </a:endParaRPr>
          </a:p>
          <a:p>
            <a:pPr marL="12700">
              <a:spcBef>
                <a:spcPts val="100"/>
              </a:spcBef>
            </a:pPr>
            <a:r>
              <a:rPr lang="en-US" sz="1200" b="1" spc="-35">
                <a:solidFill>
                  <a:srgbClr val="C00000"/>
                </a:solidFill>
                <a:latin typeface="Tahoma"/>
                <a:ea typeface="Tahoma"/>
                <a:cs typeface="Tahoma"/>
              </a:rPr>
              <a:t>Goal: &lt;10 min</a:t>
            </a:r>
          </a:p>
        </p:txBody>
      </p:sp>
      <p:sp>
        <p:nvSpPr>
          <p:cNvPr id="74" name="object 16">
            <a:extLst>
              <a:ext uri="{FF2B5EF4-FFF2-40B4-BE49-F238E27FC236}">
                <a16:creationId xmlns:a16="http://schemas.microsoft.com/office/drawing/2014/main" id="{D473E924-EBCF-DF95-74CF-8D01CAF2E035}"/>
              </a:ext>
            </a:extLst>
          </p:cNvPr>
          <p:cNvSpPr txBox="1"/>
          <p:nvPr/>
        </p:nvSpPr>
        <p:spPr>
          <a:xfrm>
            <a:off x="6244913" y="4819582"/>
            <a:ext cx="2060441" cy="394980"/>
          </a:xfrm>
          <a:prstGeom prst="rect">
            <a:avLst/>
          </a:prstGeom>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0"/>
              </a:spcBef>
            </a:pPr>
            <a:r>
              <a:rPr lang="en-US" sz="1200" b="1" spc="-10">
                <a:solidFill>
                  <a:srgbClr val="231F20"/>
                </a:solidFill>
                <a:latin typeface="Tahoma"/>
                <a:cs typeface="Tahoma"/>
              </a:rPr>
              <a:t>First </a:t>
            </a:r>
            <a:r>
              <a:rPr lang="en-US" sz="1200" b="1">
                <a:solidFill>
                  <a:srgbClr val="231F20"/>
                </a:solidFill>
                <a:latin typeface="Tahoma"/>
                <a:cs typeface="Tahoma"/>
              </a:rPr>
              <a:t>Contact </a:t>
            </a:r>
            <a:r>
              <a:rPr sz="1200" b="1" spc="-30">
                <a:solidFill>
                  <a:srgbClr val="231F20"/>
                </a:solidFill>
                <a:latin typeface="Tahoma"/>
                <a:cs typeface="Tahoma"/>
              </a:rPr>
              <a:t>Resolution</a:t>
            </a:r>
            <a:r>
              <a:rPr lang="en-US" sz="1200" b="1" spc="-30">
                <a:solidFill>
                  <a:srgbClr val="231F20"/>
                </a:solidFill>
                <a:latin typeface="Tahoma"/>
                <a:cs typeface="Tahoma"/>
              </a:rPr>
              <a:t> </a:t>
            </a:r>
            <a:endParaRPr lang="en-US" sz="1200">
              <a:solidFill>
                <a:schemeClr val="accent6"/>
              </a:solidFill>
              <a:latin typeface="Tahoma"/>
              <a:cs typeface="Tahoma"/>
            </a:endParaRPr>
          </a:p>
          <a:p>
            <a:pPr marL="12700">
              <a:spcBef>
                <a:spcPts val="100"/>
              </a:spcBef>
            </a:pPr>
            <a:r>
              <a:rPr lang="en-US" sz="1200" b="1" spc="-30">
                <a:solidFill>
                  <a:srgbClr val="C00000"/>
                </a:solidFill>
                <a:latin typeface="Tahoma"/>
                <a:cs typeface="Tahoma"/>
              </a:rPr>
              <a:t>Goal: &gt;75%</a:t>
            </a:r>
            <a:endParaRPr lang="en-US" sz="1200">
              <a:solidFill>
                <a:srgbClr val="C00000"/>
              </a:solidFill>
              <a:latin typeface="Tahoma"/>
              <a:ea typeface="Tahoma"/>
              <a:cs typeface="Tahoma"/>
            </a:endParaRPr>
          </a:p>
        </p:txBody>
      </p:sp>
      <p:grpSp>
        <p:nvGrpSpPr>
          <p:cNvPr id="19" name="Group 18">
            <a:extLst>
              <a:ext uri="{FF2B5EF4-FFF2-40B4-BE49-F238E27FC236}">
                <a16:creationId xmlns:a16="http://schemas.microsoft.com/office/drawing/2014/main" id="{B2E65993-981A-3FE8-A725-3EA4C12698DB}"/>
              </a:ext>
              <a:ext uri="{C183D7F6-B498-43B3-948B-1728B52AA6E4}">
                <adec:decorative xmlns:adec="http://schemas.microsoft.com/office/drawing/2017/decorative" val="1"/>
              </a:ext>
            </a:extLst>
          </p:cNvPr>
          <p:cNvGrpSpPr/>
          <p:nvPr/>
        </p:nvGrpSpPr>
        <p:grpSpPr>
          <a:xfrm>
            <a:off x="3370767" y="3513234"/>
            <a:ext cx="680720" cy="680720"/>
            <a:chOff x="6352083" y="1601072"/>
            <a:chExt cx="680720" cy="680720"/>
          </a:xfrm>
        </p:grpSpPr>
        <p:sp>
          <p:nvSpPr>
            <p:cNvPr id="23" name="object 12">
              <a:extLst>
                <a:ext uri="{FF2B5EF4-FFF2-40B4-BE49-F238E27FC236}">
                  <a16:creationId xmlns:a16="http://schemas.microsoft.com/office/drawing/2014/main" id="{9C46913C-91E5-8C74-A8F4-60A5CFAD0F53}"/>
                </a:ext>
              </a:extLst>
            </p:cNvPr>
            <p:cNvSpPr/>
            <p:nvPr/>
          </p:nvSpPr>
          <p:spPr>
            <a:xfrm>
              <a:off x="6352083" y="1601072"/>
              <a:ext cx="680720" cy="680720"/>
            </a:xfrm>
            <a:custGeom>
              <a:avLst/>
              <a:gdLst/>
              <a:ahLst/>
              <a:cxnLst/>
              <a:rect l="l" t="t" r="r" b="b"/>
              <a:pathLst>
                <a:path w="680719" h="680720">
                  <a:moveTo>
                    <a:pt x="340360"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60"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20"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60" y="0"/>
                  </a:lnTo>
                  <a:close/>
                </a:path>
              </a:pathLst>
            </a:custGeom>
            <a:solidFill>
              <a:schemeClr val="accent3">
                <a:lumMod val="60000"/>
                <a:lumOff val="40000"/>
              </a:schemeClr>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24" name="Graphic 23" descr="Connected with solid fill">
              <a:extLst>
                <a:ext uri="{FF2B5EF4-FFF2-40B4-BE49-F238E27FC236}">
                  <a16:creationId xmlns:a16="http://schemas.microsoft.com/office/drawing/2014/main" id="{3B8BC5BD-868A-9E12-B5DB-F741F2C4F31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465012" y="1687529"/>
              <a:ext cx="464907" cy="516278"/>
            </a:xfrm>
            <a:prstGeom prst="rect">
              <a:avLst/>
            </a:prstGeom>
          </p:spPr>
        </p:pic>
      </p:grpSp>
      <p:sp>
        <p:nvSpPr>
          <p:cNvPr id="20" name="object 16">
            <a:extLst>
              <a:ext uri="{FF2B5EF4-FFF2-40B4-BE49-F238E27FC236}">
                <a16:creationId xmlns:a16="http://schemas.microsoft.com/office/drawing/2014/main" id="{89B52573-4599-632D-BE9F-A56E17CCA6ED}"/>
              </a:ext>
            </a:extLst>
          </p:cNvPr>
          <p:cNvSpPr txBox="1"/>
          <p:nvPr/>
        </p:nvSpPr>
        <p:spPr>
          <a:xfrm>
            <a:off x="3361882" y="3137285"/>
            <a:ext cx="2376923" cy="197490"/>
          </a:xfrm>
          <a:prstGeom prst="rect">
            <a:avLst/>
          </a:prstGeom>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0"/>
              </a:spcBef>
            </a:pPr>
            <a:r>
              <a:rPr lang="en-US" sz="1200" b="1" spc="-10">
                <a:solidFill>
                  <a:srgbClr val="231F20"/>
                </a:solidFill>
                <a:latin typeface="Tahoma"/>
                <a:ea typeface="Tahoma"/>
                <a:cs typeface="Tahoma"/>
              </a:rPr>
              <a:t>BSC to HSS Calls</a:t>
            </a:r>
          </a:p>
        </p:txBody>
      </p:sp>
      <p:sp>
        <p:nvSpPr>
          <p:cNvPr id="21" name="object 43">
            <a:extLst>
              <a:ext uri="{FF2B5EF4-FFF2-40B4-BE49-F238E27FC236}">
                <a16:creationId xmlns:a16="http://schemas.microsoft.com/office/drawing/2014/main" id="{3C25FE45-E45D-8CC6-5A65-E198201728EC}"/>
              </a:ext>
              <a:ext uri="{C183D7F6-B498-43B3-948B-1728B52AA6E4}">
                <adec:decorative xmlns:adec="http://schemas.microsoft.com/office/drawing/2017/decorative" val="1"/>
              </a:ext>
            </a:extLst>
          </p:cNvPr>
          <p:cNvSpPr/>
          <p:nvPr/>
        </p:nvSpPr>
        <p:spPr>
          <a:xfrm>
            <a:off x="3343182" y="3404417"/>
            <a:ext cx="5433172" cy="1450162"/>
          </a:xfrm>
          <a:custGeom>
            <a:avLst/>
            <a:gdLst/>
            <a:ahLst/>
            <a:cxnLst/>
            <a:rect l="l" t="t" r="r" b="b"/>
            <a:pathLst>
              <a:path w="1929129">
                <a:moveTo>
                  <a:pt x="0" y="0"/>
                </a:moveTo>
                <a:lnTo>
                  <a:pt x="1928876" y="0"/>
                </a:lnTo>
              </a:path>
            </a:pathLst>
          </a:custGeom>
          <a:ln w="6350">
            <a:solidFill>
              <a:srgbClr val="231F2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2" name="object 45">
            <a:extLst>
              <a:ext uri="{FF2B5EF4-FFF2-40B4-BE49-F238E27FC236}">
                <a16:creationId xmlns:a16="http://schemas.microsoft.com/office/drawing/2014/main" id="{3867FDFF-45FF-BBC4-85BF-988BE84B228B}"/>
              </a:ext>
            </a:extLst>
          </p:cNvPr>
          <p:cNvSpPr txBox="1"/>
          <p:nvPr/>
        </p:nvSpPr>
        <p:spPr>
          <a:xfrm>
            <a:off x="4261771" y="3554072"/>
            <a:ext cx="4510481" cy="887422"/>
          </a:xfrm>
          <a:prstGeom prst="rect">
            <a:avLst/>
          </a:prstGeom>
        </p:spPr>
        <p:txBody>
          <a:bodyPr vert="horz" wrap="square" lIns="0" tIns="12700" rIns="0" bIns="0" rtlCol="0" anchor="t">
            <a:spAutoFit/>
          </a:bodyPr>
          <a:lstStyle/>
          <a:p>
            <a:pPr marL="12700">
              <a:spcBef>
                <a:spcPts val="100"/>
              </a:spcBef>
            </a:pPr>
            <a:r>
              <a:rPr lang="en-US" sz="1600" b="1" spc="-10">
                <a:solidFill>
                  <a:schemeClr val="tx2"/>
                </a:solidFill>
                <a:latin typeface="Tahoma"/>
                <a:ea typeface="Tahoma"/>
                <a:cs typeface="Tahoma"/>
              </a:rPr>
              <a:t>844</a:t>
            </a:r>
            <a:br>
              <a:rPr lang="en-US" sz="1500" b="1" spc="-10">
                <a:latin typeface="Tahoma"/>
                <a:cs typeface="Tahoma"/>
              </a:rPr>
            </a:br>
            <a:r>
              <a:rPr lang="en-US" sz="1200" b="1" spc="-10">
                <a:latin typeface="Tahoma"/>
                <a:cs typeface="Tahoma"/>
              </a:rPr>
              <a:t>BSC-&gt; HSS Calls</a:t>
            </a:r>
            <a:br>
              <a:rPr lang="en-US" sz="1200" b="1" spc="-10">
                <a:latin typeface="Tahoma"/>
                <a:cs typeface="Tahoma"/>
              </a:rPr>
            </a:br>
            <a:r>
              <a:rPr lang="en-US" sz="1200" spc="-10">
                <a:latin typeface="Tahoma"/>
                <a:ea typeface="Tahoma"/>
                <a:cs typeface="Tahoma"/>
              </a:rPr>
              <a:t>Members connecting with HSS through the BSC phone system</a:t>
            </a:r>
            <a:endParaRPr lang="en-US" sz="1200" b="1" spc="-10">
              <a:latin typeface="Tahoma"/>
              <a:ea typeface="Tahoma"/>
              <a:cs typeface="Tahoma"/>
            </a:endParaRPr>
          </a:p>
          <a:p>
            <a:pPr marL="12700">
              <a:spcBef>
                <a:spcPts val="100"/>
              </a:spcBef>
            </a:pPr>
            <a:endParaRPr lang="en-US" sz="1600" b="1" spc="-10">
              <a:solidFill>
                <a:schemeClr val="tx2"/>
              </a:solidFill>
              <a:latin typeface="Tahoma"/>
              <a:ea typeface="Tahoma"/>
              <a:cs typeface="Tahoma"/>
            </a:endParaRPr>
          </a:p>
        </p:txBody>
      </p:sp>
      <p:sp>
        <p:nvSpPr>
          <p:cNvPr id="27" name="object 16">
            <a:extLst>
              <a:ext uri="{FF2B5EF4-FFF2-40B4-BE49-F238E27FC236}">
                <a16:creationId xmlns:a16="http://schemas.microsoft.com/office/drawing/2014/main" id="{181B059A-A737-04CE-26CE-BD1F3AF3A0E1}"/>
              </a:ext>
            </a:extLst>
          </p:cNvPr>
          <p:cNvSpPr txBox="1"/>
          <p:nvPr/>
        </p:nvSpPr>
        <p:spPr>
          <a:xfrm>
            <a:off x="3343182" y="1225124"/>
            <a:ext cx="2376923" cy="197490"/>
          </a:xfrm>
          <a:prstGeom prst="rect">
            <a:avLst/>
          </a:prstGeom>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0"/>
              </a:spcBef>
            </a:pPr>
            <a:r>
              <a:rPr lang="en-US" sz="1200" b="1" spc="-10">
                <a:solidFill>
                  <a:srgbClr val="231F20"/>
                </a:solidFill>
                <a:latin typeface="Tahoma"/>
                <a:ea typeface="Tahoma"/>
                <a:cs typeface="Tahoma"/>
              </a:rPr>
              <a:t>Support Drivers Metrics</a:t>
            </a:r>
          </a:p>
        </p:txBody>
      </p:sp>
      <p:sp>
        <p:nvSpPr>
          <p:cNvPr id="29" name="object 43">
            <a:extLst>
              <a:ext uri="{FF2B5EF4-FFF2-40B4-BE49-F238E27FC236}">
                <a16:creationId xmlns:a16="http://schemas.microsoft.com/office/drawing/2014/main" id="{307EF800-9EC0-022F-66DC-157D3E0FA828}"/>
              </a:ext>
              <a:ext uri="{C183D7F6-B498-43B3-948B-1728B52AA6E4}">
                <adec:decorative xmlns:adec="http://schemas.microsoft.com/office/drawing/2017/decorative" val="1"/>
              </a:ext>
            </a:extLst>
          </p:cNvPr>
          <p:cNvSpPr/>
          <p:nvPr/>
        </p:nvSpPr>
        <p:spPr>
          <a:xfrm>
            <a:off x="3347294" y="1479921"/>
            <a:ext cx="5437284" cy="488069"/>
          </a:xfrm>
          <a:custGeom>
            <a:avLst/>
            <a:gdLst/>
            <a:ahLst/>
            <a:cxnLst/>
            <a:rect l="l" t="t" r="r" b="b"/>
            <a:pathLst>
              <a:path w="1929129">
                <a:moveTo>
                  <a:pt x="0" y="0"/>
                </a:moveTo>
                <a:lnTo>
                  <a:pt x="1928876" y="0"/>
                </a:lnTo>
              </a:path>
            </a:pathLst>
          </a:custGeom>
          <a:ln w="6350">
            <a:solidFill>
              <a:srgbClr val="231F2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nvGrpSpPr>
          <p:cNvPr id="53" name="Group 52" descr="Spedometer icon">
            <a:extLst>
              <a:ext uri="{FF2B5EF4-FFF2-40B4-BE49-F238E27FC236}">
                <a16:creationId xmlns:a16="http://schemas.microsoft.com/office/drawing/2014/main" id="{3C8D3FFC-A16D-4227-E261-10C685D8A77F}"/>
              </a:ext>
            </a:extLst>
          </p:cNvPr>
          <p:cNvGrpSpPr/>
          <p:nvPr/>
        </p:nvGrpSpPr>
        <p:grpSpPr>
          <a:xfrm>
            <a:off x="3343182" y="1601073"/>
            <a:ext cx="680720" cy="680720"/>
            <a:chOff x="3398896" y="1774872"/>
            <a:chExt cx="680720" cy="680720"/>
          </a:xfrm>
        </p:grpSpPr>
        <p:sp>
          <p:nvSpPr>
            <p:cNvPr id="43" name="object 12">
              <a:extLst>
                <a:ext uri="{FF2B5EF4-FFF2-40B4-BE49-F238E27FC236}">
                  <a16:creationId xmlns:a16="http://schemas.microsoft.com/office/drawing/2014/main" id="{411DCE9C-A907-5CC2-EB57-88A949B7FBE6}"/>
                </a:ext>
              </a:extLst>
            </p:cNvPr>
            <p:cNvSpPr/>
            <p:nvPr/>
          </p:nvSpPr>
          <p:spPr>
            <a:xfrm>
              <a:off x="3398896" y="1774872"/>
              <a:ext cx="680720" cy="680720"/>
            </a:xfrm>
            <a:custGeom>
              <a:avLst/>
              <a:gdLst/>
              <a:ahLst/>
              <a:cxnLst/>
              <a:rect l="l" t="t" r="r" b="b"/>
              <a:pathLst>
                <a:path w="680719" h="680720">
                  <a:moveTo>
                    <a:pt x="340360" y="0"/>
                  </a:moveTo>
                  <a:lnTo>
                    <a:pt x="294175" y="3107"/>
                  </a:lnTo>
                  <a:lnTo>
                    <a:pt x="249879" y="12158"/>
                  </a:lnTo>
                  <a:lnTo>
                    <a:pt x="207877" y="26747"/>
                  </a:lnTo>
                  <a:lnTo>
                    <a:pt x="168575" y="46469"/>
                  </a:lnTo>
                  <a:lnTo>
                    <a:pt x="132377" y="70919"/>
                  </a:lnTo>
                  <a:lnTo>
                    <a:pt x="99690" y="99690"/>
                  </a:lnTo>
                  <a:lnTo>
                    <a:pt x="70919" y="132377"/>
                  </a:lnTo>
                  <a:lnTo>
                    <a:pt x="46469" y="168575"/>
                  </a:lnTo>
                  <a:lnTo>
                    <a:pt x="26747" y="207877"/>
                  </a:lnTo>
                  <a:lnTo>
                    <a:pt x="12158" y="249879"/>
                  </a:lnTo>
                  <a:lnTo>
                    <a:pt x="3107" y="294175"/>
                  </a:lnTo>
                  <a:lnTo>
                    <a:pt x="0" y="340360"/>
                  </a:lnTo>
                  <a:lnTo>
                    <a:pt x="3107" y="386544"/>
                  </a:lnTo>
                  <a:lnTo>
                    <a:pt x="12158" y="430840"/>
                  </a:lnTo>
                  <a:lnTo>
                    <a:pt x="26747" y="472842"/>
                  </a:lnTo>
                  <a:lnTo>
                    <a:pt x="46469" y="512144"/>
                  </a:lnTo>
                  <a:lnTo>
                    <a:pt x="70919" y="548342"/>
                  </a:lnTo>
                  <a:lnTo>
                    <a:pt x="99690" y="581029"/>
                  </a:lnTo>
                  <a:lnTo>
                    <a:pt x="132377" y="609800"/>
                  </a:lnTo>
                  <a:lnTo>
                    <a:pt x="168575" y="634250"/>
                  </a:lnTo>
                  <a:lnTo>
                    <a:pt x="207877" y="653972"/>
                  </a:lnTo>
                  <a:lnTo>
                    <a:pt x="249879" y="668561"/>
                  </a:lnTo>
                  <a:lnTo>
                    <a:pt x="294175" y="677612"/>
                  </a:lnTo>
                  <a:lnTo>
                    <a:pt x="340360" y="680720"/>
                  </a:lnTo>
                  <a:lnTo>
                    <a:pt x="386544" y="677612"/>
                  </a:lnTo>
                  <a:lnTo>
                    <a:pt x="430840" y="668561"/>
                  </a:lnTo>
                  <a:lnTo>
                    <a:pt x="472842" y="653972"/>
                  </a:lnTo>
                  <a:lnTo>
                    <a:pt x="512144" y="634250"/>
                  </a:lnTo>
                  <a:lnTo>
                    <a:pt x="548342" y="609800"/>
                  </a:lnTo>
                  <a:lnTo>
                    <a:pt x="581029" y="581029"/>
                  </a:lnTo>
                  <a:lnTo>
                    <a:pt x="609800" y="548342"/>
                  </a:lnTo>
                  <a:lnTo>
                    <a:pt x="634250" y="512144"/>
                  </a:lnTo>
                  <a:lnTo>
                    <a:pt x="653972" y="472842"/>
                  </a:lnTo>
                  <a:lnTo>
                    <a:pt x="668561" y="430840"/>
                  </a:lnTo>
                  <a:lnTo>
                    <a:pt x="677612" y="386544"/>
                  </a:lnTo>
                  <a:lnTo>
                    <a:pt x="680720" y="340360"/>
                  </a:lnTo>
                  <a:lnTo>
                    <a:pt x="677612" y="294175"/>
                  </a:lnTo>
                  <a:lnTo>
                    <a:pt x="668561" y="249879"/>
                  </a:lnTo>
                  <a:lnTo>
                    <a:pt x="653972" y="207877"/>
                  </a:lnTo>
                  <a:lnTo>
                    <a:pt x="634250" y="168575"/>
                  </a:lnTo>
                  <a:lnTo>
                    <a:pt x="609800" y="132377"/>
                  </a:lnTo>
                  <a:lnTo>
                    <a:pt x="581029" y="99690"/>
                  </a:lnTo>
                  <a:lnTo>
                    <a:pt x="548342" y="70919"/>
                  </a:lnTo>
                  <a:lnTo>
                    <a:pt x="512144" y="46469"/>
                  </a:lnTo>
                  <a:lnTo>
                    <a:pt x="472842" y="26747"/>
                  </a:lnTo>
                  <a:lnTo>
                    <a:pt x="430840" y="12158"/>
                  </a:lnTo>
                  <a:lnTo>
                    <a:pt x="386544" y="3107"/>
                  </a:lnTo>
                  <a:lnTo>
                    <a:pt x="340360" y="0"/>
                  </a:lnTo>
                  <a:close/>
                </a:path>
              </a:pathLst>
            </a:custGeom>
            <a:solidFill>
              <a:srgbClr val="92D05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45" name="Graphic 44" descr="Gauge with solid fill">
              <a:extLst>
                <a:ext uri="{FF2B5EF4-FFF2-40B4-BE49-F238E27FC236}">
                  <a16:creationId xmlns:a16="http://schemas.microsoft.com/office/drawing/2014/main" id="{0EC9A39A-42F8-E627-715E-F3AF0E7CC86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506477" y="1847098"/>
              <a:ext cx="454573" cy="454573"/>
            </a:xfrm>
            <a:prstGeom prst="rect">
              <a:avLst/>
            </a:prstGeom>
          </p:spPr>
        </p:pic>
      </p:grpSp>
      <p:graphicFrame>
        <p:nvGraphicFramePr>
          <p:cNvPr id="26" name="Chart 25" descr="Call Drivers Metrics&#10;Provider Network 25% = 643&#10;Benefits 17% = 450&#10;Plan Enrollment 32% = 844&#10;RX 20% = 513&#10;Eligibility 6% = 146&#10;Continuity of Care 0% = 12&#10;">
            <a:extLst>
              <a:ext uri="{FF2B5EF4-FFF2-40B4-BE49-F238E27FC236}">
                <a16:creationId xmlns:a16="http://schemas.microsoft.com/office/drawing/2014/main" id="{6D8D17D0-7349-5227-8110-F8C9DE0ADD2D}"/>
              </a:ext>
              <a:ext uri="{147F2762-F138-4A5C-976F-8EAC2B608ADB}">
                <a16:predDERef xmlns:a16="http://schemas.microsoft.com/office/drawing/2014/main" pred="{B108C6E9-D5C3-C134-2151-EA50430CC367}"/>
              </a:ext>
            </a:extLst>
          </p:cNvPr>
          <p:cNvGraphicFramePr>
            <a:graphicFrameLocks/>
          </p:cNvGraphicFramePr>
          <p:nvPr>
            <p:extLst>
              <p:ext uri="{D42A27DB-BD31-4B8C-83A1-F6EECF244321}">
                <p14:modId xmlns:p14="http://schemas.microsoft.com/office/powerpoint/2010/main" val="969087865"/>
              </p:ext>
            </p:extLst>
          </p:nvPr>
        </p:nvGraphicFramePr>
        <p:xfrm>
          <a:off x="4314471" y="1471875"/>
          <a:ext cx="4042903" cy="1954621"/>
        </p:xfrm>
        <a:graphic>
          <a:graphicData uri="http://schemas.openxmlformats.org/drawingml/2006/chart">
            <c:chart xmlns:c="http://schemas.openxmlformats.org/drawingml/2006/chart" xmlns:r="http://schemas.openxmlformats.org/officeDocument/2006/relationships" r:id="rId17"/>
          </a:graphicData>
        </a:graphic>
      </p:graphicFrame>
    </p:spTree>
    <p:extLst>
      <p:ext uri="{BB962C8B-B14F-4D97-AF65-F5344CB8AC3E}">
        <p14:creationId xmlns:p14="http://schemas.microsoft.com/office/powerpoint/2010/main" val="246695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3"/>
          </p:nvPr>
        </p:nvSpPr>
        <p:spPr/>
        <p:txBody>
          <a:bodyPr/>
          <a:lstStyle/>
          <a:p>
            <a:r>
              <a:rPr lang="en-US"/>
              <a:t>Blue Shield Medicare PPO Transition Update – November 14, 2024</a:t>
            </a:r>
          </a:p>
        </p:txBody>
      </p:sp>
      <p:sp>
        <p:nvSpPr>
          <p:cNvPr id="2" name="Title 1"/>
          <p:cNvSpPr>
            <a:spLocks noGrp="1"/>
          </p:cNvSpPr>
          <p:nvPr>
            <p:ph type="title"/>
          </p:nvPr>
        </p:nvSpPr>
        <p:spPr>
          <a:xfrm>
            <a:off x="0" y="363435"/>
            <a:ext cx="9144000" cy="914746"/>
          </a:xfrm>
        </p:spPr>
        <p:txBody>
          <a:bodyPr/>
          <a:lstStyle/>
          <a:p>
            <a:r>
              <a:rPr lang="en-US" b="1">
                <a:solidFill>
                  <a:schemeClr val="tx2"/>
                </a:solidFill>
              </a:rPr>
              <a:t>Agenda</a:t>
            </a:r>
          </a:p>
        </p:txBody>
      </p:sp>
      <p:graphicFrame>
        <p:nvGraphicFramePr>
          <p:cNvPr id="3" name="Table 2">
            <a:extLst>
              <a:ext uri="{FF2B5EF4-FFF2-40B4-BE49-F238E27FC236}">
                <a16:creationId xmlns:a16="http://schemas.microsoft.com/office/drawing/2014/main" id="{EC1944F4-D312-7067-8715-2E1357AD390A}"/>
              </a:ext>
            </a:extLst>
          </p:cNvPr>
          <p:cNvGraphicFramePr>
            <a:graphicFrameLocks noGrp="1"/>
          </p:cNvGraphicFramePr>
          <p:nvPr>
            <p:extLst>
              <p:ext uri="{D42A27DB-BD31-4B8C-83A1-F6EECF244321}">
                <p14:modId xmlns:p14="http://schemas.microsoft.com/office/powerpoint/2010/main" val="1326934849"/>
              </p:ext>
            </p:extLst>
          </p:nvPr>
        </p:nvGraphicFramePr>
        <p:xfrm>
          <a:off x="955107" y="1578429"/>
          <a:ext cx="7263926" cy="3625960"/>
        </p:xfrm>
        <a:graphic>
          <a:graphicData uri="http://schemas.openxmlformats.org/drawingml/2006/table">
            <a:tbl>
              <a:tblPr firstRow="1" bandRow="1">
                <a:tableStyleId>{5C22544A-7EE6-4342-B048-85BDC9FD1C3A}</a:tableStyleId>
              </a:tblPr>
              <a:tblGrid>
                <a:gridCol w="3631963">
                  <a:extLst>
                    <a:ext uri="{9D8B030D-6E8A-4147-A177-3AD203B41FA5}">
                      <a16:colId xmlns:a16="http://schemas.microsoft.com/office/drawing/2014/main" val="1048406972"/>
                    </a:ext>
                  </a:extLst>
                </a:gridCol>
                <a:gridCol w="3631963">
                  <a:extLst>
                    <a:ext uri="{9D8B030D-6E8A-4147-A177-3AD203B41FA5}">
                      <a16:colId xmlns:a16="http://schemas.microsoft.com/office/drawing/2014/main" val="3008225807"/>
                    </a:ext>
                  </a:extLst>
                </a:gridCol>
              </a:tblGrid>
              <a:tr h="453245">
                <a:tc>
                  <a:txBody>
                    <a:bodyPr/>
                    <a:lstStyle/>
                    <a:p>
                      <a:r>
                        <a:rPr lang="en-US"/>
                        <a:t>SFHSS Update</a:t>
                      </a:r>
                    </a:p>
                  </a:txBody>
                  <a:tcPr anchor="ctr">
                    <a:solidFill>
                      <a:schemeClr val="accent5"/>
                    </a:solidFill>
                  </a:tcPr>
                </a:tc>
                <a:tc>
                  <a:txBody>
                    <a:bodyPr/>
                    <a:lstStyle/>
                    <a:p>
                      <a:r>
                        <a:rPr lang="en-US"/>
                        <a:t>Blue Shield Update</a:t>
                      </a:r>
                    </a:p>
                  </a:txBody>
                  <a:tcPr anchor="ctr">
                    <a:solidFill>
                      <a:schemeClr val="tx2"/>
                    </a:solidFill>
                  </a:tcPr>
                </a:tc>
                <a:extLst>
                  <a:ext uri="{0D108BD9-81ED-4DB2-BD59-A6C34878D82A}">
                    <a16:rowId xmlns:a16="http://schemas.microsoft.com/office/drawing/2014/main" val="526055033"/>
                  </a:ext>
                </a:extLst>
              </a:tr>
              <a:tr h="453245">
                <a:tc>
                  <a:txBody>
                    <a:bodyPr/>
                    <a:lstStyle/>
                    <a:p>
                      <a:r>
                        <a:rPr lang="en-US"/>
                        <a:t>Project</a:t>
                      </a:r>
                    </a:p>
                  </a:txBody>
                  <a:tcPr anchor="ctr">
                    <a:solidFill>
                      <a:schemeClr val="accent5">
                        <a:lumMod val="20000"/>
                        <a:lumOff val="80000"/>
                      </a:schemeClr>
                    </a:solidFill>
                  </a:tcPr>
                </a:tc>
                <a:tc>
                  <a:txBody>
                    <a:bodyPr/>
                    <a:lstStyle/>
                    <a:p>
                      <a:r>
                        <a:rPr lang="en-US"/>
                        <a:t>BSC Implementation Dashboard</a:t>
                      </a:r>
                    </a:p>
                  </a:txBody>
                  <a:tcPr anchor="ctr">
                    <a:solidFill>
                      <a:schemeClr val="accent2">
                        <a:lumMod val="20000"/>
                        <a:lumOff val="80000"/>
                      </a:schemeClr>
                    </a:solidFill>
                  </a:tcPr>
                </a:tc>
                <a:extLst>
                  <a:ext uri="{0D108BD9-81ED-4DB2-BD59-A6C34878D82A}">
                    <a16:rowId xmlns:a16="http://schemas.microsoft.com/office/drawing/2014/main" val="2371237767"/>
                  </a:ext>
                </a:extLst>
              </a:tr>
              <a:tr h="453245">
                <a:tc>
                  <a:txBody>
                    <a:bodyPr/>
                    <a:lstStyle/>
                    <a:p>
                      <a:r>
                        <a:rPr lang="en-US"/>
                        <a:t>Objective</a:t>
                      </a:r>
                    </a:p>
                  </a:txBody>
                  <a:tcPr anchor="ct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Opportunities for Improvement</a:t>
                      </a:r>
                    </a:p>
                  </a:txBody>
                  <a:tcPr anchor="ctr">
                    <a:solidFill>
                      <a:schemeClr val="accent2">
                        <a:lumMod val="40000"/>
                        <a:lumOff val="60000"/>
                      </a:schemeClr>
                    </a:solidFill>
                  </a:tcPr>
                </a:tc>
                <a:extLst>
                  <a:ext uri="{0D108BD9-81ED-4DB2-BD59-A6C34878D82A}">
                    <a16:rowId xmlns:a16="http://schemas.microsoft.com/office/drawing/2014/main" val="3362663634"/>
                  </a:ext>
                </a:extLst>
              </a:tr>
              <a:tr h="453245">
                <a:tc>
                  <a:txBody>
                    <a:bodyPr/>
                    <a:lstStyle/>
                    <a:p>
                      <a:r>
                        <a:rPr lang="en-US"/>
                        <a:t>HSS Implementation Dashboard</a:t>
                      </a:r>
                    </a:p>
                  </a:txBody>
                  <a:tcPr anchor="ctr">
                    <a:solidFill>
                      <a:schemeClr val="accent5">
                        <a:lumMod val="20000"/>
                        <a:lumOff val="80000"/>
                      </a:schemeClr>
                    </a:solidFill>
                  </a:tcPr>
                </a:tc>
                <a:tc>
                  <a:txBody>
                    <a:bodyPr/>
                    <a:lstStyle/>
                    <a:p>
                      <a:r>
                        <a:rPr lang="en-US"/>
                        <a:t>Addressing Member Concerns</a:t>
                      </a:r>
                    </a:p>
                  </a:txBody>
                  <a:tcPr anchor="ctr">
                    <a:solidFill>
                      <a:schemeClr val="accent2">
                        <a:lumMod val="20000"/>
                        <a:lumOff val="80000"/>
                      </a:schemeClr>
                    </a:solidFill>
                  </a:tcPr>
                </a:tc>
                <a:extLst>
                  <a:ext uri="{0D108BD9-81ED-4DB2-BD59-A6C34878D82A}">
                    <a16:rowId xmlns:a16="http://schemas.microsoft.com/office/drawing/2014/main" val="2144998577"/>
                  </a:ext>
                </a:extLst>
              </a:tr>
              <a:tr h="453245">
                <a:tc>
                  <a:txBody>
                    <a:bodyPr/>
                    <a:lstStyle/>
                    <a:p>
                      <a:r>
                        <a:rPr lang="en-US"/>
                        <a:t>Milestones Timeline</a:t>
                      </a:r>
                    </a:p>
                  </a:txBody>
                  <a:tcPr anchor="ctr">
                    <a:solidFill>
                      <a:schemeClr val="accent5">
                        <a:lumMod val="40000"/>
                        <a:lumOff val="60000"/>
                      </a:schemeClr>
                    </a:solidFill>
                  </a:tcPr>
                </a:tc>
                <a:tc>
                  <a:txBody>
                    <a:bodyPr/>
                    <a:lstStyle/>
                    <a:p>
                      <a:r>
                        <a:rPr lang="en-US"/>
                        <a:t>Call Metrics</a:t>
                      </a:r>
                    </a:p>
                  </a:txBody>
                  <a:tcPr anchor="ctr">
                    <a:solidFill>
                      <a:schemeClr val="accent2">
                        <a:lumMod val="40000"/>
                        <a:lumOff val="60000"/>
                      </a:schemeClr>
                    </a:solidFill>
                  </a:tcPr>
                </a:tc>
                <a:extLst>
                  <a:ext uri="{0D108BD9-81ED-4DB2-BD59-A6C34878D82A}">
                    <a16:rowId xmlns:a16="http://schemas.microsoft.com/office/drawing/2014/main" val="53675742"/>
                  </a:ext>
                </a:extLst>
              </a:tr>
              <a:tr h="453245">
                <a:tc>
                  <a:txBody>
                    <a:bodyPr/>
                    <a:lstStyle/>
                    <a:p>
                      <a:r>
                        <a:rPr lang="en-US"/>
                        <a:t>Shared Success Metrics</a:t>
                      </a:r>
                    </a:p>
                  </a:txBody>
                  <a:tcPr anchor="ctr">
                    <a:solidFill>
                      <a:schemeClr val="accent5">
                        <a:lumMod val="20000"/>
                        <a:lumOff val="80000"/>
                      </a:schemeClr>
                    </a:solidFill>
                  </a:tcPr>
                </a:tc>
                <a:tc>
                  <a:txBody>
                    <a:bodyPr/>
                    <a:lstStyle/>
                    <a:p>
                      <a:r>
                        <a:rPr lang="en-US"/>
                        <a:t>Microsite Data</a:t>
                      </a:r>
                    </a:p>
                  </a:txBody>
                  <a:tcPr anchor="ctr">
                    <a:solidFill>
                      <a:schemeClr val="accent2">
                        <a:lumMod val="20000"/>
                        <a:lumOff val="80000"/>
                      </a:schemeClr>
                    </a:solidFill>
                  </a:tcPr>
                </a:tc>
                <a:extLst>
                  <a:ext uri="{0D108BD9-81ED-4DB2-BD59-A6C34878D82A}">
                    <a16:rowId xmlns:a16="http://schemas.microsoft.com/office/drawing/2014/main" val="941255908"/>
                  </a:ext>
                </a:extLst>
              </a:tr>
              <a:tr h="453245">
                <a:tc>
                  <a:txBody>
                    <a:bodyPr/>
                    <a:lstStyle/>
                    <a:p>
                      <a:r>
                        <a:rPr lang="en-US"/>
                        <a:t>Member Engagement</a:t>
                      </a:r>
                    </a:p>
                  </a:txBody>
                  <a:tcPr anchor="ctr">
                    <a:solidFill>
                      <a:schemeClr val="accent5">
                        <a:lumMod val="40000"/>
                        <a:lumOff val="60000"/>
                      </a:schemeClr>
                    </a:solidFill>
                  </a:tcPr>
                </a:tc>
                <a:tc>
                  <a:txBody>
                    <a:bodyPr/>
                    <a:lstStyle/>
                    <a:p>
                      <a:r>
                        <a:rPr lang="en-US"/>
                        <a:t>Member Feedback</a:t>
                      </a:r>
                    </a:p>
                  </a:txBody>
                  <a:tcPr anchor="ctr">
                    <a:solidFill>
                      <a:schemeClr val="accent2">
                        <a:lumMod val="40000"/>
                        <a:lumOff val="60000"/>
                      </a:schemeClr>
                    </a:solidFill>
                  </a:tcPr>
                </a:tc>
                <a:extLst>
                  <a:ext uri="{0D108BD9-81ED-4DB2-BD59-A6C34878D82A}">
                    <a16:rowId xmlns:a16="http://schemas.microsoft.com/office/drawing/2014/main" val="174958467"/>
                  </a:ext>
                </a:extLst>
              </a:tr>
              <a:tr h="453245">
                <a:tc>
                  <a:txBody>
                    <a:bodyPr/>
                    <a:lstStyle/>
                    <a:p>
                      <a:r>
                        <a:rPr lang="en-US"/>
                        <a:t>Call Metrics</a:t>
                      </a:r>
                    </a:p>
                  </a:txBody>
                  <a:tcPr anchor="ctr">
                    <a:solidFill>
                      <a:schemeClr val="accent5">
                        <a:lumMod val="20000"/>
                        <a:lumOff val="80000"/>
                      </a:schemeClr>
                    </a:solidFill>
                  </a:tcPr>
                </a:tc>
                <a:tc>
                  <a:txBody>
                    <a:bodyPr/>
                    <a:lstStyle/>
                    <a:p>
                      <a:r>
                        <a:rPr lang="en-US" dirty="0"/>
                        <a:t>Looking Ahead</a:t>
                      </a:r>
                    </a:p>
                  </a:txBody>
                  <a:tcPr anchor="ctr">
                    <a:solidFill>
                      <a:schemeClr val="accent2">
                        <a:lumMod val="20000"/>
                        <a:lumOff val="80000"/>
                      </a:schemeClr>
                    </a:solidFill>
                  </a:tcPr>
                </a:tc>
                <a:extLst>
                  <a:ext uri="{0D108BD9-81ED-4DB2-BD59-A6C34878D82A}">
                    <a16:rowId xmlns:a16="http://schemas.microsoft.com/office/drawing/2014/main" val="4082058434"/>
                  </a:ext>
                </a:extLst>
              </a:tr>
            </a:tbl>
          </a:graphicData>
        </a:graphic>
      </p:graphicFrame>
    </p:spTree>
    <p:extLst>
      <p:ext uri="{BB962C8B-B14F-4D97-AF65-F5344CB8AC3E}">
        <p14:creationId xmlns:p14="http://schemas.microsoft.com/office/powerpoint/2010/main" val="202308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36" descr="Top Visited Pages">
            <a:extLst>
              <a:ext uri="{FF2B5EF4-FFF2-40B4-BE49-F238E27FC236}">
                <a16:creationId xmlns:a16="http://schemas.microsoft.com/office/drawing/2014/main" id="{1BA5402C-76A5-4CC2-3897-ECD2434C7AE0}"/>
              </a:ext>
            </a:extLst>
          </p:cNvPr>
          <p:cNvSpPr txBox="1"/>
          <p:nvPr/>
        </p:nvSpPr>
        <p:spPr>
          <a:xfrm>
            <a:off x="404850" y="1381991"/>
            <a:ext cx="7282872" cy="259045"/>
          </a:xfrm>
          <a:prstGeom prst="rect">
            <a:avLst/>
          </a:prstGeom>
        </p:spPr>
        <p:txBody>
          <a:bodyPr vert="horz" wrap="square" lIns="0" tIns="12700" rIns="0" bIns="0" rtlCol="0" anchor="t">
            <a:spAutoFit/>
          </a:bodyPr>
          <a:lstStyle/>
          <a:p>
            <a:pPr marL="12700">
              <a:spcBef>
                <a:spcPts val="100"/>
              </a:spcBef>
            </a:pPr>
            <a:r>
              <a:rPr lang="en-US" sz="1600" b="1" spc="-10">
                <a:solidFill>
                  <a:srgbClr val="231F20"/>
                </a:solidFill>
                <a:latin typeface="Tahoma"/>
                <a:cs typeface="Tahoma"/>
              </a:rPr>
              <a:t>Top Visited Links on SFHSS Microsite: August 5 – September 29</a:t>
            </a:r>
            <a:endParaRPr lang="en-US" sz="1600" b="1" spc="-10">
              <a:solidFill>
                <a:srgbClr val="231F20"/>
              </a:solidFill>
              <a:latin typeface="Tahoma"/>
              <a:ea typeface="Tahoma"/>
              <a:cs typeface="Tahoma"/>
            </a:endParaRPr>
          </a:p>
        </p:txBody>
      </p:sp>
      <p:sp>
        <p:nvSpPr>
          <p:cNvPr id="3" name="Title 1">
            <a:extLst>
              <a:ext uri="{FF2B5EF4-FFF2-40B4-BE49-F238E27FC236}">
                <a16:creationId xmlns:a16="http://schemas.microsoft.com/office/drawing/2014/main" id="{6D55AC73-810C-08A9-99D0-AC6CF6D2668E}"/>
              </a:ext>
            </a:extLst>
          </p:cNvPr>
          <p:cNvSpPr txBox="1">
            <a:spLocks noGrp="1"/>
          </p:cNvSpPr>
          <p:nvPr>
            <p:ph type="title" idx="4294967295"/>
          </p:nvPr>
        </p:nvSpPr>
        <p:spPr>
          <a:xfrm>
            <a:off x="0" y="350044"/>
            <a:ext cx="9144000" cy="914746"/>
          </a:xfrm>
          <a:prstGeom prst="rect">
            <a:avLst/>
          </a:prstGeom>
          <a:noFill/>
          <a:ln>
            <a:noFill/>
            <a:prstDash/>
          </a:ln>
          <a:effectLst/>
        </p:spPr>
        <p:txBody>
          <a:bodyPr rot="0" spcFirstLastPara="0" vertOverflow="overflow" horzOverflow="overflow" vert="horz" wrap="square" lIns="228600" tIns="228600" rIns="228600" bIns="22860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3200" b="0" i="0" kern="1200">
                <a:solidFill>
                  <a:schemeClr val="tx2"/>
                </a:solidFill>
                <a:latin typeface="Arial"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chemeClr val="tx2"/>
                </a:solidFill>
                <a:effectLst/>
                <a:uLnTx/>
                <a:uFillTx/>
                <a:latin typeface="Arial"/>
                <a:ea typeface="+mj-ea"/>
                <a:cs typeface="Arial"/>
              </a:rPr>
              <a:t>Blue Shield Microsite Data – Pre-Open Enrollment</a:t>
            </a:r>
          </a:p>
        </p:txBody>
      </p:sp>
      <p:sp>
        <p:nvSpPr>
          <p:cNvPr id="26" name="Footer Placeholder 9">
            <a:extLst>
              <a:ext uri="{FF2B5EF4-FFF2-40B4-BE49-F238E27FC236}">
                <a16:creationId xmlns:a16="http://schemas.microsoft.com/office/drawing/2014/main" id="{2EBE3D96-8744-A3C5-0642-1B84FF5525C0}"/>
              </a:ext>
            </a:extLst>
          </p:cNvPr>
          <p:cNvSpPr>
            <a:spLocks noGrp="1"/>
          </p:cNvSpPr>
          <p:nvPr>
            <p:ph type="ftr" sz="quarter" idx="3"/>
          </p:nvPr>
        </p:nvSpPr>
        <p:spPr>
          <a:xfrm>
            <a:off x="0" y="0"/>
            <a:ext cx="9144000" cy="350044"/>
          </a:xfrm>
        </p:spPr>
        <p:txBody>
          <a:bodyPr/>
          <a:lstStyle/>
          <a:p>
            <a:r>
              <a:rPr lang="en-US"/>
              <a:t>Blue Shield Medicare PPO Transition Update – November 14, 2024</a:t>
            </a:r>
          </a:p>
        </p:txBody>
      </p:sp>
      <p:sp>
        <p:nvSpPr>
          <p:cNvPr id="6" name="object 37">
            <a:extLst>
              <a:ext uri="{FF2B5EF4-FFF2-40B4-BE49-F238E27FC236}">
                <a16:creationId xmlns:a16="http://schemas.microsoft.com/office/drawing/2014/main" id="{939E7A30-7E8C-EB46-0501-C49F7D966D63}"/>
              </a:ext>
              <a:ext uri="{C183D7F6-B498-43B3-948B-1728B52AA6E4}">
                <adec:decorative xmlns:adec="http://schemas.microsoft.com/office/drawing/2017/decorative" val="1"/>
              </a:ext>
            </a:extLst>
          </p:cNvPr>
          <p:cNvSpPr/>
          <p:nvPr/>
        </p:nvSpPr>
        <p:spPr>
          <a:xfrm>
            <a:off x="407951" y="1696537"/>
            <a:ext cx="8209833" cy="939268"/>
          </a:xfrm>
          <a:custGeom>
            <a:avLst/>
            <a:gdLst/>
            <a:ahLst/>
            <a:cxnLst/>
            <a:rect l="l" t="t" r="r" b="b"/>
            <a:pathLst>
              <a:path w="2837815">
                <a:moveTo>
                  <a:pt x="0" y="0"/>
                </a:moveTo>
                <a:lnTo>
                  <a:pt x="2837688" y="0"/>
                </a:lnTo>
              </a:path>
            </a:pathLst>
          </a:custGeom>
          <a:ln w="6350">
            <a:solidFill>
              <a:srgbClr val="231F20"/>
            </a:solidFill>
          </a:ln>
        </p:spPr>
        <p:txBody>
          <a:bodyPr wrap="square" lIns="0" tIns="0" rIns="0" bIns="0" rtlCol="0"/>
          <a:lstStyle/>
          <a:p>
            <a:endParaRPr/>
          </a:p>
        </p:txBody>
      </p:sp>
      <p:sp>
        <p:nvSpPr>
          <p:cNvPr id="5" name="Rectangle 4">
            <a:extLst>
              <a:ext uri="{FF2B5EF4-FFF2-40B4-BE49-F238E27FC236}">
                <a16:creationId xmlns:a16="http://schemas.microsoft.com/office/drawing/2014/main" id="{9B4D7643-08DF-B3FB-F184-39F2C017A163}"/>
              </a:ext>
              <a:ext uri="{C183D7F6-B498-43B3-948B-1728B52AA6E4}">
                <adec:decorative xmlns:adec="http://schemas.microsoft.com/office/drawing/2017/decorative" val="1"/>
              </a:ext>
            </a:extLst>
          </p:cNvPr>
          <p:cNvSpPr/>
          <p:nvPr/>
        </p:nvSpPr>
        <p:spPr>
          <a:xfrm>
            <a:off x="254713" y="2481427"/>
            <a:ext cx="160317" cy="16031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D67753-4459-540B-CE83-69A8D3062E84}"/>
              </a:ext>
              <a:ext uri="{C183D7F6-B498-43B3-948B-1728B52AA6E4}">
                <adec:decorative xmlns:adec="http://schemas.microsoft.com/office/drawing/2017/decorative" val="1"/>
              </a:ext>
            </a:extLst>
          </p:cNvPr>
          <p:cNvSpPr/>
          <p:nvPr/>
        </p:nvSpPr>
        <p:spPr>
          <a:xfrm>
            <a:off x="254712" y="2740705"/>
            <a:ext cx="160317" cy="16031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437611E-87E5-FCA6-9C38-1FD17D9D792F}"/>
              </a:ext>
              <a:ext uri="{C183D7F6-B498-43B3-948B-1728B52AA6E4}">
                <adec:decorative xmlns:adec="http://schemas.microsoft.com/office/drawing/2017/decorative" val="1"/>
              </a:ext>
            </a:extLst>
          </p:cNvPr>
          <p:cNvSpPr/>
          <p:nvPr/>
        </p:nvSpPr>
        <p:spPr>
          <a:xfrm>
            <a:off x="254712" y="3022827"/>
            <a:ext cx="160317" cy="16031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88F35FE-174F-A4D9-C2EB-55AE2DC633F4}"/>
              </a:ext>
              <a:ext uri="{C183D7F6-B498-43B3-948B-1728B52AA6E4}">
                <adec:decorative xmlns:adec="http://schemas.microsoft.com/office/drawing/2017/decorative" val="1"/>
              </a:ext>
            </a:extLst>
          </p:cNvPr>
          <p:cNvSpPr/>
          <p:nvPr/>
        </p:nvSpPr>
        <p:spPr>
          <a:xfrm>
            <a:off x="254711" y="3282105"/>
            <a:ext cx="160317" cy="16031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0A92A-A436-9D87-37E0-E4C8D2377604}"/>
              </a:ext>
              <a:ext uri="{C183D7F6-B498-43B3-948B-1728B52AA6E4}">
                <adec:decorative xmlns:adec="http://schemas.microsoft.com/office/drawing/2017/decorative" val="1"/>
              </a:ext>
            </a:extLst>
          </p:cNvPr>
          <p:cNvSpPr/>
          <p:nvPr/>
        </p:nvSpPr>
        <p:spPr>
          <a:xfrm>
            <a:off x="254712" y="3564227"/>
            <a:ext cx="160317" cy="16031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930346-9002-9D8A-6F61-048356739CE7}"/>
              </a:ext>
              <a:ext uri="{C183D7F6-B498-43B3-948B-1728B52AA6E4}">
                <adec:decorative xmlns:adec="http://schemas.microsoft.com/office/drawing/2017/decorative" val="1"/>
              </a:ext>
            </a:extLst>
          </p:cNvPr>
          <p:cNvSpPr/>
          <p:nvPr/>
        </p:nvSpPr>
        <p:spPr>
          <a:xfrm>
            <a:off x="254711" y="3823505"/>
            <a:ext cx="160317" cy="16031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F175DD9-77CE-AAEA-433E-D3C3FFC9FAC8}"/>
              </a:ext>
              <a:ext uri="{C183D7F6-B498-43B3-948B-1728B52AA6E4}">
                <adec:decorative xmlns:adec="http://schemas.microsoft.com/office/drawing/2017/decorative" val="1"/>
              </a:ext>
            </a:extLst>
          </p:cNvPr>
          <p:cNvSpPr/>
          <p:nvPr/>
        </p:nvSpPr>
        <p:spPr>
          <a:xfrm>
            <a:off x="254711" y="4105627"/>
            <a:ext cx="160317" cy="160316"/>
          </a:xfrm>
          <a:prstGeom prst="rect">
            <a:avLst/>
          </a:prstGeom>
          <a:solidFill>
            <a:schemeClr val="tx1">
              <a:lumMod val="65000"/>
              <a:lumOff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64DCE7A-639C-AAAE-87C0-E1025722CF37}"/>
              </a:ext>
              <a:ext uri="{C183D7F6-B498-43B3-948B-1728B52AA6E4}">
                <adec:decorative xmlns:adec="http://schemas.microsoft.com/office/drawing/2017/decorative" val="1"/>
              </a:ext>
            </a:extLst>
          </p:cNvPr>
          <p:cNvSpPr/>
          <p:nvPr/>
        </p:nvSpPr>
        <p:spPr>
          <a:xfrm>
            <a:off x="254710" y="4364905"/>
            <a:ext cx="160317" cy="16031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aphicFrame>
        <p:nvGraphicFramePr>
          <p:cNvPr id="22" name="Table 21" descr="Top Visited Micro Site pages">
            <a:extLst>
              <a:ext uri="{FF2B5EF4-FFF2-40B4-BE49-F238E27FC236}">
                <a16:creationId xmlns:a16="http://schemas.microsoft.com/office/drawing/2014/main" id="{F8B941FF-91F6-A955-08BB-B26B9FEEC400}"/>
              </a:ext>
            </a:extLst>
          </p:cNvPr>
          <p:cNvGraphicFramePr>
            <a:graphicFrameLocks noGrp="1"/>
          </p:cNvGraphicFramePr>
          <p:nvPr>
            <p:extLst>
              <p:ext uri="{D42A27DB-BD31-4B8C-83A1-F6EECF244321}">
                <p14:modId xmlns:p14="http://schemas.microsoft.com/office/powerpoint/2010/main" val="1367441562"/>
              </p:ext>
            </p:extLst>
          </p:nvPr>
        </p:nvGraphicFramePr>
        <p:xfrm>
          <a:off x="475530" y="2166171"/>
          <a:ext cx="3280740" cy="2400173"/>
        </p:xfrm>
        <a:graphic>
          <a:graphicData uri="http://schemas.openxmlformats.org/drawingml/2006/table">
            <a:tbl>
              <a:tblPr firstRow="1">
                <a:tableStyleId>{5C22544A-7EE6-4342-B048-85BDC9FD1C3A}</a:tableStyleId>
              </a:tblPr>
              <a:tblGrid>
                <a:gridCol w="2342590">
                  <a:extLst>
                    <a:ext uri="{9D8B030D-6E8A-4147-A177-3AD203B41FA5}">
                      <a16:colId xmlns:a16="http://schemas.microsoft.com/office/drawing/2014/main" val="2205968829"/>
                    </a:ext>
                  </a:extLst>
                </a:gridCol>
                <a:gridCol w="938150">
                  <a:extLst>
                    <a:ext uri="{9D8B030D-6E8A-4147-A177-3AD203B41FA5}">
                      <a16:colId xmlns:a16="http://schemas.microsoft.com/office/drawing/2014/main" val="4088944023"/>
                    </a:ext>
                  </a:extLst>
                </a:gridCol>
              </a:tblGrid>
              <a:tr h="251048">
                <a:tc>
                  <a:txBody>
                    <a:bodyPr/>
                    <a:lstStyle/>
                    <a:p>
                      <a:pPr fontAlgn="b"/>
                      <a:r>
                        <a:rPr lang="en-US" sz="1400" b="1" i="0" u="none" strike="noStrike">
                          <a:solidFill>
                            <a:srgbClr val="000000"/>
                          </a:solidFill>
                          <a:effectLst/>
                          <a:latin typeface="Calibri"/>
                        </a:rPr>
                        <a:t>Top Visited Micro Site Pages</a:t>
                      </a:r>
                    </a:p>
                  </a:txBody>
                  <a:tcPr marL="9525" marR="9525" marT="9525" anchor="b">
                    <a:lnL>
                      <a:noFill/>
                    </a:lnL>
                    <a:lnR>
                      <a:noFill/>
                    </a:lnR>
                    <a:lnT>
                      <a:noFill/>
                    </a:lnT>
                    <a:lnB>
                      <a:noFill/>
                    </a:lnB>
                    <a:noFill/>
                  </a:tcPr>
                </a:tc>
                <a:tc>
                  <a:txBody>
                    <a:bodyPr/>
                    <a:lstStyle/>
                    <a:p>
                      <a:pPr algn="r" fontAlgn="b"/>
                      <a:r>
                        <a:rPr lang="en-US" sz="1400" b="1" i="0" u="none" strike="noStrike">
                          <a:solidFill>
                            <a:srgbClr val="000000"/>
                          </a:solidFill>
                          <a:effectLst/>
                          <a:latin typeface="Calibri"/>
                        </a:rPr>
                        <a:t>Page Views</a:t>
                      </a:r>
                    </a:p>
                  </a:txBody>
                  <a:tcPr marL="9525" marR="9525" marT="9525" anchor="b">
                    <a:lnL>
                      <a:noFill/>
                    </a:lnL>
                    <a:lnR>
                      <a:noFill/>
                    </a:lnR>
                    <a:lnT>
                      <a:noFill/>
                    </a:lnT>
                    <a:lnB>
                      <a:noFill/>
                    </a:lnB>
                    <a:noFill/>
                  </a:tcPr>
                </a:tc>
                <a:extLst>
                  <a:ext uri="{0D108BD9-81ED-4DB2-BD59-A6C34878D82A}">
                    <a16:rowId xmlns:a16="http://schemas.microsoft.com/office/drawing/2014/main" val="3862608696"/>
                  </a:ext>
                </a:extLst>
              </a:tr>
              <a:tr h="266446">
                <a:tc>
                  <a:txBody>
                    <a:bodyPr/>
                    <a:lstStyle/>
                    <a:p>
                      <a:pPr fontAlgn="b"/>
                      <a:r>
                        <a:rPr lang="en-US" sz="1200" b="0" i="0" u="none" strike="noStrike">
                          <a:solidFill>
                            <a:srgbClr val="000000"/>
                          </a:solidFill>
                          <a:effectLst/>
                          <a:latin typeface="Calibri"/>
                        </a:rPr>
                        <a:t>BSC Find A Doctor Link</a:t>
                      </a:r>
                    </a:p>
                  </a:txBody>
                  <a:tcPr marL="9525" marR="9525" marT="9525" anchor="b">
                    <a:lnL>
                      <a:noFill/>
                    </a:lnL>
                    <a:lnR>
                      <a:noFill/>
                    </a:lnR>
                    <a:lnT>
                      <a:noFill/>
                    </a:lnT>
                    <a:lnB>
                      <a:noFill/>
                    </a:lnB>
                    <a:noFill/>
                  </a:tcPr>
                </a:tc>
                <a:tc>
                  <a:txBody>
                    <a:bodyPr/>
                    <a:lstStyle/>
                    <a:p>
                      <a:pPr algn="r" fontAlgn="b"/>
                      <a:r>
                        <a:rPr lang="en-US" sz="1200" b="1" i="0" u="none" strike="noStrike">
                          <a:solidFill>
                            <a:srgbClr val="000000"/>
                          </a:solidFill>
                          <a:effectLst/>
                          <a:latin typeface="Calibri"/>
                        </a:rPr>
                        <a:t>1,636</a:t>
                      </a:r>
                    </a:p>
                  </a:txBody>
                  <a:tcPr marL="9525" marR="9525" marT="9525" anchor="b">
                    <a:lnL>
                      <a:noFill/>
                    </a:lnL>
                    <a:lnR>
                      <a:noFill/>
                    </a:lnR>
                    <a:lnT>
                      <a:noFill/>
                    </a:lnT>
                    <a:lnB>
                      <a:noFill/>
                    </a:lnB>
                    <a:noFill/>
                  </a:tcPr>
                </a:tc>
                <a:extLst>
                  <a:ext uri="{0D108BD9-81ED-4DB2-BD59-A6C34878D82A}">
                    <a16:rowId xmlns:a16="http://schemas.microsoft.com/office/drawing/2014/main" val="1508935383"/>
                  </a:ext>
                </a:extLst>
              </a:tr>
              <a:tr h="266446">
                <a:tc>
                  <a:txBody>
                    <a:bodyPr/>
                    <a:lstStyle/>
                    <a:p>
                      <a:pPr fontAlgn="b"/>
                      <a:r>
                        <a:rPr lang="en-US" sz="1200" b="0" i="0" u="none" strike="noStrike">
                          <a:solidFill>
                            <a:srgbClr val="000000"/>
                          </a:solidFill>
                          <a:effectLst/>
                          <a:latin typeface="Calibri"/>
                        </a:rPr>
                        <a:t>Transition Flyer</a:t>
                      </a:r>
                    </a:p>
                  </a:txBody>
                  <a:tcPr marL="9525" marR="9525" marT="9525" anchor="b">
                    <a:lnL>
                      <a:noFill/>
                    </a:lnL>
                    <a:lnR>
                      <a:noFill/>
                    </a:lnR>
                    <a:lnT>
                      <a:noFill/>
                    </a:lnT>
                    <a:lnB>
                      <a:noFill/>
                    </a:lnB>
                    <a:noFill/>
                  </a:tcPr>
                </a:tc>
                <a:tc>
                  <a:txBody>
                    <a:bodyPr/>
                    <a:lstStyle/>
                    <a:p>
                      <a:pPr algn="r" fontAlgn="b"/>
                      <a:r>
                        <a:rPr lang="en-US" sz="1200" b="1" i="0" u="none" strike="noStrike">
                          <a:solidFill>
                            <a:srgbClr val="000000"/>
                          </a:solidFill>
                          <a:effectLst/>
                          <a:latin typeface="Calibri"/>
                        </a:rPr>
                        <a:t>828</a:t>
                      </a:r>
                    </a:p>
                  </a:txBody>
                  <a:tcPr marL="9525" marR="9525" marT="9525" anchor="b">
                    <a:lnL>
                      <a:noFill/>
                    </a:lnL>
                    <a:lnR>
                      <a:noFill/>
                    </a:lnR>
                    <a:lnT>
                      <a:noFill/>
                    </a:lnT>
                    <a:lnB>
                      <a:noFill/>
                    </a:lnB>
                    <a:noFill/>
                  </a:tcPr>
                </a:tc>
                <a:extLst>
                  <a:ext uri="{0D108BD9-81ED-4DB2-BD59-A6C34878D82A}">
                    <a16:rowId xmlns:a16="http://schemas.microsoft.com/office/drawing/2014/main" val="3522217423"/>
                  </a:ext>
                </a:extLst>
              </a:tr>
              <a:tr h="266446">
                <a:tc>
                  <a:txBody>
                    <a:bodyPr/>
                    <a:lstStyle/>
                    <a:p>
                      <a:pPr fontAlgn="b"/>
                      <a:r>
                        <a:rPr lang="en-US" sz="1200" b="0" i="0" u="none" strike="noStrike">
                          <a:solidFill>
                            <a:srgbClr val="000000"/>
                          </a:solidFill>
                          <a:effectLst/>
                          <a:latin typeface="Calibri"/>
                        </a:rPr>
                        <a:t>Pharmacy Locator</a:t>
                      </a:r>
                    </a:p>
                  </a:txBody>
                  <a:tcPr marL="9525" marR="9525" marT="9525" anchor="b">
                    <a:lnL>
                      <a:noFill/>
                    </a:lnL>
                    <a:lnR>
                      <a:noFill/>
                    </a:lnR>
                    <a:lnT>
                      <a:noFill/>
                    </a:lnT>
                    <a:lnB>
                      <a:noFill/>
                    </a:lnB>
                    <a:noFill/>
                  </a:tcPr>
                </a:tc>
                <a:tc>
                  <a:txBody>
                    <a:bodyPr/>
                    <a:lstStyle/>
                    <a:p>
                      <a:pPr algn="r" fontAlgn="b"/>
                      <a:r>
                        <a:rPr lang="en-US" sz="1200" b="1" i="0" u="none" strike="noStrike">
                          <a:solidFill>
                            <a:srgbClr val="000000"/>
                          </a:solidFill>
                          <a:effectLst/>
                          <a:latin typeface="Calibri"/>
                        </a:rPr>
                        <a:t>675</a:t>
                      </a:r>
                    </a:p>
                  </a:txBody>
                  <a:tcPr marL="9525" marR="9525" marT="9525" anchor="b">
                    <a:lnL>
                      <a:noFill/>
                    </a:lnL>
                    <a:lnR>
                      <a:noFill/>
                    </a:lnR>
                    <a:lnT>
                      <a:noFill/>
                    </a:lnT>
                    <a:lnB>
                      <a:noFill/>
                    </a:lnB>
                    <a:noFill/>
                  </a:tcPr>
                </a:tc>
                <a:extLst>
                  <a:ext uri="{0D108BD9-81ED-4DB2-BD59-A6C34878D82A}">
                    <a16:rowId xmlns:a16="http://schemas.microsoft.com/office/drawing/2014/main" val="3709769683"/>
                  </a:ext>
                </a:extLst>
              </a:tr>
              <a:tr h="266446">
                <a:tc>
                  <a:txBody>
                    <a:bodyPr/>
                    <a:lstStyle/>
                    <a:p>
                      <a:pPr fontAlgn="b"/>
                      <a:r>
                        <a:rPr lang="en-US" sz="1200" b="0" i="0" u="none" strike="noStrike">
                          <a:solidFill>
                            <a:srgbClr val="000000"/>
                          </a:solidFill>
                          <a:effectLst/>
                          <a:latin typeface="Calibri"/>
                        </a:rPr>
                        <a:t>Formulary Search Tool</a:t>
                      </a:r>
                    </a:p>
                  </a:txBody>
                  <a:tcPr marL="9525" marR="9525" marT="9525" anchor="b">
                    <a:lnL>
                      <a:noFill/>
                    </a:lnL>
                    <a:lnR>
                      <a:noFill/>
                    </a:lnR>
                    <a:lnT>
                      <a:noFill/>
                    </a:lnT>
                    <a:lnB>
                      <a:noFill/>
                    </a:lnB>
                    <a:noFill/>
                  </a:tcPr>
                </a:tc>
                <a:tc>
                  <a:txBody>
                    <a:bodyPr/>
                    <a:lstStyle/>
                    <a:p>
                      <a:pPr algn="r" fontAlgn="b"/>
                      <a:r>
                        <a:rPr lang="en-US" sz="1200" b="1" i="0" u="none" strike="noStrike">
                          <a:solidFill>
                            <a:srgbClr val="000000"/>
                          </a:solidFill>
                          <a:effectLst/>
                          <a:latin typeface="Calibri"/>
                        </a:rPr>
                        <a:t>653</a:t>
                      </a:r>
                    </a:p>
                  </a:txBody>
                  <a:tcPr marL="9525" marR="9525" marT="9525" anchor="b">
                    <a:lnL>
                      <a:noFill/>
                    </a:lnL>
                    <a:lnR>
                      <a:noFill/>
                    </a:lnR>
                    <a:lnT>
                      <a:noFill/>
                    </a:lnT>
                    <a:lnB>
                      <a:noFill/>
                    </a:lnB>
                    <a:noFill/>
                  </a:tcPr>
                </a:tc>
                <a:extLst>
                  <a:ext uri="{0D108BD9-81ED-4DB2-BD59-A6C34878D82A}">
                    <a16:rowId xmlns:a16="http://schemas.microsoft.com/office/drawing/2014/main" val="110507782"/>
                  </a:ext>
                </a:extLst>
              </a:tr>
              <a:tr h="266446">
                <a:tc>
                  <a:txBody>
                    <a:bodyPr/>
                    <a:lstStyle/>
                    <a:p>
                      <a:pPr fontAlgn="b"/>
                      <a:r>
                        <a:rPr lang="en-US" sz="1200" b="0" i="0" u="none" strike="noStrike">
                          <a:solidFill>
                            <a:srgbClr val="000000"/>
                          </a:solidFill>
                          <a:effectLst/>
                          <a:latin typeface="Calibri"/>
                        </a:rPr>
                        <a:t>Formulary PDF</a:t>
                      </a:r>
                    </a:p>
                  </a:txBody>
                  <a:tcPr marL="9525" marR="9525" marT="9525" anchor="b">
                    <a:lnL>
                      <a:noFill/>
                    </a:lnL>
                    <a:lnR>
                      <a:noFill/>
                    </a:lnR>
                    <a:lnT>
                      <a:noFill/>
                    </a:lnT>
                    <a:lnB>
                      <a:noFill/>
                    </a:lnB>
                    <a:noFill/>
                  </a:tcPr>
                </a:tc>
                <a:tc>
                  <a:txBody>
                    <a:bodyPr/>
                    <a:lstStyle/>
                    <a:p>
                      <a:pPr algn="r" fontAlgn="b"/>
                      <a:r>
                        <a:rPr lang="en-US" sz="1200" b="1" i="0" u="none" strike="noStrike">
                          <a:solidFill>
                            <a:srgbClr val="000000"/>
                          </a:solidFill>
                          <a:effectLst/>
                          <a:latin typeface="Calibri"/>
                        </a:rPr>
                        <a:t>599</a:t>
                      </a:r>
                    </a:p>
                  </a:txBody>
                  <a:tcPr marL="9525" marR="9525" marT="9525" anchor="b">
                    <a:lnL>
                      <a:noFill/>
                    </a:lnL>
                    <a:lnR>
                      <a:noFill/>
                    </a:lnR>
                    <a:lnT>
                      <a:noFill/>
                    </a:lnT>
                    <a:lnB>
                      <a:noFill/>
                    </a:lnB>
                    <a:noFill/>
                  </a:tcPr>
                </a:tc>
                <a:extLst>
                  <a:ext uri="{0D108BD9-81ED-4DB2-BD59-A6C34878D82A}">
                    <a16:rowId xmlns:a16="http://schemas.microsoft.com/office/drawing/2014/main" val="3673277742"/>
                  </a:ext>
                </a:extLst>
              </a:tr>
              <a:tr h="266446">
                <a:tc>
                  <a:txBody>
                    <a:bodyPr/>
                    <a:lstStyle/>
                    <a:p>
                      <a:pPr fontAlgn="b"/>
                      <a:r>
                        <a:rPr lang="en-US" sz="1200" b="0" i="0" u="none" strike="noStrike">
                          <a:solidFill>
                            <a:srgbClr val="000000"/>
                          </a:solidFill>
                          <a:effectLst/>
                          <a:latin typeface="Calibri"/>
                        </a:rPr>
                        <a:t>Medicare Participating Providers Tool</a:t>
                      </a:r>
                    </a:p>
                  </a:txBody>
                  <a:tcPr marL="9525" marR="9525" marT="9525" anchor="b">
                    <a:lnL>
                      <a:noFill/>
                    </a:lnL>
                    <a:lnR>
                      <a:noFill/>
                    </a:lnR>
                    <a:lnT>
                      <a:noFill/>
                    </a:lnT>
                    <a:lnB>
                      <a:noFill/>
                    </a:lnB>
                    <a:noFill/>
                  </a:tcPr>
                </a:tc>
                <a:tc>
                  <a:txBody>
                    <a:bodyPr/>
                    <a:lstStyle/>
                    <a:p>
                      <a:pPr algn="r" fontAlgn="b"/>
                      <a:r>
                        <a:rPr lang="en-US" sz="1200" b="1" i="0" u="none" strike="noStrike">
                          <a:solidFill>
                            <a:srgbClr val="000000"/>
                          </a:solidFill>
                          <a:effectLst/>
                          <a:latin typeface="Calibri"/>
                        </a:rPr>
                        <a:t>424</a:t>
                      </a:r>
                    </a:p>
                  </a:txBody>
                  <a:tcPr marL="9525" marR="9525" marT="9525" anchor="b">
                    <a:lnL>
                      <a:noFill/>
                    </a:lnL>
                    <a:lnR>
                      <a:noFill/>
                    </a:lnR>
                    <a:lnT>
                      <a:noFill/>
                    </a:lnT>
                    <a:lnB>
                      <a:noFill/>
                    </a:lnB>
                    <a:noFill/>
                  </a:tcPr>
                </a:tc>
                <a:extLst>
                  <a:ext uri="{0D108BD9-81ED-4DB2-BD59-A6C34878D82A}">
                    <a16:rowId xmlns:a16="http://schemas.microsoft.com/office/drawing/2014/main" val="1202920542"/>
                  </a:ext>
                </a:extLst>
              </a:tr>
              <a:tr h="266446">
                <a:tc>
                  <a:txBody>
                    <a:bodyPr/>
                    <a:lstStyle/>
                    <a:p>
                      <a:pPr fontAlgn="b"/>
                      <a:r>
                        <a:rPr lang="en-US" sz="1200" b="0" i="0" u="none" strike="noStrike">
                          <a:solidFill>
                            <a:srgbClr val="000000"/>
                          </a:solidFill>
                          <a:effectLst/>
                          <a:latin typeface="Calibri"/>
                        </a:rPr>
                        <a:t>Providers Outside of CA</a:t>
                      </a:r>
                    </a:p>
                  </a:txBody>
                  <a:tcPr marL="9525" marR="9525" marT="9525" anchor="b">
                    <a:lnL>
                      <a:noFill/>
                    </a:lnL>
                    <a:lnR>
                      <a:noFill/>
                    </a:lnR>
                    <a:lnT>
                      <a:noFill/>
                    </a:lnT>
                    <a:lnB>
                      <a:noFill/>
                    </a:lnB>
                    <a:noFill/>
                  </a:tcPr>
                </a:tc>
                <a:tc>
                  <a:txBody>
                    <a:bodyPr/>
                    <a:lstStyle/>
                    <a:p>
                      <a:pPr algn="r" fontAlgn="b"/>
                      <a:r>
                        <a:rPr lang="en-US" sz="1200" b="1" i="0" u="none" strike="noStrike">
                          <a:solidFill>
                            <a:srgbClr val="000000"/>
                          </a:solidFill>
                          <a:effectLst/>
                          <a:latin typeface="Calibri"/>
                        </a:rPr>
                        <a:t>389</a:t>
                      </a:r>
                    </a:p>
                  </a:txBody>
                  <a:tcPr marL="9525" marR="9525" marT="9525" anchor="b">
                    <a:lnL>
                      <a:noFill/>
                    </a:lnL>
                    <a:lnR>
                      <a:noFill/>
                    </a:lnR>
                    <a:lnT>
                      <a:noFill/>
                    </a:lnT>
                    <a:lnB>
                      <a:noFill/>
                    </a:lnB>
                    <a:noFill/>
                  </a:tcPr>
                </a:tc>
                <a:extLst>
                  <a:ext uri="{0D108BD9-81ED-4DB2-BD59-A6C34878D82A}">
                    <a16:rowId xmlns:a16="http://schemas.microsoft.com/office/drawing/2014/main" val="2018651351"/>
                  </a:ext>
                </a:extLst>
              </a:tr>
              <a:tr h="266446">
                <a:tc>
                  <a:txBody>
                    <a:bodyPr/>
                    <a:lstStyle/>
                    <a:p>
                      <a:pPr fontAlgn="b"/>
                      <a:r>
                        <a:rPr lang="en-US" sz="1200" b="0" i="0" u="none" strike="noStrike">
                          <a:solidFill>
                            <a:srgbClr val="000000"/>
                          </a:solidFill>
                          <a:effectLst/>
                          <a:latin typeface="Calibri"/>
                        </a:rPr>
                        <a:t>Telephone Number</a:t>
                      </a:r>
                    </a:p>
                  </a:txBody>
                  <a:tcPr marL="9525" marR="9525" marT="9525" anchor="b">
                    <a:lnL>
                      <a:noFill/>
                    </a:lnL>
                    <a:lnR>
                      <a:noFill/>
                    </a:lnR>
                    <a:lnT>
                      <a:noFill/>
                    </a:lnT>
                    <a:lnB>
                      <a:noFill/>
                    </a:lnB>
                    <a:noFill/>
                  </a:tcPr>
                </a:tc>
                <a:tc>
                  <a:txBody>
                    <a:bodyPr/>
                    <a:lstStyle/>
                    <a:p>
                      <a:pPr algn="r" fontAlgn="b"/>
                      <a:r>
                        <a:rPr lang="en-US" sz="1200" b="1" i="0" u="none" strike="noStrike" dirty="0">
                          <a:solidFill>
                            <a:srgbClr val="000000"/>
                          </a:solidFill>
                          <a:effectLst/>
                          <a:latin typeface="Calibri"/>
                        </a:rPr>
                        <a:t>21</a:t>
                      </a:r>
                    </a:p>
                  </a:txBody>
                  <a:tcPr marL="9525" marR="9525" marT="9525" anchor="b">
                    <a:lnL>
                      <a:noFill/>
                    </a:lnL>
                    <a:lnR>
                      <a:noFill/>
                    </a:lnR>
                    <a:lnT>
                      <a:noFill/>
                    </a:lnT>
                    <a:lnB>
                      <a:noFill/>
                    </a:lnB>
                    <a:noFill/>
                  </a:tcPr>
                </a:tc>
                <a:extLst>
                  <a:ext uri="{0D108BD9-81ED-4DB2-BD59-A6C34878D82A}">
                    <a16:rowId xmlns:a16="http://schemas.microsoft.com/office/drawing/2014/main" val="140515639"/>
                  </a:ext>
                </a:extLst>
              </a:tr>
            </a:tbl>
          </a:graphicData>
        </a:graphic>
      </p:graphicFrame>
      <mc:AlternateContent xmlns:mc="http://schemas.openxmlformats.org/markup-compatibility/2006" xmlns:cx1="http://schemas.microsoft.com/office/drawing/2015/9/8/chartex">
        <mc:Choice Requires="cx1">
          <p:graphicFrame>
            <p:nvGraphicFramePr>
              <p:cNvPr id="4" name="Chart 3" descr="Data is in the grid next to the chart.">
                <a:extLst>
                  <a:ext uri="{FF2B5EF4-FFF2-40B4-BE49-F238E27FC236}">
                    <a16:creationId xmlns:a16="http://schemas.microsoft.com/office/drawing/2014/main" id="{8A0E2503-4F5D-E129-5914-4EEE9DF62BB1}"/>
                  </a:ext>
                  <a:ext uri="{147F2762-F138-4A5C-976F-8EAC2B608ADB}">
                    <a16:predDERef xmlns:a16="http://schemas.microsoft.com/office/drawing/2014/main" pred="{F0843C49-3E8D-4787-8542-5EABA1D3C390}"/>
                  </a:ext>
                </a:extLst>
              </p:cNvPr>
              <p:cNvGraphicFramePr/>
              <p:nvPr>
                <p:extLst>
                  <p:ext uri="{D42A27DB-BD31-4B8C-83A1-F6EECF244321}">
                    <p14:modId xmlns:p14="http://schemas.microsoft.com/office/powerpoint/2010/main" val="1819554019"/>
                  </p:ext>
                </p:extLst>
              </p:nvPr>
            </p:nvGraphicFramePr>
            <p:xfrm>
              <a:off x="4203574" y="1858451"/>
              <a:ext cx="4467225" cy="363855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hart 3" descr="Data is in the grid next to the chart.">
                <a:extLst>
                  <a:ext uri="{FF2B5EF4-FFF2-40B4-BE49-F238E27FC236}">
                    <a16:creationId xmlns:a16="http://schemas.microsoft.com/office/drawing/2014/main" id="{8A0E2503-4F5D-E129-5914-4EEE9DF62BB1}"/>
                  </a:ext>
                  <a:ext uri="{147F2762-F138-4A5C-976F-8EAC2B608ADB}">
                    <a16:predDERef xmlns:a16="http://schemas.microsoft.com/office/drawing/2014/main" pred="{F0843C49-3E8D-4787-8542-5EABA1D3C390}"/>
                  </a:ext>
                </a:extLst>
              </p:cNvPr>
              <p:cNvPicPr>
                <a:picLocks noGrp="1" noRot="1" noChangeAspect="1" noMove="1" noResize="1" noEditPoints="1" noAdjustHandles="1" noChangeArrowheads="1" noChangeShapeType="1"/>
              </p:cNvPicPr>
              <p:nvPr/>
            </p:nvPicPr>
            <p:blipFill>
              <a:blip r:embed="rId3"/>
              <a:stretch>
                <a:fillRect/>
              </a:stretch>
            </p:blipFill>
            <p:spPr>
              <a:xfrm>
                <a:off x="4203574" y="1858451"/>
                <a:ext cx="4467225" cy="3638550"/>
              </a:xfrm>
              <a:prstGeom prst="rect">
                <a:avLst/>
              </a:prstGeom>
            </p:spPr>
          </p:pic>
        </mc:Fallback>
      </mc:AlternateContent>
    </p:spTree>
    <p:extLst>
      <p:ext uri="{BB962C8B-B14F-4D97-AF65-F5344CB8AC3E}">
        <p14:creationId xmlns:p14="http://schemas.microsoft.com/office/powerpoint/2010/main" val="399508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C9DB4-930E-9FF8-5797-823F4774E9CB}"/>
            </a:ext>
          </a:extLst>
        </p:cNvPr>
        <p:cNvGrpSpPr/>
        <p:nvPr/>
      </p:nvGrpSpPr>
      <p:grpSpPr>
        <a:xfrm>
          <a:off x="0" y="0"/>
          <a:ext cx="0" cy="0"/>
          <a:chOff x="0" y="0"/>
          <a:chExt cx="0" cy="0"/>
        </a:xfrm>
      </p:grpSpPr>
      <p:sp>
        <p:nvSpPr>
          <p:cNvPr id="20" name="object 36" descr="Top Visited Pages">
            <a:extLst>
              <a:ext uri="{FF2B5EF4-FFF2-40B4-BE49-F238E27FC236}">
                <a16:creationId xmlns:a16="http://schemas.microsoft.com/office/drawing/2014/main" id="{3ABAF376-0E3C-B3B4-8E65-2B8BCD3E7735}"/>
              </a:ext>
            </a:extLst>
          </p:cNvPr>
          <p:cNvSpPr txBox="1"/>
          <p:nvPr/>
        </p:nvSpPr>
        <p:spPr>
          <a:xfrm>
            <a:off x="404850" y="1381991"/>
            <a:ext cx="7282872" cy="259045"/>
          </a:xfrm>
          <a:prstGeom prst="rect">
            <a:avLst/>
          </a:prstGeom>
        </p:spPr>
        <p:txBody>
          <a:bodyPr vert="horz" wrap="square" lIns="0" tIns="12700" rIns="0" bIns="0" rtlCol="0" anchor="t">
            <a:spAutoFit/>
          </a:bodyPr>
          <a:lstStyle/>
          <a:p>
            <a:pPr marL="12700">
              <a:spcBef>
                <a:spcPts val="100"/>
              </a:spcBef>
            </a:pPr>
            <a:r>
              <a:rPr lang="en-US" sz="1600" b="1" spc="-10">
                <a:solidFill>
                  <a:srgbClr val="231F20"/>
                </a:solidFill>
                <a:latin typeface="Tahoma"/>
                <a:cs typeface="Tahoma"/>
              </a:rPr>
              <a:t>Top Visited Links on SFHSS Microsite: September 30 – October 25</a:t>
            </a:r>
            <a:endParaRPr lang="en-US" sz="1600" b="1" spc="-10">
              <a:solidFill>
                <a:srgbClr val="231F20"/>
              </a:solidFill>
              <a:latin typeface="Tahoma"/>
              <a:ea typeface="Tahoma"/>
              <a:cs typeface="Tahoma"/>
            </a:endParaRPr>
          </a:p>
        </p:txBody>
      </p:sp>
      <p:sp>
        <p:nvSpPr>
          <p:cNvPr id="3" name="Title 1">
            <a:extLst>
              <a:ext uri="{FF2B5EF4-FFF2-40B4-BE49-F238E27FC236}">
                <a16:creationId xmlns:a16="http://schemas.microsoft.com/office/drawing/2014/main" id="{C9F69BED-70D4-D1BB-4D91-79FF442084F3}"/>
              </a:ext>
            </a:extLst>
          </p:cNvPr>
          <p:cNvSpPr txBox="1">
            <a:spLocks noGrp="1"/>
          </p:cNvSpPr>
          <p:nvPr>
            <p:ph type="title" idx="4294967295"/>
          </p:nvPr>
        </p:nvSpPr>
        <p:spPr>
          <a:xfrm>
            <a:off x="0" y="350044"/>
            <a:ext cx="9144000" cy="914746"/>
          </a:xfrm>
          <a:prstGeom prst="rect">
            <a:avLst/>
          </a:prstGeom>
          <a:noFill/>
          <a:ln>
            <a:noFill/>
            <a:prstDash/>
          </a:ln>
          <a:effectLst/>
        </p:spPr>
        <p:txBody>
          <a:bodyPr rot="0" spcFirstLastPara="0" vertOverflow="overflow" horzOverflow="overflow" vert="horz" wrap="square" lIns="228600" tIns="228600" rIns="228600" bIns="22860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3200" b="0" i="0" kern="1200">
                <a:solidFill>
                  <a:schemeClr val="tx2"/>
                </a:solidFill>
                <a:latin typeface="Arial"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chemeClr val="tx2"/>
                </a:solidFill>
                <a:effectLst/>
                <a:uLnTx/>
                <a:uFillTx/>
                <a:latin typeface="Arial"/>
                <a:ea typeface="+mj-ea"/>
                <a:cs typeface="Arial"/>
              </a:rPr>
              <a:t>Blue Shield Microsite Data – Open Enrollment</a:t>
            </a:r>
          </a:p>
        </p:txBody>
      </p:sp>
      <p:sp>
        <p:nvSpPr>
          <p:cNvPr id="26" name="Footer Placeholder 9">
            <a:extLst>
              <a:ext uri="{FF2B5EF4-FFF2-40B4-BE49-F238E27FC236}">
                <a16:creationId xmlns:a16="http://schemas.microsoft.com/office/drawing/2014/main" id="{FFF79392-2B34-FADB-332F-452FB78B1554}"/>
              </a:ext>
            </a:extLst>
          </p:cNvPr>
          <p:cNvSpPr>
            <a:spLocks noGrp="1"/>
          </p:cNvSpPr>
          <p:nvPr>
            <p:ph type="ftr" sz="quarter" idx="3"/>
          </p:nvPr>
        </p:nvSpPr>
        <p:spPr>
          <a:xfrm>
            <a:off x="0" y="0"/>
            <a:ext cx="9144000" cy="350044"/>
          </a:xfrm>
        </p:spPr>
        <p:txBody>
          <a:bodyPr/>
          <a:lstStyle/>
          <a:p>
            <a:r>
              <a:rPr lang="en-US"/>
              <a:t>Blue Shield Medicare PPO Transition Update – November 14, 2024</a:t>
            </a:r>
          </a:p>
        </p:txBody>
      </p:sp>
      <p:sp>
        <p:nvSpPr>
          <p:cNvPr id="6" name="object 37">
            <a:extLst>
              <a:ext uri="{FF2B5EF4-FFF2-40B4-BE49-F238E27FC236}">
                <a16:creationId xmlns:a16="http://schemas.microsoft.com/office/drawing/2014/main" id="{DB2DB72D-5F35-505D-9D33-B9C7984DAFE1}"/>
              </a:ext>
              <a:ext uri="{C183D7F6-B498-43B3-948B-1728B52AA6E4}">
                <adec:decorative xmlns:adec="http://schemas.microsoft.com/office/drawing/2017/decorative" val="1"/>
              </a:ext>
            </a:extLst>
          </p:cNvPr>
          <p:cNvSpPr/>
          <p:nvPr/>
        </p:nvSpPr>
        <p:spPr>
          <a:xfrm>
            <a:off x="407951" y="1696537"/>
            <a:ext cx="8209833" cy="939268"/>
          </a:xfrm>
          <a:custGeom>
            <a:avLst/>
            <a:gdLst/>
            <a:ahLst/>
            <a:cxnLst/>
            <a:rect l="l" t="t" r="r" b="b"/>
            <a:pathLst>
              <a:path w="2837815">
                <a:moveTo>
                  <a:pt x="0" y="0"/>
                </a:moveTo>
                <a:lnTo>
                  <a:pt x="2837688" y="0"/>
                </a:lnTo>
              </a:path>
            </a:pathLst>
          </a:custGeom>
          <a:ln w="6350">
            <a:solidFill>
              <a:srgbClr val="231F20"/>
            </a:solidFill>
          </a:ln>
        </p:spPr>
        <p:txBody>
          <a:bodyPr wrap="square" lIns="0" tIns="0" rIns="0" bIns="0" rtlCol="0"/>
          <a:lstStyle/>
          <a:p>
            <a:endParaRPr/>
          </a:p>
        </p:txBody>
      </p:sp>
      <p:sp>
        <p:nvSpPr>
          <p:cNvPr id="5" name="Rectangle 4">
            <a:extLst>
              <a:ext uri="{FF2B5EF4-FFF2-40B4-BE49-F238E27FC236}">
                <a16:creationId xmlns:a16="http://schemas.microsoft.com/office/drawing/2014/main" id="{950F790C-F345-D38C-7776-23F3BA2C8C45}"/>
              </a:ext>
              <a:ext uri="{C183D7F6-B498-43B3-948B-1728B52AA6E4}">
                <adec:decorative xmlns:adec="http://schemas.microsoft.com/office/drawing/2017/decorative" val="1"/>
              </a:ext>
            </a:extLst>
          </p:cNvPr>
          <p:cNvSpPr/>
          <p:nvPr/>
        </p:nvSpPr>
        <p:spPr>
          <a:xfrm>
            <a:off x="254713" y="2481427"/>
            <a:ext cx="160317" cy="16031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1E4164-9BC6-4E1B-9F9F-698857EB9797}"/>
              </a:ext>
              <a:ext uri="{C183D7F6-B498-43B3-948B-1728B52AA6E4}">
                <adec:decorative xmlns:adec="http://schemas.microsoft.com/office/drawing/2017/decorative" val="1"/>
              </a:ext>
            </a:extLst>
          </p:cNvPr>
          <p:cNvSpPr/>
          <p:nvPr/>
        </p:nvSpPr>
        <p:spPr>
          <a:xfrm>
            <a:off x="254712" y="2740705"/>
            <a:ext cx="160317" cy="16031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3E82F-060D-5103-0E3A-EBCCB015656D}"/>
              </a:ext>
              <a:ext uri="{C183D7F6-B498-43B3-948B-1728B52AA6E4}">
                <adec:decorative xmlns:adec="http://schemas.microsoft.com/office/drawing/2017/decorative" val="1"/>
              </a:ext>
            </a:extLst>
          </p:cNvPr>
          <p:cNvSpPr/>
          <p:nvPr/>
        </p:nvSpPr>
        <p:spPr>
          <a:xfrm>
            <a:off x="254712" y="3022827"/>
            <a:ext cx="160317" cy="16031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C65D27-FD7C-0839-652F-D95D551DA39E}"/>
              </a:ext>
              <a:ext uri="{C183D7F6-B498-43B3-948B-1728B52AA6E4}">
                <adec:decorative xmlns:adec="http://schemas.microsoft.com/office/drawing/2017/decorative" val="1"/>
              </a:ext>
            </a:extLst>
          </p:cNvPr>
          <p:cNvSpPr/>
          <p:nvPr/>
        </p:nvSpPr>
        <p:spPr>
          <a:xfrm>
            <a:off x="254711" y="3282105"/>
            <a:ext cx="160317" cy="16031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7E2D70-C82B-7C08-0D94-76D6BFFEEBB5}"/>
              </a:ext>
              <a:ext uri="{C183D7F6-B498-43B3-948B-1728B52AA6E4}">
                <adec:decorative xmlns:adec="http://schemas.microsoft.com/office/drawing/2017/decorative" val="1"/>
              </a:ext>
            </a:extLst>
          </p:cNvPr>
          <p:cNvSpPr/>
          <p:nvPr/>
        </p:nvSpPr>
        <p:spPr>
          <a:xfrm>
            <a:off x="254712" y="3564227"/>
            <a:ext cx="160317" cy="16031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3C2E5CB-A342-DE39-03A1-C2B4429BA32E}"/>
              </a:ext>
              <a:ext uri="{C183D7F6-B498-43B3-948B-1728B52AA6E4}">
                <adec:decorative xmlns:adec="http://schemas.microsoft.com/office/drawing/2017/decorative" val="1"/>
              </a:ext>
            </a:extLst>
          </p:cNvPr>
          <p:cNvSpPr/>
          <p:nvPr/>
        </p:nvSpPr>
        <p:spPr>
          <a:xfrm>
            <a:off x="254711" y="3823505"/>
            <a:ext cx="160317" cy="16031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DCF274-85F5-4B45-1735-8CAA4DE61DF5}"/>
              </a:ext>
              <a:ext uri="{C183D7F6-B498-43B3-948B-1728B52AA6E4}">
                <adec:decorative xmlns:adec="http://schemas.microsoft.com/office/drawing/2017/decorative" val="1"/>
              </a:ext>
            </a:extLst>
          </p:cNvPr>
          <p:cNvSpPr/>
          <p:nvPr/>
        </p:nvSpPr>
        <p:spPr>
          <a:xfrm>
            <a:off x="254711" y="4105627"/>
            <a:ext cx="160317" cy="160316"/>
          </a:xfrm>
          <a:prstGeom prst="rect">
            <a:avLst/>
          </a:prstGeom>
          <a:solidFill>
            <a:schemeClr val="tx1">
              <a:lumMod val="65000"/>
              <a:lumOff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41F271-DA0E-2058-7127-A167C888A761}"/>
              </a:ext>
              <a:ext uri="{C183D7F6-B498-43B3-948B-1728B52AA6E4}">
                <adec:decorative xmlns:adec="http://schemas.microsoft.com/office/drawing/2017/decorative" val="1"/>
              </a:ext>
            </a:extLst>
          </p:cNvPr>
          <p:cNvSpPr/>
          <p:nvPr/>
        </p:nvSpPr>
        <p:spPr>
          <a:xfrm>
            <a:off x="254710" y="4364905"/>
            <a:ext cx="160317" cy="16031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aphicFrame>
        <p:nvGraphicFramePr>
          <p:cNvPr id="22" name="Table 21">
            <a:extLst>
              <a:ext uri="{FF2B5EF4-FFF2-40B4-BE49-F238E27FC236}">
                <a16:creationId xmlns:a16="http://schemas.microsoft.com/office/drawing/2014/main" id="{653DDBA6-4DEA-0993-9CE8-7CF7D5FFD042}"/>
              </a:ext>
            </a:extLst>
          </p:cNvPr>
          <p:cNvGraphicFramePr>
            <a:graphicFrameLocks noGrp="1"/>
          </p:cNvGraphicFramePr>
          <p:nvPr>
            <p:extLst>
              <p:ext uri="{D42A27DB-BD31-4B8C-83A1-F6EECF244321}">
                <p14:modId xmlns:p14="http://schemas.microsoft.com/office/powerpoint/2010/main" val="1202984531"/>
              </p:ext>
            </p:extLst>
          </p:nvPr>
        </p:nvGraphicFramePr>
        <p:xfrm>
          <a:off x="475530" y="2166171"/>
          <a:ext cx="3280740" cy="2400173"/>
        </p:xfrm>
        <a:graphic>
          <a:graphicData uri="http://schemas.openxmlformats.org/drawingml/2006/table">
            <a:tbl>
              <a:tblPr firstRow="1">
                <a:tableStyleId>{5C22544A-7EE6-4342-B048-85BDC9FD1C3A}</a:tableStyleId>
              </a:tblPr>
              <a:tblGrid>
                <a:gridCol w="2342590">
                  <a:extLst>
                    <a:ext uri="{9D8B030D-6E8A-4147-A177-3AD203B41FA5}">
                      <a16:colId xmlns:a16="http://schemas.microsoft.com/office/drawing/2014/main" val="2205968829"/>
                    </a:ext>
                  </a:extLst>
                </a:gridCol>
                <a:gridCol w="938150">
                  <a:extLst>
                    <a:ext uri="{9D8B030D-6E8A-4147-A177-3AD203B41FA5}">
                      <a16:colId xmlns:a16="http://schemas.microsoft.com/office/drawing/2014/main" val="4088944023"/>
                    </a:ext>
                  </a:extLst>
                </a:gridCol>
              </a:tblGrid>
              <a:tr h="251048">
                <a:tc>
                  <a:txBody>
                    <a:bodyPr/>
                    <a:lstStyle/>
                    <a:p>
                      <a:pPr fontAlgn="b"/>
                      <a:r>
                        <a:rPr lang="en-US" sz="1400" b="1" i="0" u="none" strike="noStrike">
                          <a:solidFill>
                            <a:srgbClr val="000000"/>
                          </a:solidFill>
                          <a:effectLst/>
                          <a:latin typeface="Calibri"/>
                        </a:rPr>
                        <a:t>Top Visited Micro Site Pages</a:t>
                      </a:r>
                    </a:p>
                  </a:txBody>
                  <a:tcPr marL="9525" marR="9525" marT="9525" anchor="b">
                    <a:lnL>
                      <a:noFill/>
                    </a:lnL>
                    <a:lnR>
                      <a:noFill/>
                    </a:lnR>
                    <a:lnT>
                      <a:noFill/>
                    </a:lnT>
                    <a:lnB>
                      <a:noFill/>
                    </a:lnB>
                    <a:noFill/>
                  </a:tcPr>
                </a:tc>
                <a:tc>
                  <a:txBody>
                    <a:bodyPr/>
                    <a:lstStyle/>
                    <a:p>
                      <a:pPr algn="r" fontAlgn="b"/>
                      <a:r>
                        <a:rPr lang="en-US" sz="1400" b="1" i="0" u="none" strike="noStrike">
                          <a:solidFill>
                            <a:srgbClr val="000000"/>
                          </a:solidFill>
                          <a:effectLst/>
                          <a:latin typeface="Calibri"/>
                        </a:rPr>
                        <a:t>Page Views</a:t>
                      </a:r>
                    </a:p>
                  </a:txBody>
                  <a:tcPr marL="9525" marR="9525" marT="9525" anchor="b">
                    <a:lnL>
                      <a:noFill/>
                    </a:lnL>
                    <a:lnR>
                      <a:noFill/>
                    </a:lnR>
                    <a:lnT>
                      <a:noFill/>
                    </a:lnT>
                    <a:lnB>
                      <a:noFill/>
                    </a:lnB>
                    <a:noFill/>
                  </a:tcPr>
                </a:tc>
                <a:extLst>
                  <a:ext uri="{0D108BD9-81ED-4DB2-BD59-A6C34878D82A}">
                    <a16:rowId xmlns:a16="http://schemas.microsoft.com/office/drawing/2014/main" val="3862608696"/>
                  </a:ext>
                </a:extLst>
              </a:tr>
              <a:tr h="266446">
                <a:tc>
                  <a:txBody>
                    <a:bodyPr/>
                    <a:lstStyle/>
                    <a:p>
                      <a:pPr fontAlgn="b"/>
                      <a:r>
                        <a:rPr lang="en-US" sz="1200" b="0" i="0" u="none" strike="noStrike">
                          <a:solidFill>
                            <a:srgbClr val="000000"/>
                          </a:solidFill>
                          <a:effectLst/>
                          <a:latin typeface="Calibri"/>
                        </a:rPr>
                        <a:t>BSC Find A Doctor Link</a:t>
                      </a:r>
                    </a:p>
                  </a:txBody>
                  <a:tcPr marL="9525" marR="9525" marT="9525" anchor="b">
                    <a:lnL>
                      <a:noFill/>
                    </a:lnL>
                    <a:lnR>
                      <a:noFill/>
                    </a:lnR>
                    <a:lnT>
                      <a:noFill/>
                    </a:lnT>
                    <a:lnB>
                      <a:noFill/>
                    </a:lnB>
                    <a:noFill/>
                  </a:tcPr>
                </a:tc>
                <a:tc>
                  <a:txBody>
                    <a:bodyPr/>
                    <a:lstStyle/>
                    <a:p>
                      <a:pPr algn="r" fontAlgn="b"/>
                      <a:r>
                        <a:rPr lang="en-US" sz="1200" b="1" i="0" u="none" strike="noStrike">
                          <a:solidFill>
                            <a:srgbClr val="000000"/>
                          </a:solidFill>
                          <a:effectLst/>
                          <a:latin typeface="Calibri"/>
                        </a:rPr>
                        <a:t>686</a:t>
                      </a:r>
                    </a:p>
                  </a:txBody>
                  <a:tcPr marL="9525" marR="9525" marT="9525" anchor="b">
                    <a:lnL>
                      <a:noFill/>
                    </a:lnL>
                    <a:lnR>
                      <a:noFill/>
                    </a:lnR>
                    <a:lnT>
                      <a:noFill/>
                    </a:lnT>
                    <a:lnB>
                      <a:noFill/>
                    </a:lnB>
                    <a:noFill/>
                  </a:tcPr>
                </a:tc>
                <a:extLst>
                  <a:ext uri="{0D108BD9-81ED-4DB2-BD59-A6C34878D82A}">
                    <a16:rowId xmlns:a16="http://schemas.microsoft.com/office/drawing/2014/main" val="1508935383"/>
                  </a:ext>
                </a:extLst>
              </a:tr>
              <a:tr h="266446">
                <a:tc>
                  <a:txBody>
                    <a:bodyPr/>
                    <a:lstStyle/>
                    <a:p>
                      <a:pPr fontAlgn="b"/>
                      <a:r>
                        <a:rPr lang="en-US" sz="1200" b="0" i="0" u="none" strike="noStrike">
                          <a:solidFill>
                            <a:srgbClr val="000000"/>
                          </a:solidFill>
                          <a:effectLst/>
                          <a:latin typeface="Calibri"/>
                        </a:rPr>
                        <a:t>Evidence of Coverage</a:t>
                      </a:r>
                    </a:p>
                  </a:txBody>
                  <a:tcPr marL="9525" marR="9525" marT="9525" anchor="b">
                    <a:lnL>
                      <a:noFill/>
                    </a:lnL>
                    <a:lnR>
                      <a:noFill/>
                    </a:lnR>
                    <a:lnT>
                      <a:noFill/>
                    </a:lnT>
                    <a:lnB>
                      <a:noFill/>
                    </a:lnB>
                    <a:noFill/>
                  </a:tcPr>
                </a:tc>
                <a:tc>
                  <a:txBody>
                    <a:bodyPr/>
                    <a:lstStyle/>
                    <a:p>
                      <a:pPr lvl="0" algn="r">
                        <a:buNone/>
                      </a:pPr>
                      <a:r>
                        <a:rPr lang="en-US" sz="1200" b="1" i="0" u="none" strike="noStrike">
                          <a:solidFill>
                            <a:srgbClr val="000000"/>
                          </a:solidFill>
                          <a:effectLst/>
                          <a:latin typeface="Calibri"/>
                        </a:rPr>
                        <a:t>201</a:t>
                      </a:r>
                    </a:p>
                  </a:txBody>
                  <a:tcPr marL="9525" marR="9525" marT="9525" anchor="b">
                    <a:lnL>
                      <a:noFill/>
                    </a:lnL>
                    <a:lnR>
                      <a:noFill/>
                    </a:lnR>
                    <a:lnT>
                      <a:noFill/>
                    </a:lnT>
                    <a:lnB>
                      <a:noFill/>
                    </a:lnB>
                    <a:noFill/>
                  </a:tcPr>
                </a:tc>
                <a:extLst>
                  <a:ext uri="{0D108BD9-81ED-4DB2-BD59-A6C34878D82A}">
                    <a16:rowId xmlns:a16="http://schemas.microsoft.com/office/drawing/2014/main" val="3522217423"/>
                  </a:ext>
                </a:extLst>
              </a:tr>
              <a:tr h="266446">
                <a:tc>
                  <a:txBody>
                    <a:bodyPr/>
                    <a:lstStyle/>
                    <a:p>
                      <a:pPr fontAlgn="b"/>
                      <a:r>
                        <a:rPr lang="en-US" sz="1200" b="0" i="0" u="none" strike="noStrike">
                          <a:solidFill>
                            <a:srgbClr val="000000"/>
                          </a:solidFill>
                          <a:effectLst/>
                          <a:latin typeface="Calibri"/>
                        </a:rPr>
                        <a:t>Pharmacy Locator</a:t>
                      </a:r>
                    </a:p>
                  </a:txBody>
                  <a:tcPr marL="9525" marR="9525" marT="9525" anchor="b">
                    <a:lnL>
                      <a:noFill/>
                    </a:lnL>
                    <a:lnR>
                      <a:noFill/>
                    </a:lnR>
                    <a:lnT>
                      <a:noFill/>
                    </a:lnT>
                    <a:lnB>
                      <a:noFill/>
                    </a:lnB>
                    <a:noFill/>
                  </a:tcPr>
                </a:tc>
                <a:tc>
                  <a:txBody>
                    <a:bodyPr/>
                    <a:lstStyle/>
                    <a:p>
                      <a:pPr algn="r" fontAlgn="b"/>
                      <a:r>
                        <a:rPr lang="en-US" sz="1200" b="1" i="0" u="none" strike="noStrike">
                          <a:solidFill>
                            <a:srgbClr val="000000"/>
                          </a:solidFill>
                          <a:effectLst/>
                          <a:latin typeface="Calibri"/>
                        </a:rPr>
                        <a:t>185</a:t>
                      </a:r>
                    </a:p>
                  </a:txBody>
                  <a:tcPr marL="9525" marR="9525" marT="9525" anchor="b">
                    <a:lnL>
                      <a:noFill/>
                    </a:lnL>
                    <a:lnR>
                      <a:noFill/>
                    </a:lnR>
                    <a:lnT>
                      <a:noFill/>
                    </a:lnT>
                    <a:lnB>
                      <a:noFill/>
                    </a:lnB>
                    <a:noFill/>
                  </a:tcPr>
                </a:tc>
                <a:extLst>
                  <a:ext uri="{0D108BD9-81ED-4DB2-BD59-A6C34878D82A}">
                    <a16:rowId xmlns:a16="http://schemas.microsoft.com/office/drawing/2014/main" val="3709769683"/>
                  </a:ext>
                </a:extLst>
              </a:tr>
              <a:tr h="266446">
                <a:tc>
                  <a:txBody>
                    <a:bodyPr/>
                    <a:lstStyle/>
                    <a:p>
                      <a:pPr fontAlgn="b"/>
                      <a:r>
                        <a:rPr lang="en-US" sz="1200" b="0" i="0" u="none" strike="noStrike">
                          <a:solidFill>
                            <a:srgbClr val="000000"/>
                          </a:solidFill>
                          <a:effectLst/>
                          <a:latin typeface="Calibri"/>
                        </a:rPr>
                        <a:t>Formulary Search Tool</a:t>
                      </a:r>
                    </a:p>
                  </a:txBody>
                  <a:tcPr marL="9525" marR="9525" marT="9525" anchor="b">
                    <a:lnL>
                      <a:noFill/>
                    </a:lnL>
                    <a:lnR>
                      <a:noFill/>
                    </a:lnR>
                    <a:lnT>
                      <a:noFill/>
                    </a:lnT>
                    <a:lnB>
                      <a:noFill/>
                    </a:lnB>
                    <a:noFill/>
                  </a:tcPr>
                </a:tc>
                <a:tc>
                  <a:txBody>
                    <a:bodyPr/>
                    <a:lstStyle/>
                    <a:p>
                      <a:pPr algn="r" fontAlgn="b"/>
                      <a:r>
                        <a:rPr lang="en-US" sz="1200" b="1" i="0" u="none" strike="noStrike">
                          <a:solidFill>
                            <a:srgbClr val="000000"/>
                          </a:solidFill>
                          <a:effectLst/>
                          <a:latin typeface="Calibri"/>
                        </a:rPr>
                        <a:t>1,225</a:t>
                      </a:r>
                    </a:p>
                  </a:txBody>
                  <a:tcPr marL="9525" marR="9525" marT="9525" anchor="b">
                    <a:lnL>
                      <a:noFill/>
                    </a:lnL>
                    <a:lnR>
                      <a:noFill/>
                    </a:lnR>
                    <a:lnT>
                      <a:noFill/>
                    </a:lnT>
                    <a:lnB>
                      <a:noFill/>
                    </a:lnB>
                    <a:noFill/>
                  </a:tcPr>
                </a:tc>
                <a:extLst>
                  <a:ext uri="{0D108BD9-81ED-4DB2-BD59-A6C34878D82A}">
                    <a16:rowId xmlns:a16="http://schemas.microsoft.com/office/drawing/2014/main" val="110507782"/>
                  </a:ext>
                </a:extLst>
              </a:tr>
              <a:tr h="266446">
                <a:tc>
                  <a:txBody>
                    <a:bodyPr/>
                    <a:lstStyle/>
                    <a:p>
                      <a:pPr fontAlgn="b"/>
                      <a:r>
                        <a:rPr lang="en-US" sz="1200" b="0" i="0" u="none" strike="noStrike">
                          <a:solidFill>
                            <a:srgbClr val="000000"/>
                          </a:solidFill>
                          <a:effectLst/>
                          <a:latin typeface="Calibri"/>
                        </a:rPr>
                        <a:t>Formulary PDF</a:t>
                      </a:r>
                    </a:p>
                  </a:txBody>
                  <a:tcPr marL="9525" marR="9525" marT="9525" anchor="b">
                    <a:lnL>
                      <a:noFill/>
                    </a:lnL>
                    <a:lnR>
                      <a:noFill/>
                    </a:lnR>
                    <a:lnT>
                      <a:noFill/>
                    </a:lnT>
                    <a:lnB>
                      <a:noFill/>
                    </a:lnB>
                    <a:noFill/>
                  </a:tcPr>
                </a:tc>
                <a:tc>
                  <a:txBody>
                    <a:bodyPr/>
                    <a:lstStyle/>
                    <a:p>
                      <a:pPr algn="r" fontAlgn="b"/>
                      <a:r>
                        <a:rPr lang="en-US" sz="1200" b="1" i="0" u="none" strike="noStrike">
                          <a:solidFill>
                            <a:srgbClr val="000000"/>
                          </a:solidFill>
                          <a:effectLst/>
                          <a:latin typeface="Calibri"/>
                        </a:rPr>
                        <a:t>285</a:t>
                      </a:r>
                    </a:p>
                  </a:txBody>
                  <a:tcPr marL="9525" marR="9525" marT="9525" anchor="b">
                    <a:lnL>
                      <a:noFill/>
                    </a:lnL>
                    <a:lnR>
                      <a:noFill/>
                    </a:lnR>
                    <a:lnT>
                      <a:noFill/>
                    </a:lnT>
                    <a:lnB>
                      <a:noFill/>
                    </a:lnB>
                    <a:noFill/>
                  </a:tcPr>
                </a:tc>
                <a:extLst>
                  <a:ext uri="{0D108BD9-81ED-4DB2-BD59-A6C34878D82A}">
                    <a16:rowId xmlns:a16="http://schemas.microsoft.com/office/drawing/2014/main" val="3673277742"/>
                  </a:ext>
                </a:extLst>
              </a:tr>
              <a:tr h="266446">
                <a:tc>
                  <a:txBody>
                    <a:bodyPr/>
                    <a:lstStyle/>
                    <a:p>
                      <a:pPr fontAlgn="b"/>
                      <a:r>
                        <a:rPr lang="en-US" sz="1200" b="0" i="0" u="none" strike="noStrike">
                          <a:solidFill>
                            <a:srgbClr val="000000"/>
                          </a:solidFill>
                          <a:effectLst/>
                          <a:latin typeface="Calibri"/>
                        </a:rPr>
                        <a:t>Plan Video</a:t>
                      </a:r>
                    </a:p>
                  </a:txBody>
                  <a:tcPr marL="9525" marR="9525" marT="9525" anchor="b">
                    <a:lnL>
                      <a:noFill/>
                    </a:lnL>
                    <a:lnR>
                      <a:noFill/>
                    </a:lnR>
                    <a:lnT>
                      <a:noFill/>
                    </a:lnT>
                    <a:lnB>
                      <a:noFill/>
                    </a:lnB>
                    <a:noFill/>
                  </a:tcPr>
                </a:tc>
                <a:tc>
                  <a:txBody>
                    <a:bodyPr/>
                    <a:lstStyle/>
                    <a:p>
                      <a:pPr lvl="0" algn="r">
                        <a:buNone/>
                      </a:pPr>
                      <a:r>
                        <a:rPr lang="en-US" sz="1200" b="1" i="0" u="none" strike="noStrike">
                          <a:solidFill>
                            <a:srgbClr val="000000"/>
                          </a:solidFill>
                          <a:effectLst/>
                          <a:latin typeface="Calibri"/>
                        </a:rPr>
                        <a:t>483</a:t>
                      </a:r>
                    </a:p>
                  </a:txBody>
                  <a:tcPr marL="9525" marR="9525" marT="9525" anchor="b">
                    <a:lnL>
                      <a:noFill/>
                    </a:lnL>
                    <a:lnR>
                      <a:noFill/>
                    </a:lnR>
                    <a:lnT>
                      <a:noFill/>
                    </a:lnT>
                    <a:lnB>
                      <a:noFill/>
                    </a:lnB>
                    <a:noFill/>
                  </a:tcPr>
                </a:tc>
                <a:extLst>
                  <a:ext uri="{0D108BD9-81ED-4DB2-BD59-A6C34878D82A}">
                    <a16:rowId xmlns:a16="http://schemas.microsoft.com/office/drawing/2014/main" val="1202920542"/>
                  </a:ext>
                </a:extLst>
              </a:tr>
              <a:tr h="266446">
                <a:tc>
                  <a:txBody>
                    <a:bodyPr/>
                    <a:lstStyle/>
                    <a:p>
                      <a:pPr fontAlgn="b"/>
                      <a:r>
                        <a:rPr lang="en-US" sz="1200" b="0" i="0" u="none" strike="noStrike">
                          <a:solidFill>
                            <a:srgbClr val="000000"/>
                          </a:solidFill>
                          <a:effectLst/>
                          <a:latin typeface="Calibri"/>
                        </a:rPr>
                        <a:t>Summary of Benefits</a:t>
                      </a:r>
                    </a:p>
                  </a:txBody>
                  <a:tcPr marL="9525" marR="9525" marT="9525" anchor="b">
                    <a:lnL>
                      <a:noFill/>
                    </a:lnL>
                    <a:lnR>
                      <a:noFill/>
                    </a:lnR>
                    <a:lnT>
                      <a:noFill/>
                    </a:lnT>
                    <a:lnB>
                      <a:noFill/>
                    </a:lnB>
                    <a:noFill/>
                  </a:tcPr>
                </a:tc>
                <a:tc>
                  <a:txBody>
                    <a:bodyPr/>
                    <a:lstStyle/>
                    <a:p>
                      <a:pPr lvl="0" algn="r">
                        <a:buNone/>
                      </a:pPr>
                      <a:r>
                        <a:rPr lang="en-US" sz="1200" b="1" i="0" u="none" strike="noStrike">
                          <a:solidFill>
                            <a:srgbClr val="000000"/>
                          </a:solidFill>
                          <a:effectLst/>
                          <a:latin typeface="Calibri"/>
                        </a:rPr>
                        <a:t>394</a:t>
                      </a:r>
                    </a:p>
                  </a:txBody>
                  <a:tcPr marL="9525" marR="9525" marT="9525" anchor="b">
                    <a:lnL>
                      <a:noFill/>
                    </a:lnL>
                    <a:lnR>
                      <a:noFill/>
                    </a:lnR>
                    <a:lnT>
                      <a:noFill/>
                    </a:lnT>
                    <a:lnB>
                      <a:noFill/>
                    </a:lnB>
                    <a:noFill/>
                  </a:tcPr>
                </a:tc>
                <a:extLst>
                  <a:ext uri="{0D108BD9-81ED-4DB2-BD59-A6C34878D82A}">
                    <a16:rowId xmlns:a16="http://schemas.microsoft.com/office/drawing/2014/main" val="2018651351"/>
                  </a:ext>
                </a:extLst>
              </a:tr>
              <a:tr h="266446">
                <a:tc>
                  <a:txBody>
                    <a:bodyPr/>
                    <a:lstStyle/>
                    <a:p>
                      <a:pPr fontAlgn="b"/>
                      <a:r>
                        <a:rPr lang="en-US" sz="1200" b="0" i="0" u="none" strike="noStrike">
                          <a:solidFill>
                            <a:srgbClr val="000000"/>
                          </a:solidFill>
                          <a:effectLst/>
                          <a:latin typeface="Calibri"/>
                        </a:rPr>
                        <a:t>Telephone Number</a:t>
                      </a:r>
                    </a:p>
                  </a:txBody>
                  <a:tcPr marL="9525" marR="9525" marT="9525" anchor="b">
                    <a:lnL>
                      <a:noFill/>
                    </a:lnL>
                    <a:lnR>
                      <a:noFill/>
                    </a:lnR>
                    <a:lnT>
                      <a:noFill/>
                    </a:lnT>
                    <a:lnB>
                      <a:noFill/>
                    </a:lnB>
                    <a:noFill/>
                  </a:tcPr>
                </a:tc>
                <a:tc>
                  <a:txBody>
                    <a:bodyPr/>
                    <a:lstStyle/>
                    <a:p>
                      <a:pPr algn="r" fontAlgn="b"/>
                      <a:r>
                        <a:rPr lang="en-US" sz="1200" b="1" i="0" u="none" strike="noStrike" dirty="0">
                          <a:solidFill>
                            <a:srgbClr val="000000"/>
                          </a:solidFill>
                          <a:effectLst/>
                          <a:latin typeface="Calibri"/>
                        </a:rPr>
                        <a:t>15</a:t>
                      </a:r>
                    </a:p>
                  </a:txBody>
                  <a:tcPr marL="9525" marR="9525" marT="9525" anchor="b">
                    <a:lnL>
                      <a:noFill/>
                    </a:lnL>
                    <a:lnR>
                      <a:noFill/>
                    </a:lnR>
                    <a:lnT>
                      <a:noFill/>
                    </a:lnT>
                    <a:lnB>
                      <a:noFill/>
                    </a:lnB>
                    <a:noFill/>
                  </a:tcPr>
                </a:tc>
                <a:extLst>
                  <a:ext uri="{0D108BD9-81ED-4DB2-BD59-A6C34878D82A}">
                    <a16:rowId xmlns:a16="http://schemas.microsoft.com/office/drawing/2014/main" val="140515639"/>
                  </a:ext>
                </a:extLst>
              </a:tr>
            </a:tbl>
          </a:graphicData>
        </a:graphic>
      </p:graphicFrame>
      <mc:AlternateContent xmlns:mc="http://schemas.openxmlformats.org/markup-compatibility/2006" xmlns:cx1="http://schemas.microsoft.com/office/drawing/2015/9/8/chartex">
        <mc:Choice Requires="cx1">
          <p:graphicFrame>
            <p:nvGraphicFramePr>
              <p:cNvPr id="2" name="Chart 1" descr="Data is in the grid next to the chart">
                <a:extLst>
                  <a:ext uri="{FF2B5EF4-FFF2-40B4-BE49-F238E27FC236}">
                    <a16:creationId xmlns:a16="http://schemas.microsoft.com/office/drawing/2014/main" id="{8A0E2503-4F5D-E129-5914-4EEE9DF62BB1}"/>
                  </a:ext>
                  <a:ext uri="{147F2762-F138-4A5C-976F-8EAC2B608ADB}">
                    <a16:predDERef xmlns:a16="http://schemas.microsoft.com/office/drawing/2014/main" pred="{F0843C49-3E8D-4787-8542-5EABA1D3C390}"/>
                  </a:ext>
                </a:extLst>
              </p:cNvPr>
              <p:cNvGraphicFramePr/>
              <p:nvPr>
                <p:extLst>
                  <p:ext uri="{D42A27DB-BD31-4B8C-83A1-F6EECF244321}">
                    <p14:modId xmlns:p14="http://schemas.microsoft.com/office/powerpoint/2010/main" val="4227185058"/>
                  </p:ext>
                </p:extLst>
              </p:nvPr>
            </p:nvGraphicFramePr>
            <p:xfrm>
              <a:off x="4136620" y="2001924"/>
              <a:ext cx="4467225" cy="363855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2" name="Chart 1" descr="Data is in the grid next to the chart">
                <a:extLst>
                  <a:ext uri="{FF2B5EF4-FFF2-40B4-BE49-F238E27FC236}">
                    <a16:creationId xmlns:a16="http://schemas.microsoft.com/office/drawing/2014/main" id="{8A0E2503-4F5D-E129-5914-4EEE9DF62BB1}"/>
                  </a:ext>
                  <a:ext uri="{147F2762-F138-4A5C-976F-8EAC2B608ADB}">
                    <a16:predDERef xmlns:a16="http://schemas.microsoft.com/office/drawing/2014/main" pred="{F0843C49-3E8D-4787-8542-5EABA1D3C390}"/>
                  </a:ext>
                </a:extLst>
              </p:cNvPr>
              <p:cNvPicPr>
                <a:picLocks noGrp="1" noRot="1" noChangeAspect="1" noMove="1" noResize="1" noEditPoints="1" noAdjustHandles="1" noChangeArrowheads="1" noChangeShapeType="1"/>
              </p:cNvPicPr>
              <p:nvPr/>
            </p:nvPicPr>
            <p:blipFill>
              <a:blip r:embed="rId3"/>
              <a:stretch>
                <a:fillRect/>
              </a:stretch>
            </p:blipFill>
            <p:spPr>
              <a:xfrm>
                <a:off x="4136620" y="2001924"/>
                <a:ext cx="4467225" cy="3638550"/>
              </a:xfrm>
              <a:prstGeom prst="rect">
                <a:avLst/>
              </a:prstGeom>
            </p:spPr>
          </p:pic>
        </mc:Fallback>
      </mc:AlternateContent>
    </p:spTree>
    <p:extLst>
      <p:ext uri="{BB962C8B-B14F-4D97-AF65-F5344CB8AC3E}">
        <p14:creationId xmlns:p14="http://schemas.microsoft.com/office/powerpoint/2010/main" val="419000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EED3738-80EB-06EB-1287-829F6286C85F}"/>
              </a:ext>
            </a:extLst>
          </p:cNvPr>
          <p:cNvSpPr txBox="1">
            <a:spLocks noGrp="1"/>
          </p:cNvSpPr>
          <p:nvPr>
            <p:ph type="title" idx="4294967295"/>
          </p:nvPr>
        </p:nvSpPr>
        <p:spPr>
          <a:xfrm>
            <a:off x="0" y="363435"/>
            <a:ext cx="9144000" cy="914746"/>
          </a:xfrm>
          <a:prstGeom prst="rect">
            <a:avLst/>
          </a:prstGeom>
          <a:noFill/>
          <a:ln>
            <a:noFill/>
            <a:prstDash/>
          </a:ln>
          <a:effectLst/>
        </p:spPr>
        <p:txBody>
          <a:bodyPr rot="0" spcFirstLastPara="0" vertOverflow="overflow" horzOverflow="overflow" vert="horz" wrap="square" lIns="228600" tIns="228600" rIns="228600" bIns="22860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3200" b="0" i="0" kern="1200">
                <a:solidFill>
                  <a:schemeClr val="tx2"/>
                </a:solidFill>
                <a:latin typeface="Arial"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chemeClr val="tx2"/>
                </a:solidFill>
                <a:effectLst/>
                <a:uLnTx/>
                <a:uFillTx/>
                <a:latin typeface="Arial"/>
                <a:ea typeface="+mj-ea"/>
                <a:cs typeface="Arial"/>
              </a:rPr>
              <a:t>Blue Shield Kudos</a:t>
            </a:r>
            <a:endParaRPr kumimoji="0" lang="en-US" sz="2400" b="1" i="0" u="none" strike="noStrike" kern="1200" cap="none" spc="0" normalizeH="0" baseline="0" noProof="0">
              <a:ln>
                <a:noFill/>
              </a:ln>
              <a:solidFill>
                <a:schemeClr val="tx2"/>
              </a:solidFill>
              <a:effectLst/>
              <a:uLnTx/>
              <a:uFillTx/>
              <a:latin typeface="Arial" charset="0"/>
              <a:ea typeface="+mj-ea"/>
              <a:cs typeface="+mj-cs"/>
            </a:endParaRPr>
          </a:p>
        </p:txBody>
      </p:sp>
      <p:sp>
        <p:nvSpPr>
          <p:cNvPr id="15" name="Footer Placeholder 9">
            <a:extLst>
              <a:ext uri="{FF2B5EF4-FFF2-40B4-BE49-F238E27FC236}">
                <a16:creationId xmlns:a16="http://schemas.microsoft.com/office/drawing/2014/main" id="{DDD9F80C-E9E7-A4C8-4FF1-5E58920FEA67}"/>
              </a:ext>
            </a:extLst>
          </p:cNvPr>
          <p:cNvSpPr>
            <a:spLocks noGrp="1"/>
          </p:cNvSpPr>
          <p:nvPr>
            <p:ph type="ftr" sz="quarter" idx="3"/>
          </p:nvPr>
        </p:nvSpPr>
        <p:spPr>
          <a:xfrm>
            <a:off x="0" y="13391"/>
            <a:ext cx="9144000" cy="350044"/>
          </a:xfrm>
        </p:spPr>
        <p:txBody>
          <a:bodyPr/>
          <a:lstStyle/>
          <a:p>
            <a:r>
              <a:rPr lang="en-US"/>
              <a:t>Blue Shield Medicare PPO Transition Update – November 14, 2024</a:t>
            </a:r>
          </a:p>
        </p:txBody>
      </p:sp>
      <p:sp>
        <p:nvSpPr>
          <p:cNvPr id="5" name="TextBox 4">
            <a:extLst>
              <a:ext uri="{FF2B5EF4-FFF2-40B4-BE49-F238E27FC236}">
                <a16:creationId xmlns:a16="http://schemas.microsoft.com/office/drawing/2014/main" id="{982ACF00-3C49-82AD-233C-AF13FD2E9A8B}"/>
              </a:ext>
            </a:extLst>
          </p:cNvPr>
          <p:cNvSpPr txBox="1"/>
          <p:nvPr/>
        </p:nvSpPr>
        <p:spPr>
          <a:xfrm>
            <a:off x="230905" y="1278726"/>
            <a:ext cx="8603799"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en-US" sz="1500" b="1">
                <a:ea typeface="+mn-lt"/>
                <a:cs typeface="+mn-lt"/>
              </a:rPr>
              <a:t>Barbara from San Francisco</a:t>
            </a:r>
            <a:r>
              <a:rPr lang="en-US" sz="1500">
                <a:ea typeface="+mn-lt"/>
                <a:cs typeface="+mn-lt"/>
              </a:rPr>
              <a:t> shared that she is an 82-year-old retiree and was thrilled when she spoke to Jasmin. Barbara shared that Jasmin was very patient and professional and took the time needed to walk me thru how to navigate the microsite, in essence holding my hand.</a:t>
            </a:r>
            <a:endParaRPr lang="en-US" sz="1500">
              <a:cs typeface="Arial"/>
            </a:endParaRPr>
          </a:p>
          <a:p>
            <a:pPr marL="285750" indent="-285750">
              <a:buFont typeface="Wingdings"/>
              <a:buChar char="§"/>
            </a:pPr>
            <a:endParaRPr lang="en-US" sz="1500">
              <a:cs typeface="Arial"/>
            </a:endParaRPr>
          </a:p>
          <a:p>
            <a:pPr marL="285750" indent="-285750">
              <a:buFont typeface="Wingdings"/>
              <a:buChar char="§"/>
            </a:pPr>
            <a:r>
              <a:rPr lang="en-US" sz="1500" b="1">
                <a:ea typeface="+mn-lt"/>
                <a:cs typeface="+mn-lt"/>
              </a:rPr>
              <a:t>Daniel from Escalon</a:t>
            </a:r>
            <a:r>
              <a:rPr lang="en-US" sz="1500">
                <a:ea typeface="+mn-lt"/>
                <a:cs typeface="+mn-lt"/>
              </a:rPr>
              <a:t> called in to share he just got off the phone with Samantha who was able to answer all his questions about the change from UHC to BSC and provide reassurance.  Samantha was perfect and I sure do appreciate how thorough and knowledgeable she was.</a:t>
            </a:r>
            <a:endParaRPr lang="en-US" sz="1500">
              <a:cs typeface="Arial"/>
            </a:endParaRPr>
          </a:p>
          <a:p>
            <a:pPr marL="285750" indent="-285750">
              <a:buFont typeface="Wingdings"/>
              <a:buChar char="§"/>
            </a:pPr>
            <a:endParaRPr lang="en-US" sz="1500">
              <a:cs typeface="Arial"/>
            </a:endParaRPr>
          </a:p>
          <a:p>
            <a:pPr marL="285750" indent="-285750">
              <a:buFont typeface="Wingdings"/>
              <a:buChar char="§"/>
            </a:pPr>
            <a:r>
              <a:rPr lang="en-US" sz="1500" b="1">
                <a:ea typeface="+mn-lt"/>
                <a:cs typeface="+mn-lt"/>
              </a:rPr>
              <a:t>Gayle from San Francisco</a:t>
            </a:r>
            <a:r>
              <a:rPr lang="en-US" sz="1500">
                <a:ea typeface="+mn-lt"/>
                <a:cs typeface="+mn-lt"/>
              </a:rPr>
              <a:t> shared that she had a wonderful experience with Gabby who spent a lot of time with her, and she sure appreciated that!</a:t>
            </a:r>
            <a:endParaRPr lang="en-US" sz="1500">
              <a:cs typeface="Arial"/>
            </a:endParaRPr>
          </a:p>
          <a:p>
            <a:pPr marL="285750" indent="-285750">
              <a:buFont typeface="Wingdings"/>
              <a:buChar char="§"/>
            </a:pPr>
            <a:endParaRPr lang="en-US" sz="1500">
              <a:cs typeface="Arial"/>
            </a:endParaRPr>
          </a:p>
          <a:p>
            <a:pPr marL="285750" indent="-285750">
              <a:buFont typeface="Wingdings"/>
              <a:buChar char="§"/>
            </a:pPr>
            <a:r>
              <a:rPr lang="en-US" sz="1500" b="1">
                <a:ea typeface="+mn-lt"/>
                <a:cs typeface="+mn-lt"/>
              </a:rPr>
              <a:t>Larry from San Francisco</a:t>
            </a:r>
            <a:r>
              <a:rPr lang="en-US" sz="1500">
                <a:ea typeface="+mn-lt"/>
                <a:cs typeface="+mn-lt"/>
              </a:rPr>
              <a:t> shared that he spoke to Sandra who truly went above and beyond to help him and his wife understand plan types. Sandra connected SFHSS with me and helped me navigate ensuring the update was made. To sum it up ”Let me tell you Sandra is terrific.”</a:t>
            </a:r>
            <a:endParaRPr lang="en-US" sz="1500">
              <a:cs typeface="Arial"/>
            </a:endParaRPr>
          </a:p>
          <a:p>
            <a:pPr marL="285750" indent="-285750">
              <a:buFont typeface="Wingdings"/>
              <a:buChar char="§"/>
            </a:pPr>
            <a:endParaRPr lang="en-US" sz="1500">
              <a:cs typeface="Arial"/>
            </a:endParaRPr>
          </a:p>
          <a:p>
            <a:pPr marL="285750" indent="-285750">
              <a:buFont typeface="Wingdings"/>
              <a:buChar char="§"/>
            </a:pPr>
            <a:r>
              <a:rPr lang="en-US" sz="1500" b="1">
                <a:ea typeface="+mn-lt"/>
                <a:cs typeface="+mn-lt"/>
              </a:rPr>
              <a:t>Clifford from Berkeley</a:t>
            </a:r>
            <a:r>
              <a:rPr lang="en-US" sz="1500">
                <a:ea typeface="+mn-lt"/>
                <a:cs typeface="+mn-lt"/>
              </a:rPr>
              <a:t> called to share that he truly enjoyed his conversation with Demonte. Clifford wanted to commend Demonte, not only on his listening skills but also on his overall excellent assistance; he couldn’t have asked for a better experience.</a:t>
            </a:r>
            <a:endParaRPr lang="en-US" sz="1500">
              <a:cs typeface="Arial"/>
            </a:endParaRPr>
          </a:p>
          <a:p>
            <a:pPr marL="285750" indent="-285750">
              <a:buFont typeface="Wingdings"/>
              <a:buChar char="§"/>
            </a:pPr>
            <a:endParaRPr lang="en-US" sz="1500">
              <a:solidFill>
                <a:srgbClr val="000000"/>
              </a:solidFill>
              <a:cs typeface="Arial"/>
            </a:endParaRPr>
          </a:p>
        </p:txBody>
      </p:sp>
    </p:spTree>
    <p:extLst>
      <p:ext uri="{BB962C8B-B14F-4D97-AF65-F5344CB8AC3E}">
        <p14:creationId xmlns:p14="http://schemas.microsoft.com/office/powerpoint/2010/main" val="228324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D5F859-B50A-9752-4B77-FD64EEBFEBAC}"/>
              </a:ext>
            </a:extLst>
          </p:cNvPr>
          <p:cNvSpPr>
            <a:spLocks noGrp="1"/>
          </p:cNvSpPr>
          <p:nvPr>
            <p:ph idx="1"/>
          </p:nvPr>
        </p:nvSpPr>
        <p:spPr>
          <a:xfrm>
            <a:off x="0" y="1188714"/>
            <a:ext cx="9144000" cy="4572000"/>
          </a:xfrm>
        </p:spPr>
        <p:txBody>
          <a:bodyPr vert="horz" lIns="228600" tIns="45720" rIns="228600" bIns="45720" rtlCol="0" anchor="t">
            <a:noAutofit/>
          </a:bodyPr>
          <a:lstStyle/>
          <a:p>
            <a:pPr marL="285750" indent="-285750">
              <a:buFont typeface="Wingdings" pitchFamily="2" charset="2"/>
              <a:buChar char="§"/>
            </a:pPr>
            <a:r>
              <a:rPr lang="en-US" sz="1600">
                <a:solidFill>
                  <a:schemeClr val="tx1"/>
                </a:solidFill>
                <a:latin typeface="Arial"/>
                <a:cs typeface="Arial"/>
              </a:rPr>
              <a:t>We are confident that our nearly 18,500 members who were part of the UnitedHealthcare MAPD PPO plan will be successfully transitioned to Blue Shield Medicare PPO with minimal interruption, effective January 1, 2025.</a:t>
            </a:r>
          </a:p>
          <a:p>
            <a:pPr marL="285750" indent="-285750">
              <a:lnSpc>
                <a:spcPct val="100000"/>
              </a:lnSpc>
              <a:buFont typeface="Wingdings" charset="2"/>
              <a:buChar char="§"/>
            </a:pPr>
            <a:r>
              <a:rPr lang="en-US" sz="1600">
                <a:solidFill>
                  <a:srgbClr val="000000"/>
                </a:solidFill>
                <a:latin typeface="Arial"/>
                <a:cs typeface="Arial"/>
              </a:rPr>
              <a:t>Although we are disappointed in Blue Shield’s drop in Medicare Star Rating for 2025, we are confident this will not reflect the customer service and care our members will receive. </a:t>
            </a:r>
          </a:p>
          <a:p>
            <a:pPr marL="971550" lvl="1" indent="-285750">
              <a:lnSpc>
                <a:spcPct val="100000"/>
              </a:lnSpc>
            </a:pPr>
            <a:r>
              <a:rPr lang="en-US" sz="1600">
                <a:solidFill>
                  <a:srgbClr val="000000"/>
                </a:solidFill>
                <a:latin typeface="Arial"/>
                <a:cs typeface="Arial"/>
              </a:rPr>
              <a:t>Blue Shield has provided our members with a dedicated Concierge Member Services team and a custom microsite. We also have a close partnership with Blue Shield leadership allowing us to customize communication strategies for member education.</a:t>
            </a:r>
          </a:p>
          <a:p>
            <a:pPr marL="971550" lvl="1" indent="-285750">
              <a:lnSpc>
                <a:spcPct val="100000"/>
              </a:lnSpc>
            </a:pPr>
            <a:r>
              <a:rPr lang="en-US" sz="1600">
                <a:latin typeface="Arial"/>
                <a:cs typeface="Arial"/>
              </a:rPr>
              <a:t>Working with AON, we have </a:t>
            </a:r>
            <a:r>
              <a:rPr lang="en-US" sz="1600">
                <a:solidFill>
                  <a:srgbClr val="000000"/>
                </a:solidFill>
                <a:latin typeface="Arial"/>
                <a:cs typeface="Arial"/>
              </a:rPr>
              <a:t>developed a scorecard benchmarked against the care and services provided to our members under UnitedHealthcare. This will be used to monitor and ensure our members continue to receive the same level of care and service with Blue Shield. The measurement areas are:</a:t>
            </a:r>
          </a:p>
          <a:p>
            <a:pPr marL="1428750" lvl="2" indent="-285750">
              <a:lnSpc>
                <a:spcPct val="100000"/>
              </a:lnSpc>
            </a:pPr>
            <a:r>
              <a:rPr lang="en-US" sz="1600">
                <a:solidFill>
                  <a:srgbClr val="000000"/>
                </a:solidFill>
                <a:latin typeface="Arial"/>
                <a:cs typeface="Arial"/>
              </a:rPr>
              <a:t>Preventative care and screenings</a:t>
            </a:r>
          </a:p>
          <a:p>
            <a:pPr marL="1428750" lvl="2" indent="-285750">
              <a:lnSpc>
                <a:spcPct val="100000"/>
              </a:lnSpc>
            </a:pPr>
            <a:r>
              <a:rPr lang="en-US" sz="1600">
                <a:solidFill>
                  <a:srgbClr val="000000"/>
                </a:solidFill>
                <a:latin typeface="Arial"/>
                <a:cs typeface="Arial"/>
              </a:rPr>
              <a:t>Drug adherence</a:t>
            </a:r>
          </a:p>
          <a:p>
            <a:pPr marL="1428750" lvl="2" indent="-285750">
              <a:lnSpc>
                <a:spcPct val="100000"/>
              </a:lnSpc>
            </a:pPr>
            <a:r>
              <a:rPr lang="en-US" sz="1600">
                <a:solidFill>
                  <a:srgbClr val="000000"/>
                </a:solidFill>
                <a:latin typeface="Arial"/>
                <a:cs typeface="Arial"/>
              </a:rPr>
              <a:t>Medical care and disease management</a:t>
            </a:r>
            <a:endParaRPr lang="en-US" sz="1600" b="1">
              <a:solidFill>
                <a:schemeClr val="tx1"/>
              </a:solidFill>
              <a:cs typeface="Arial"/>
            </a:endParaRPr>
          </a:p>
        </p:txBody>
      </p:sp>
      <p:sp>
        <p:nvSpPr>
          <p:cNvPr id="6" name="Footer Placeholder 9">
            <a:extLst>
              <a:ext uri="{FF2B5EF4-FFF2-40B4-BE49-F238E27FC236}">
                <a16:creationId xmlns:a16="http://schemas.microsoft.com/office/drawing/2014/main" id="{BB8FE296-B115-D4C5-F4EE-6C29D6DDD496}"/>
              </a:ext>
            </a:extLst>
          </p:cNvPr>
          <p:cNvSpPr>
            <a:spLocks noGrp="1"/>
          </p:cNvSpPr>
          <p:nvPr>
            <p:ph type="ftr" sz="quarter" idx="3"/>
          </p:nvPr>
        </p:nvSpPr>
        <p:spPr>
          <a:xfrm>
            <a:off x="0" y="13391"/>
            <a:ext cx="9144000" cy="350044"/>
          </a:xfrm>
        </p:spPr>
        <p:txBody>
          <a:bodyPr/>
          <a:lstStyle/>
          <a:p>
            <a:r>
              <a:rPr lang="en-US"/>
              <a:t>Blue Shield Medicare PPO Transition Update – November 14, 2024</a:t>
            </a:r>
          </a:p>
        </p:txBody>
      </p:sp>
      <p:sp>
        <p:nvSpPr>
          <p:cNvPr id="17" name="Title 1">
            <a:extLst>
              <a:ext uri="{FF2B5EF4-FFF2-40B4-BE49-F238E27FC236}">
                <a16:creationId xmlns:a16="http://schemas.microsoft.com/office/drawing/2014/main" id="{8CE343D3-4257-2714-3190-DE47FA173E51}"/>
              </a:ext>
            </a:extLst>
          </p:cNvPr>
          <p:cNvSpPr txBox="1">
            <a:spLocks noGrp="1"/>
          </p:cNvSpPr>
          <p:nvPr>
            <p:ph type="title" idx="4294967295"/>
          </p:nvPr>
        </p:nvSpPr>
        <p:spPr>
          <a:xfrm>
            <a:off x="0" y="363435"/>
            <a:ext cx="9144000" cy="914746"/>
          </a:xfrm>
          <a:prstGeom prst="rect">
            <a:avLst/>
          </a:prstGeom>
          <a:noFill/>
          <a:ln>
            <a:noFill/>
            <a:prstDash/>
          </a:ln>
          <a:effectLst/>
        </p:spPr>
        <p:txBody>
          <a:bodyPr rot="0" spcFirstLastPara="0" vertOverflow="overflow" horzOverflow="overflow" vert="horz" wrap="square" lIns="228600" tIns="228600" rIns="228600" bIns="22860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3200" b="0" i="0" kern="1200">
                <a:solidFill>
                  <a:schemeClr val="tx2"/>
                </a:solidFill>
                <a:latin typeface="Arial"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chemeClr val="tx2"/>
                </a:solidFill>
                <a:effectLst/>
                <a:uLnTx/>
                <a:uFillTx/>
                <a:latin typeface="Arial"/>
                <a:ea typeface="+mj-ea"/>
                <a:cs typeface="Arial"/>
              </a:rPr>
              <a:t>Looking Ahead</a:t>
            </a:r>
            <a:endParaRPr kumimoji="0" lang="en-US" sz="3200" b="0" i="0" u="none" strike="noStrike" kern="1200" cap="none" spc="0" normalizeH="0" baseline="0" noProof="0">
              <a:ln>
                <a:noFill/>
              </a:ln>
              <a:solidFill>
                <a:schemeClr val="tx2"/>
              </a:solidFill>
              <a:effectLst/>
              <a:uLnTx/>
              <a:uFillTx/>
              <a:latin typeface="Arial" charset="0"/>
              <a:ea typeface="+mj-ea"/>
              <a:cs typeface="+mj-cs"/>
            </a:endParaRPr>
          </a:p>
        </p:txBody>
      </p:sp>
    </p:spTree>
    <p:extLst>
      <p:ext uri="{BB962C8B-B14F-4D97-AF65-F5344CB8AC3E}">
        <p14:creationId xmlns:p14="http://schemas.microsoft.com/office/powerpoint/2010/main" val="422641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9">
            <a:extLst>
              <a:ext uri="{FF2B5EF4-FFF2-40B4-BE49-F238E27FC236}">
                <a16:creationId xmlns:a16="http://schemas.microsoft.com/office/drawing/2014/main" id="{C2E7E5F6-6FBF-FD93-F4BD-64DA58074C82}"/>
              </a:ext>
            </a:extLst>
          </p:cNvPr>
          <p:cNvSpPr>
            <a:spLocks noGrp="1"/>
          </p:cNvSpPr>
          <p:nvPr>
            <p:ph type="ftr" sz="quarter" idx="3"/>
          </p:nvPr>
        </p:nvSpPr>
        <p:spPr>
          <a:xfrm>
            <a:off x="0" y="13391"/>
            <a:ext cx="9144000" cy="350044"/>
          </a:xfrm>
        </p:spPr>
        <p:txBody>
          <a:bodyPr/>
          <a:lstStyle/>
          <a:p>
            <a:r>
              <a:rPr lang="en-US"/>
              <a:t>Blue Shield Medicare PPO Transition Update – November 14, 2024</a:t>
            </a:r>
          </a:p>
        </p:txBody>
      </p:sp>
      <p:sp>
        <p:nvSpPr>
          <p:cNvPr id="10" name="Title 1">
            <a:extLst>
              <a:ext uri="{FF2B5EF4-FFF2-40B4-BE49-F238E27FC236}">
                <a16:creationId xmlns:a16="http://schemas.microsoft.com/office/drawing/2014/main" id="{20E70FF1-408F-E960-3EB9-EF2292A7ED82}"/>
              </a:ext>
            </a:extLst>
          </p:cNvPr>
          <p:cNvSpPr txBox="1">
            <a:spLocks noGrp="1"/>
          </p:cNvSpPr>
          <p:nvPr>
            <p:ph type="title" idx="4294967295"/>
          </p:nvPr>
        </p:nvSpPr>
        <p:spPr>
          <a:xfrm>
            <a:off x="0" y="350044"/>
            <a:ext cx="9144000" cy="914746"/>
          </a:xfrm>
          <a:prstGeom prst="rect">
            <a:avLst/>
          </a:prstGeom>
          <a:noFill/>
          <a:ln>
            <a:noFill/>
            <a:prstDash/>
          </a:ln>
          <a:effectLst/>
        </p:spPr>
        <p:txBody>
          <a:bodyPr rot="0" spcFirstLastPara="0" vertOverflow="overflow" horzOverflow="overflow" vert="horz" wrap="square" lIns="228600" tIns="228600" rIns="228600" bIns="22860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3200" b="0" i="0" kern="1200">
                <a:solidFill>
                  <a:schemeClr val="tx2"/>
                </a:solidFill>
                <a:latin typeface="Arial"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chemeClr val="tx2"/>
                </a:solidFill>
                <a:effectLst/>
                <a:uLnTx/>
                <a:uFillTx/>
                <a:latin typeface="Arial"/>
                <a:ea typeface="+mj-ea"/>
                <a:cs typeface="Arial"/>
              </a:rPr>
              <a:t>Questions?</a:t>
            </a:r>
            <a:endParaRPr kumimoji="0" lang="en-US" sz="3200" b="0" i="0" u="none" strike="noStrike" kern="1200" cap="none" spc="0" normalizeH="0" baseline="0" noProof="0">
              <a:ln>
                <a:noFill/>
              </a:ln>
              <a:solidFill>
                <a:schemeClr val="tx2"/>
              </a:solidFill>
              <a:effectLst/>
              <a:uLnTx/>
              <a:uFillTx/>
              <a:latin typeface="Arial" charset="0"/>
              <a:ea typeface="+mj-ea"/>
              <a:cs typeface="+mj-cs"/>
            </a:endParaRPr>
          </a:p>
        </p:txBody>
      </p:sp>
      <p:pic>
        <p:nvPicPr>
          <p:cNvPr id="13" name="Picture 12" descr="Different colored question marks">
            <a:extLst>
              <a:ext uri="{FF2B5EF4-FFF2-40B4-BE49-F238E27FC236}">
                <a16:creationId xmlns:a16="http://schemas.microsoft.com/office/drawing/2014/main" id="{8A0C8225-D058-3FCE-0562-3E1ACD553044}"/>
              </a:ext>
            </a:extLst>
          </p:cNvPr>
          <p:cNvPicPr>
            <a:picLocks noChangeAspect="1"/>
          </p:cNvPicPr>
          <p:nvPr/>
        </p:nvPicPr>
        <p:blipFill>
          <a:blip r:embed="rId2"/>
          <a:stretch>
            <a:fillRect/>
          </a:stretch>
        </p:blipFill>
        <p:spPr>
          <a:xfrm>
            <a:off x="1669273" y="1796145"/>
            <a:ext cx="5809565" cy="3269821"/>
          </a:xfrm>
          <a:prstGeom prst="rect">
            <a:avLst/>
          </a:prstGeom>
        </p:spPr>
      </p:pic>
    </p:spTree>
    <p:extLst>
      <p:ext uri="{BB962C8B-B14F-4D97-AF65-F5344CB8AC3E}">
        <p14:creationId xmlns:p14="http://schemas.microsoft.com/office/powerpoint/2010/main" val="282637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888BE-A001-4BD5-CEBD-16A0E578E4A4}"/>
              </a:ext>
            </a:extLst>
          </p:cNvPr>
          <p:cNvSpPr>
            <a:spLocks noGrp="1"/>
          </p:cNvSpPr>
          <p:nvPr>
            <p:ph idx="1"/>
          </p:nvPr>
        </p:nvSpPr>
        <p:spPr>
          <a:xfrm>
            <a:off x="422413" y="1371600"/>
            <a:ext cx="8087968" cy="4572000"/>
          </a:xfrm>
        </p:spPr>
        <p:txBody>
          <a:bodyPr vert="horz" lIns="228600" tIns="45720" rIns="228600" bIns="45720" rtlCol="0" anchor="t">
            <a:normAutofit/>
          </a:bodyPr>
          <a:lstStyle/>
          <a:p>
            <a:pPr marL="365760">
              <a:lnSpc>
                <a:spcPct val="100000"/>
              </a:lnSpc>
              <a:spcBef>
                <a:spcPts val="1200"/>
              </a:spcBef>
              <a:spcAft>
                <a:spcPts val="1200"/>
              </a:spcAft>
            </a:pPr>
            <a:r>
              <a:rPr lang="en-US">
                <a:solidFill>
                  <a:schemeClr val="tx1"/>
                </a:solidFill>
                <a:latin typeface="Arial"/>
                <a:cs typeface="Arial"/>
              </a:rPr>
              <a:t>In June 2024, the San Francisco Health Service Board approved Blue Shield of California to be the new administrator for SFHSS's Medicare Advantage PPO Plan effective January 1, 2025.</a:t>
            </a:r>
            <a:endParaRPr lang="en-US">
              <a:solidFill>
                <a:schemeClr val="tx1"/>
              </a:solidFill>
              <a:cs typeface="Arial"/>
            </a:endParaRPr>
          </a:p>
          <a:p>
            <a:pPr marL="365760">
              <a:lnSpc>
                <a:spcPct val="100000"/>
              </a:lnSpc>
              <a:spcBef>
                <a:spcPts val="1200"/>
              </a:spcBef>
              <a:spcAft>
                <a:spcPts val="1200"/>
              </a:spcAft>
            </a:pPr>
            <a:r>
              <a:rPr lang="en-US">
                <a:solidFill>
                  <a:schemeClr val="tx1"/>
                </a:solidFill>
                <a:latin typeface="Arial"/>
                <a:cs typeface="Arial"/>
              </a:rPr>
              <a:t>This plan transition involves transferring 18,500 UnitedHealthcare Medicare Members and 1,500 Non-Medicare Dependents to SFHSS's new Blue Shield Medicare Advantage PPO plan.</a:t>
            </a:r>
            <a:endParaRPr lang="en-US">
              <a:solidFill>
                <a:schemeClr val="tx1"/>
              </a:solidFill>
              <a:cs typeface="Arial"/>
            </a:endParaRPr>
          </a:p>
        </p:txBody>
      </p:sp>
      <p:sp>
        <p:nvSpPr>
          <p:cNvPr id="6" name="Footer Placeholder 9">
            <a:extLst>
              <a:ext uri="{FF2B5EF4-FFF2-40B4-BE49-F238E27FC236}">
                <a16:creationId xmlns:a16="http://schemas.microsoft.com/office/drawing/2014/main" id="{3EE29DEA-4228-61CB-907A-25873E9761CD}"/>
              </a:ext>
            </a:extLst>
          </p:cNvPr>
          <p:cNvSpPr>
            <a:spLocks noGrp="1"/>
          </p:cNvSpPr>
          <p:nvPr>
            <p:ph type="ftr" sz="quarter" idx="3"/>
          </p:nvPr>
        </p:nvSpPr>
        <p:spPr>
          <a:xfrm>
            <a:off x="0" y="1"/>
            <a:ext cx="9144000" cy="350044"/>
          </a:xfrm>
        </p:spPr>
        <p:txBody>
          <a:bodyPr/>
          <a:lstStyle/>
          <a:p>
            <a:r>
              <a:rPr lang="en-US"/>
              <a:t>Blue Shield Medicare PPO Transition Update – November 14, 2024</a:t>
            </a:r>
          </a:p>
        </p:txBody>
      </p:sp>
      <p:sp>
        <p:nvSpPr>
          <p:cNvPr id="8" name="Title 1">
            <a:extLst>
              <a:ext uri="{FF2B5EF4-FFF2-40B4-BE49-F238E27FC236}">
                <a16:creationId xmlns:a16="http://schemas.microsoft.com/office/drawing/2014/main" id="{67E36AFB-561D-4C36-3DF5-419FFE1B00BE}"/>
              </a:ext>
            </a:extLst>
          </p:cNvPr>
          <p:cNvSpPr>
            <a:spLocks noGrp="1"/>
          </p:cNvSpPr>
          <p:nvPr>
            <p:ph type="title"/>
          </p:nvPr>
        </p:nvSpPr>
        <p:spPr>
          <a:xfrm>
            <a:off x="0" y="363435"/>
            <a:ext cx="9144000" cy="914746"/>
          </a:xfrm>
        </p:spPr>
        <p:txBody>
          <a:bodyPr/>
          <a:lstStyle/>
          <a:p>
            <a:r>
              <a:rPr lang="en-US" b="1">
                <a:solidFill>
                  <a:schemeClr val="tx2"/>
                </a:solidFill>
                <a:latin typeface="Arial"/>
                <a:cs typeface="Arial"/>
              </a:rPr>
              <a:t>Project</a:t>
            </a:r>
            <a:endParaRPr lang="en-US">
              <a:solidFill>
                <a:schemeClr val="tx2"/>
              </a:solidFill>
            </a:endParaRPr>
          </a:p>
        </p:txBody>
      </p:sp>
    </p:spTree>
    <p:extLst>
      <p:ext uri="{BB962C8B-B14F-4D97-AF65-F5344CB8AC3E}">
        <p14:creationId xmlns:p14="http://schemas.microsoft.com/office/powerpoint/2010/main" val="121917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8F447FA-839D-EE21-154E-A5DD533FB64F}"/>
              </a:ext>
            </a:extLst>
          </p:cNvPr>
          <p:cNvSpPr txBox="1">
            <a:spLocks/>
          </p:cNvSpPr>
          <p:nvPr/>
        </p:nvSpPr>
        <p:spPr>
          <a:xfrm>
            <a:off x="614587" y="1815433"/>
            <a:ext cx="8134054" cy="855704"/>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1">
                    <a:lumMod val="50000"/>
                  </a:schemeClr>
                </a:solidFill>
                <a:latin typeface="Arial" charset="0"/>
                <a:ea typeface="+mn-ea"/>
                <a:cs typeface="+mn-cs"/>
              </a:defRPr>
            </a:lvl1pPr>
            <a:lvl2pPr marL="685800" indent="-228600" algn="l" defTabSz="914400" rtl="0" eaLnBrk="1" latinLnBrk="0" hangingPunct="1">
              <a:lnSpc>
                <a:spcPct val="90000"/>
              </a:lnSpc>
              <a:spcBef>
                <a:spcPts val="500"/>
              </a:spcBef>
              <a:buClr>
                <a:schemeClr val="accent3"/>
              </a:buClr>
              <a:buFont typeface="Wingdings" charset="2"/>
              <a:buChar char="§"/>
              <a:defRPr sz="2000" b="0" i="0" kern="1200">
                <a:solidFill>
                  <a:schemeClr val="accent1">
                    <a:lumMod val="50000"/>
                  </a:schemeClr>
                </a:solidFill>
                <a:latin typeface="Arial" charset="0"/>
                <a:ea typeface="+mn-ea"/>
                <a:cs typeface="+mn-cs"/>
              </a:defRPr>
            </a:lvl2pPr>
            <a:lvl3pPr marL="1143000" indent="-228600" algn="l" defTabSz="914400" rtl="0" eaLnBrk="1" latinLnBrk="0" hangingPunct="1">
              <a:lnSpc>
                <a:spcPct val="90000"/>
              </a:lnSpc>
              <a:spcBef>
                <a:spcPts val="500"/>
              </a:spcBef>
              <a:buClr>
                <a:schemeClr val="accent3"/>
              </a:buClr>
              <a:buFont typeface=".AppleSystemUIFont" charset="-120"/>
              <a:buChar char="-"/>
              <a:defRPr sz="2000" b="0" i="0" kern="1200">
                <a:solidFill>
                  <a:schemeClr val="accent1">
                    <a:lumMod val="50000"/>
                  </a:schemeClr>
                </a:solidFill>
                <a:latin typeface="Arial" charset="0"/>
                <a:ea typeface="+mn-ea"/>
                <a:cs typeface="+mn-cs"/>
              </a:defRPr>
            </a:lvl3pPr>
            <a:lvl4pPr marL="1600200" indent="-228600" algn="l" defTabSz="914400" rtl="0" eaLnBrk="1" latinLnBrk="0" hangingPunct="1">
              <a:lnSpc>
                <a:spcPct val="90000"/>
              </a:lnSpc>
              <a:spcBef>
                <a:spcPts val="500"/>
              </a:spcBef>
              <a:buClr>
                <a:schemeClr val="accent3"/>
              </a:buClr>
              <a:buFont typeface="Wingdings" charset="2"/>
              <a:buChar char="§"/>
              <a:defRPr sz="2000" b="0" i="0" kern="1200">
                <a:solidFill>
                  <a:schemeClr val="accent1">
                    <a:lumMod val="50000"/>
                  </a:schemeClr>
                </a:solidFill>
                <a:latin typeface="Arial" charset="0"/>
                <a:ea typeface="+mn-ea"/>
                <a:cs typeface="+mn-cs"/>
              </a:defRPr>
            </a:lvl4pPr>
            <a:lvl5pPr marL="2057400" indent="-228600" algn="l" defTabSz="914400" rtl="0" eaLnBrk="1" latinLnBrk="0" hangingPunct="1">
              <a:lnSpc>
                <a:spcPct val="90000"/>
              </a:lnSpc>
              <a:spcBef>
                <a:spcPts val="500"/>
              </a:spcBef>
              <a:buClr>
                <a:schemeClr val="accent3"/>
              </a:buClr>
              <a:buFont typeface=".AppleSystemUIFont" charset="-120"/>
              <a:buChar char="-"/>
              <a:defRPr sz="2000" b="0" i="0" kern="1200">
                <a:solidFill>
                  <a:schemeClr val="accent1">
                    <a:lumMod val="50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solidFill>
                <a:latin typeface="Arial"/>
                <a:cs typeface="Arial"/>
              </a:rPr>
              <a:t>Deliver a smooth transition for HSS members currently enrolled in UnitedHealthcare MAPD PPO to Blue Shield of California MAPD PPO.</a:t>
            </a:r>
          </a:p>
        </p:txBody>
      </p:sp>
      <p:sp>
        <p:nvSpPr>
          <p:cNvPr id="4" name="Content Placeholder 2">
            <a:extLst>
              <a:ext uri="{FF2B5EF4-FFF2-40B4-BE49-F238E27FC236}">
                <a16:creationId xmlns:a16="http://schemas.microsoft.com/office/drawing/2014/main" id="{9D701261-A653-18B0-549C-C10DE155F050}"/>
              </a:ext>
            </a:extLst>
          </p:cNvPr>
          <p:cNvSpPr txBox="1">
            <a:spLocks/>
          </p:cNvSpPr>
          <p:nvPr/>
        </p:nvSpPr>
        <p:spPr>
          <a:xfrm>
            <a:off x="614587" y="1412471"/>
            <a:ext cx="842704" cy="402962"/>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1">
                    <a:lumMod val="50000"/>
                  </a:schemeClr>
                </a:solidFill>
                <a:latin typeface="Arial" charset="0"/>
                <a:ea typeface="+mn-ea"/>
                <a:cs typeface="+mn-cs"/>
              </a:defRPr>
            </a:lvl1pPr>
            <a:lvl2pPr marL="685800" indent="-228600" algn="l" defTabSz="914400" rtl="0" eaLnBrk="1" latinLnBrk="0" hangingPunct="1">
              <a:lnSpc>
                <a:spcPct val="90000"/>
              </a:lnSpc>
              <a:spcBef>
                <a:spcPts val="500"/>
              </a:spcBef>
              <a:buClr>
                <a:schemeClr val="accent3"/>
              </a:buClr>
              <a:buFont typeface="Wingdings" charset="2"/>
              <a:buChar char="§"/>
              <a:defRPr sz="2000" b="0" i="0" kern="1200">
                <a:solidFill>
                  <a:schemeClr val="accent1">
                    <a:lumMod val="50000"/>
                  </a:schemeClr>
                </a:solidFill>
                <a:latin typeface="Arial" charset="0"/>
                <a:ea typeface="+mn-ea"/>
                <a:cs typeface="+mn-cs"/>
              </a:defRPr>
            </a:lvl2pPr>
            <a:lvl3pPr marL="1143000" indent="-228600" algn="l" defTabSz="914400" rtl="0" eaLnBrk="1" latinLnBrk="0" hangingPunct="1">
              <a:lnSpc>
                <a:spcPct val="90000"/>
              </a:lnSpc>
              <a:spcBef>
                <a:spcPts val="500"/>
              </a:spcBef>
              <a:buClr>
                <a:schemeClr val="accent3"/>
              </a:buClr>
              <a:buFont typeface=".AppleSystemUIFont" charset="-120"/>
              <a:buChar char="-"/>
              <a:defRPr sz="2000" b="0" i="0" kern="1200">
                <a:solidFill>
                  <a:schemeClr val="accent1">
                    <a:lumMod val="50000"/>
                  </a:schemeClr>
                </a:solidFill>
                <a:latin typeface="Arial" charset="0"/>
                <a:ea typeface="+mn-ea"/>
                <a:cs typeface="+mn-cs"/>
              </a:defRPr>
            </a:lvl3pPr>
            <a:lvl4pPr marL="1600200" indent="-228600" algn="l" defTabSz="914400" rtl="0" eaLnBrk="1" latinLnBrk="0" hangingPunct="1">
              <a:lnSpc>
                <a:spcPct val="90000"/>
              </a:lnSpc>
              <a:spcBef>
                <a:spcPts val="500"/>
              </a:spcBef>
              <a:buClr>
                <a:schemeClr val="accent3"/>
              </a:buClr>
              <a:buFont typeface="Wingdings" charset="2"/>
              <a:buChar char="§"/>
              <a:defRPr sz="2000" b="0" i="0" kern="1200">
                <a:solidFill>
                  <a:schemeClr val="accent1">
                    <a:lumMod val="50000"/>
                  </a:schemeClr>
                </a:solidFill>
                <a:latin typeface="Arial" charset="0"/>
                <a:ea typeface="+mn-ea"/>
                <a:cs typeface="+mn-cs"/>
              </a:defRPr>
            </a:lvl4pPr>
            <a:lvl5pPr marL="2057400" indent="-228600" algn="l" defTabSz="914400" rtl="0" eaLnBrk="1" latinLnBrk="0" hangingPunct="1">
              <a:lnSpc>
                <a:spcPct val="90000"/>
              </a:lnSpc>
              <a:spcBef>
                <a:spcPts val="500"/>
              </a:spcBef>
              <a:buClr>
                <a:schemeClr val="accent3"/>
              </a:buClr>
              <a:buFont typeface=".AppleSystemUIFont" charset="-120"/>
              <a:buChar char="-"/>
              <a:defRPr sz="2000" b="0" i="0" kern="1200">
                <a:solidFill>
                  <a:schemeClr val="accent1">
                    <a:lumMod val="50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tx2"/>
                </a:solidFill>
                <a:latin typeface="Arial"/>
                <a:cs typeface="Arial"/>
              </a:rPr>
              <a:t>One</a:t>
            </a:r>
            <a:endParaRPr lang="en-US" b="1">
              <a:solidFill>
                <a:schemeClr val="tx2"/>
              </a:solidFill>
              <a:cs typeface="Arial"/>
            </a:endParaRPr>
          </a:p>
        </p:txBody>
      </p:sp>
      <p:sp>
        <p:nvSpPr>
          <p:cNvPr id="5" name="Content Placeholder 2">
            <a:extLst>
              <a:ext uri="{FF2B5EF4-FFF2-40B4-BE49-F238E27FC236}">
                <a16:creationId xmlns:a16="http://schemas.microsoft.com/office/drawing/2014/main" id="{EB288644-6AD8-4D65-9E09-D5B548586E25}"/>
              </a:ext>
            </a:extLst>
          </p:cNvPr>
          <p:cNvSpPr txBox="1">
            <a:spLocks/>
          </p:cNvSpPr>
          <p:nvPr/>
        </p:nvSpPr>
        <p:spPr>
          <a:xfrm>
            <a:off x="614587" y="3481859"/>
            <a:ext cx="8133475" cy="1170409"/>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1">
                    <a:lumMod val="50000"/>
                  </a:schemeClr>
                </a:solidFill>
                <a:latin typeface="Arial" charset="0"/>
                <a:ea typeface="+mn-ea"/>
                <a:cs typeface="+mn-cs"/>
              </a:defRPr>
            </a:lvl1pPr>
            <a:lvl2pPr marL="685800" indent="-228600" algn="l" defTabSz="914400" rtl="0" eaLnBrk="1" latinLnBrk="0" hangingPunct="1">
              <a:lnSpc>
                <a:spcPct val="90000"/>
              </a:lnSpc>
              <a:spcBef>
                <a:spcPts val="500"/>
              </a:spcBef>
              <a:buClr>
                <a:schemeClr val="accent3"/>
              </a:buClr>
              <a:buFont typeface="Wingdings" charset="2"/>
              <a:buChar char="§"/>
              <a:defRPr sz="2000" b="0" i="0" kern="1200">
                <a:solidFill>
                  <a:schemeClr val="accent1">
                    <a:lumMod val="50000"/>
                  </a:schemeClr>
                </a:solidFill>
                <a:latin typeface="Arial" charset="0"/>
                <a:ea typeface="+mn-ea"/>
                <a:cs typeface="+mn-cs"/>
              </a:defRPr>
            </a:lvl2pPr>
            <a:lvl3pPr marL="1143000" indent="-228600" algn="l" defTabSz="914400" rtl="0" eaLnBrk="1" latinLnBrk="0" hangingPunct="1">
              <a:lnSpc>
                <a:spcPct val="90000"/>
              </a:lnSpc>
              <a:spcBef>
                <a:spcPts val="500"/>
              </a:spcBef>
              <a:buClr>
                <a:schemeClr val="accent3"/>
              </a:buClr>
              <a:buFont typeface=".AppleSystemUIFont" charset="-120"/>
              <a:buChar char="-"/>
              <a:defRPr sz="2000" b="0" i="0" kern="1200">
                <a:solidFill>
                  <a:schemeClr val="accent1">
                    <a:lumMod val="50000"/>
                  </a:schemeClr>
                </a:solidFill>
                <a:latin typeface="Arial" charset="0"/>
                <a:ea typeface="+mn-ea"/>
                <a:cs typeface="+mn-cs"/>
              </a:defRPr>
            </a:lvl3pPr>
            <a:lvl4pPr marL="1600200" indent="-228600" algn="l" defTabSz="914400" rtl="0" eaLnBrk="1" latinLnBrk="0" hangingPunct="1">
              <a:lnSpc>
                <a:spcPct val="90000"/>
              </a:lnSpc>
              <a:spcBef>
                <a:spcPts val="500"/>
              </a:spcBef>
              <a:buClr>
                <a:schemeClr val="accent3"/>
              </a:buClr>
              <a:buFont typeface="Wingdings" charset="2"/>
              <a:buChar char="§"/>
              <a:defRPr sz="2000" b="0" i="0" kern="1200">
                <a:solidFill>
                  <a:schemeClr val="accent1">
                    <a:lumMod val="50000"/>
                  </a:schemeClr>
                </a:solidFill>
                <a:latin typeface="Arial" charset="0"/>
                <a:ea typeface="+mn-ea"/>
                <a:cs typeface="+mn-cs"/>
              </a:defRPr>
            </a:lvl4pPr>
            <a:lvl5pPr marL="2057400" indent="-228600" algn="l" defTabSz="914400" rtl="0" eaLnBrk="1" latinLnBrk="0" hangingPunct="1">
              <a:lnSpc>
                <a:spcPct val="90000"/>
              </a:lnSpc>
              <a:spcBef>
                <a:spcPts val="500"/>
              </a:spcBef>
              <a:buClr>
                <a:schemeClr val="accent3"/>
              </a:buClr>
              <a:buFont typeface=".AppleSystemUIFont" charset="-120"/>
              <a:buChar char="-"/>
              <a:defRPr sz="2000" b="0" i="0" kern="1200">
                <a:solidFill>
                  <a:schemeClr val="accent1">
                    <a:lumMod val="50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solidFill>
                <a:latin typeface="Arial"/>
                <a:cs typeface="Arial"/>
              </a:rPr>
              <a:t>Address the concerns of members and reassure them that they will continue to receive the excellent care they are accustomed to.</a:t>
            </a:r>
          </a:p>
        </p:txBody>
      </p:sp>
      <p:sp>
        <p:nvSpPr>
          <p:cNvPr id="7" name="Content Placeholder 2">
            <a:extLst>
              <a:ext uri="{FF2B5EF4-FFF2-40B4-BE49-F238E27FC236}">
                <a16:creationId xmlns:a16="http://schemas.microsoft.com/office/drawing/2014/main" id="{B3500100-7033-7875-992B-7993D8B81D76}"/>
              </a:ext>
            </a:extLst>
          </p:cNvPr>
          <p:cNvSpPr txBox="1">
            <a:spLocks/>
          </p:cNvSpPr>
          <p:nvPr/>
        </p:nvSpPr>
        <p:spPr>
          <a:xfrm>
            <a:off x="614587" y="3048846"/>
            <a:ext cx="842704" cy="402962"/>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1">
                    <a:lumMod val="50000"/>
                  </a:schemeClr>
                </a:solidFill>
                <a:latin typeface="Arial" charset="0"/>
                <a:ea typeface="+mn-ea"/>
                <a:cs typeface="+mn-cs"/>
              </a:defRPr>
            </a:lvl1pPr>
            <a:lvl2pPr marL="685800" indent="-228600" algn="l" defTabSz="914400" rtl="0" eaLnBrk="1" latinLnBrk="0" hangingPunct="1">
              <a:lnSpc>
                <a:spcPct val="90000"/>
              </a:lnSpc>
              <a:spcBef>
                <a:spcPts val="500"/>
              </a:spcBef>
              <a:buClr>
                <a:schemeClr val="accent3"/>
              </a:buClr>
              <a:buFont typeface="Wingdings" charset="2"/>
              <a:buChar char="§"/>
              <a:defRPr sz="2000" b="0" i="0" kern="1200">
                <a:solidFill>
                  <a:schemeClr val="accent1">
                    <a:lumMod val="50000"/>
                  </a:schemeClr>
                </a:solidFill>
                <a:latin typeface="Arial" charset="0"/>
                <a:ea typeface="+mn-ea"/>
                <a:cs typeface="+mn-cs"/>
              </a:defRPr>
            </a:lvl2pPr>
            <a:lvl3pPr marL="1143000" indent="-228600" algn="l" defTabSz="914400" rtl="0" eaLnBrk="1" latinLnBrk="0" hangingPunct="1">
              <a:lnSpc>
                <a:spcPct val="90000"/>
              </a:lnSpc>
              <a:spcBef>
                <a:spcPts val="500"/>
              </a:spcBef>
              <a:buClr>
                <a:schemeClr val="accent3"/>
              </a:buClr>
              <a:buFont typeface=".AppleSystemUIFont" charset="-120"/>
              <a:buChar char="-"/>
              <a:defRPr sz="2000" b="0" i="0" kern="1200">
                <a:solidFill>
                  <a:schemeClr val="accent1">
                    <a:lumMod val="50000"/>
                  </a:schemeClr>
                </a:solidFill>
                <a:latin typeface="Arial" charset="0"/>
                <a:ea typeface="+mn-ea"/>
                <a:cs typeface="+mn-cs"/>
              </a:defRPr>
            </a:lvl3pPr>
            <a:lvl4pPr marL="1600200" indent="-228600" algn="l" defTabSz="914400" rtl="0" eaLnBrk="1" latinLnBrk="0" hangingPunct="1">
              <a:lnSpc>
                <a:spcPct val="90000"/>
              </a:lnSpc>
              <a:spcBef>
                <a:spcPts val="500"/>
              </a:spcBef>
              <a:buClr>
                <a:schemeClr val="accent3"/>
              </a:buClr>
              <a:buFont typeface="Wingdings" charset="2"/>
              <a:buChar char="§"/>
              <a:defRPr sz="2000" b="0" i="0" kern="1200">
                <a:solidFill>
                  <a:schemeClr val="accent1">
                    <a:lumMod val="50000"/>
                  </a:schemeClr>
                </a:solidFill>
                <a:latin typeface="Arial" charset="0"/>
                <a:ea typeface="+mn-ea"/>
                <a:cs typeface="+mn-cs"/>
              </a:defRPr>
            </a:lvl4pPr>
            <a:lvl5pPr marL="2057400" indent="-228600" algn="l" defTabSz="914400" rtl="0" eaLnBrk="1" latinLnBrk="0" hangingPunct="1">
              <a:lnSpc>
                <a:spcPct val="90000"/>
              </a:lnSpc>
              <a:spcBef>
                <a:spcPts val="500"/>
              </a:spcBef>
              <a:buClr>
                <a:schemeClr val="accent3"/>
              </a:buClr>
              <a:buFont typeface=".AppleSystemUIFont" charset="-120"/>
              <a:buChar char="-"/>
              <a:defRPr sz="2000" b="0" i="0" kern="1200">
                <a:solidFill>
                  <a:schemeClr val="accent1">
                    <a:lumMod val="50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tx2"/>
                </a:solidFill>
                <a:latin typeface="Arial"/>
                <a:cs typeface="Arial"/>
              </a:rPr>
              <a:t>Two</a:t>
            </a:r>
            <a:endParaRPr lang="en-US">
              <a:solidFill>
                <a:schemeClr val="tx2"/>
              </a:solidFill>
              <a:latin typeface="Arial"/>
              <a:cs typeface="Arial"/>
            </a:endParaRPr>
          </a:p>
        </p:txBody>
      </p:sp>
      <p:sp>
        <p:nvSpPr>
          <p:cNvPr id="6" name="Rectangle 5">
            <a:extLst>
              <a:ext uri="{FF2B5EF4-FFF2-40B4-BE49-F238E27FC236}">
                <a16:creationId xmlns:a16="http://schemas.microsoft.com/office/drawing/2014/main" id="{D39A19D3-8017-451C-546B-7B3BC94C2DEF}"/>
              </a:ext>
              <a:ext uri="{C183D7F6-B498-43B3-948B-1728B52AA6E4}">
                <adec:decorative xmlns:adec="http://schemas.microsoft.com/office/drawing/2017/decorative" val="1"/>
              </a:ext>
            </a:extLst>
          </p:cNvPr>
          <p:cNvSpPr/>
          <p:nvPr/>
        </p:nvSpPr>
        <p:spPr>
          <a:xfrm>
            <a:off x="1180222" y="4479348"/>
            <a:ext cx="6601726" cy="1170409"/>
          </a:xfrm>
          <a:prstGeom prst="rect">
            <a:avLst/>
          </a:prstGeom>
          <a:solidFill>
            <a:schemeClr val="accent2">
              <a:lumMod val="20000"/>
              <a:lumOff val="80000"/>
            </a:schemeClr>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0" name="Picture 9" descr="Arrow pointing to Blue Shield logo from UnitedHealthcare logo">
            <a:extLst>
              <a:ext uri="{FF2B5EF4-FFF2-40B4-BE49-F238E27FC236}">
                <a16:creationId xmlns:a16="http://schemas.microsoft.com/office/drawing/2014/main" id="{DA7069D8-4B43-ED37-6D8D-8AF102919670}"/>
              </a:ext>
            </a:extLst>
          </p:cNvPr>
          <p:cNvPicPr>
            <a:picLocks noChangeAspect="1"/>
          </p:cNvPicPr>
          <p:nvPr/>
        </p:nvPicPr>
        <p:blipFill>
          <a:blip r:embed="rId3"/>
          <a:srcRect l="47099" t="-6017" b="-990"/>
          <a:stretch/>
        </p:blipFill>
        <p:spPr>
          <a:xfrm>
            <a:off x="4113226" y="4691825"/>
            <a:ext cx="3089675" cy="724133"/>
          </a:xfrm>
          <a:prstGeom prst="rect">
            <a:avLst/>
          </a:prstGeom>
        </p:spPr>
      </p:pic>
      <p:sp>
        <p:nvSpPr>
          <p:cNvPr id="3" name="Title 1">
            <a:extLst>
              <a:ext uri="{FF2B5EF4-FFF2-40B4-BE49-F238E27FC236}">
                <a16:creationId xmlns:a16="http://schemas.microsoft.com/office/drawing/2014/main" id="{DF472594-259E-4FF2-617C-6EE9A89280CD}"/>
              </a:ext>
            </a:extLst>
          </p:cNvPr>
          <p:cNvSpPr txBox="1">
            <a:spLocks noGrp="1"/>
          </p:cNvSpPr>
          <p:nvPr>
            <p:ph type="title" idx="4294967295"/>
          </p:nvPr>
        </p:nvSpPr>
        <p:spPr>
          <a:xfrm>
            <a:off x="0" y="363435"/>
            <a:ext cx="9144000" cy="914746"/>
          </a:xfrm>
          <a:prstGeom prst="rect">
            <a:avLst/>
          </a:prstGeom>
          <a:noFill/>
          <a:ln>
            <a:noFill/>
            <a:prstDash/>
          </a:ln>
          <a:effectLst/>
        </p:spPr>
        <p:txBody>
          <a:bodyPr rot="0" spcFirstLastPara="0" vertOverflow="overflow" horzOverflow="overflow" vert="horz" wrap="square" lIns="228600" tIns="228600" rIns="228600" bIns="22860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3200" b="0" i="0" kern="1200">
                <a:solidFill>
                  <a:schemeClr val="tx2"/>
                </a:solidFill>
                <a:latin typeface="Arial"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chemeClr val="tx2"/>
                </a:solidFill>
                <a:effectLst/>
                <a:uLnTx/>
                <a:uFillTx/>
                <a:latin typeface="Arial" charset="0"/>
                <a:ea typeface="+mj-ea"/>
                <a:cs typeface="+mj-cs"/>
              </a:rPr>
              <a:t>Objectives</a:t>
            </a:r>
          </a:p>
        </p:txBody>
      </p:sp>
      <p:sp>
        <p:nvSpPr>
          <p:cNvPr id="8" name="Footer Placeholder 9">
            <a:extLst>
              <a:ext uri="{FF2B5EF4-FFF2-40B4-BE49-F238E27FC236}">
                <a16:creationId xmlns:a16="http://schemas.microsoft.com/office/drawing/2014/main" id="{1BE11C9A-6845-84FB-F9D1-A4DA9C14D4A9}"/>
              </a:ext>
            </a:extLst>
          </p:cNvPr>
          <p:cNvSpPr>
            <a:spLocks noGrp="1"/>
          </p:cNvSpPr>
          <p:nvPr>
            <p:ph type="ftr" sz="quarter" idx="3"/>
          </p:nvPr>
        </p:nvSpPr>
        <p:spPr>
          <a:xfrm>
            <a:off x="0" y="1"/>
            <a:ext cx="9144000" cy="350044"/>
          </a:xfrm>
        </p:spPr>
        <p:txBody>
          <a:bodyPr/>
          <a:lstStyle/>
          <a:p>
            <a:r>
              <a:rPr lang="en-US"/>
              <a:t>Blue Shield Medicare PPO Transition Update – November 14, 2024</a:t>
            </a:r>
          </a:p>
        </p:txBody>
      </p:sp>
      <p:pic>
        <p:nvPicPr>
          <p:cNvPr id="11" name="Picture 10" descr="UntiedHealthcare logo">
            <a:extLst>
              <a:ext uri="{FF2B5EF4-FFF2-40B4-BE49-F238E27FC236}">
                <a16:creationId xmlns:a16="http://schemas.microsoft.com/office/drawing/2014/main" id="{CD47B633-D970-B3A5-E7BD-55D46CE9239C}"/>
              </a:ext>
            </a:extLst>
          </p:cNvPr>
          <p:cNvPicPr>
            <a:picLocks noChangeAspect="1"/>
          </p:cNvPicPr>
          <p:nvPr/>
        </p:nvPicPr>
        <p:blipFill>
          <a:blip r:embed="rId4"/>
          <a:stretch>
            <a:fillRect/>
          </a:stretch>
        </p:blipFill>
        <p:spPr>
          <a:xfrm>
            <a:off x="1688387" y="4703162"/>
            <a:ext cx="2146449" cy="701251"/>
          </a:xfrm>
          <a:prstGeom prst="rect">
            <a:avLst/>
          </a:prstGeom>
        </p:spPr>
      </p:pic>
    </p:spTree>
    <p:extLst>
      <p:ext uri="{BB962C8B-B14F-4D97-AF65-F5344CB8AC3E}">
        <p14:creationId xmlns:p14="http://schemas.microsoft.com/office/powerpoint/2010/main" val="320705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A84DEFE-B244-B1F4-7290-0DFB03054F23}"/>
              </a:ext>
            </a:extLst>
          </p:cNvPr>
          <p:cNvSpPr txBox="1">
            <a:spLocks noGrp="1"/>
          </p:cNvSpPr>
          <p:nvPr>
            <p:ph type="title" idx="4294967295"/>
          </p:nvPr>
        </p:nvSpPr>
        <p:spPr>
          <a:xfrm>
            <a:off x="0" y="363435"/>
            <a:ext cx="9144000" cy="914746"/>
          </a:xfrm>
          <a:prstGeom prst="rect">
            <a:avLst/>
          </a:prstGeom>
          <a:noFill/>
          <a:ln>
            <a:noFill/>
            <a:prstDash/>
          </a:ln>
          <a:effectLst/>
        </p:spPr>
        <p:txBody>
          <a:bodyPr rot="0" spcFirstLastPara="0" vertOverflow="overflow" horzOverflow="overflow" vert="horz" wrap="square" lIns="228600" tIns="228600" rIns="228600" bIns="22860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3200" b="0" i="0" kern="1200">
                <a:solidFill>
                  <a:schemeClr val="tx2"/>
                </a:solidFill>
                <a:latin typeface="Arial"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chemeClr val="tx2"/>
                </a:solidFill>
                <a:effectLst/>
                <a:uLnTx/>
                <a:uFillTx/>
                <a:latin typeface="Arial" charset="0"/>
                <a:ea typeface="+mj-ea"/>
                <a:cs typeface="+mj-cs"/>
              </a:rPr>
              <a:t>Administrative Plan Implementation Progress</a:t>
            </a:r>
          </a:p>
        </p:txBody>
      </p:sp>
      <p:sp>
        <p:nvSpPr>
          <p:cNvPr id="8" name="Footer Placeholder 9">
            <a:extLst>
              <a:ext uri="{FF2B5EF4-FFF2-40B4-BE49-F238E27FC236}">
                <a16:creationId xmlns:a16="http://schemas.microsoft.com/office/drawing/2014/main" id="{745DA42F-DEF3-1B9A-674D-B93EB8D69E6A}"/>
              </a:ext>
            </a:extLst>
          </p:cNvPr>
          <p:cNvSpPr>
            <a:spLocks noGrp="1"/>
          </p:cNvSpPr>
          <p:nvPr>
            <p:ph type="ftr" sz="quarter" idx="3"/>
          </p:nvPr>
        </p:nvSpPr>
        <p:spPr>
          <a:xfrm>
            <a:off x="0" y="1"/>
            <a:ext cx="9144000" cy="350044"/>
          </a:xfrm>
        </p:spPr>
        <p:txBody>
          <a:bodyPr/>
          <a:lstStyle/>
          <a:p>
            <a:r>
              <a:rPr lang="en-US"/>
              <a:t>Blue Shield Medicare PPO Transition Update – November 14, 2024</a:t>
            </a:r>
          </a:p>
        </p:txBody>
      </p:sp>
      <p:graphicFrame>
        <p:nvGraphicFramePr>
          <p:cNvPr id="2" name="Table 1">
            <a:extLst>
              <a:ext uri="{FF2B5EF4-FFF2-40B4-BE49-F238E27FC236}">
                <a16:creationId xmlns:a16="http://schemas.microsoft.com/office/drawing/2014/main" id="{0D82C684-05B7-D368-6F2F-C0EAEDD540F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50916"/>
              </p:ext>
            </p:extLst>
          </p:nvPr>
        </p:nvGraphicFramePr>
        <p:xfrm>
          <a:off x="389373" y="1193241"/>
          <a:ext cx="8369686" cy="4482687"/>
        </p:xfrm>
        <a:graphic>
          <a:graphicData uri="http://schemas.openxmlformats.org/drawingml/2006/table">
            <a:tbl>
              <a:tblPr/>
              <a:tblGrid>
                <a:gridCol w="1890471">
                  <a:extLst>
                    <a:ext uri="{9D8B030D-6E8A-4147-A177-3AD203B41FA5}">
                      <a16:colId xmlns:a16="http://schemas.microsoft.com/office/drawing/2014/main" val="1641228200"/>
                    </a:ext>
                  </a:extLst>
                </a:gridCol>
                <a:gridCol w="1501523">
                  <a:extLst>
                    <a:ext uri="{9D8B030D-6E8A-4147-A177-3AD203B41FA5}">
                      <a16:colId xmlns:a16="http://schemas.microsoft.com/office/drawing/2014/main" val="580307311"/>
                    </a:ext>
                  </a:extLst>
                </a:gridCol>
                <a:gridCol w="1438206">
                  <a:extLst>
                    <a:ext uri="{9D8B030D-6E8A-4147-A177-3AD203B41FA5}">
                      <a16:colId xmlns:a16="http://schemas.microsoft.com/office/drawing/2014/main" val="1637499436"/>
                    </a:ext>
                  </a:extLst>
                </a:gridCol>
                <a:gridCol w="3539486">
                  <a:extLst>
                    <a:ext uri="{9D8B030D-6E8A-4147-A177-3AD203B41FA5}">
                      <a16:colId xmlns:a16="http://schemas.microsoft.com/office/drawing/2014/main" val="3104912201"/>
                    </a:ext>
                  </a:extLst>
                </a:gridCol>
              </a:tblGrid>
              <a:tr h="326571">
                <a:tc gridSpan="4">
                  <a:txBody>
                    <a:bodyPr/>
                    <a:lstStyle/>
                    <a:p>
                      <a:pPr lvl="0" algn="r">
                        <a:buNone/>
                      </a:pPr>
                      <a:endParaRPr lang="en-US" sz="1000" b="0" i="0" u="none" strike="noStrike" noProof="0">
                        <a:solidFill>
                          <a:schemeClr val="bg1"/>
                        </a:solidFill>
                        <a:effectLst/>
                        <a:latin typeface="Arial"/>
                      </a:endParaRPr>
                    </a:p>
                  </a:txBody>
                  <a:tcPr marL="6699" marR="6699" marT="669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7D777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743416"/>
                  </a:ext>
                </a:extLst>
              </a:tr>
              <a:tr h="365433">
                <a:tc>
                  <a:txBody>
                    <a:bodyPr/>
                    <a:lstStyle/>
                    <a:p>
                      <a:pPr lvl="0" algn="ctr" fontAlgn="b"/>
                      <a:r>
                        <a:rPr lang="en-US" sz="1200" b="1" i="0" u="none" strike="noStrike">
                          <a:solidFill>
                            <a:srgbClr val="000000"/>
                          </a:solidFill>
                          <a:effectLst/>
                          <a:latin typeface="Arial"/>
                        </a:rPr>
                        <a:t>Workstream</a:t>
                      </a:r>
                    </a:p>
                  </a:txBody>
                  <a:tcPr marL="6699" marR="6699" marT="669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ECDCB"/>
                    </a:solidFill>
                  </a:tcPr>
                </a:tc>
                <a:tc>
                  <a:txBody>
                    <a:bodyPr/>
                    <a:lstStyle/>
                    <a:p>
                      <a:pPr lvl="0" algn="ctr" fontAlgn="b"/>
                      <a:r>
                        <a:rPr lang="en-US" sz="1200" b="1" i="0" u="none" strike="noStrike">
                          <a:solidFill>
                            <a:srgbClr val="000000"/>
                          </a:solidFill>
                          <a:effectLst/>
                          <a:latin typeface="Arial"/>
                        </a:rPr>
                        <a:t>Status</a:t>
                      </a:r>
                    </a:p>
                  </a:txBody>
                  <a:tcPr marL="6699" marR="6699" marT="669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ECDCB"/>
                    </a:solidFill>
                  </a:tcPr>
                </a:tc>
                <a:tc>
                  <a:txBody>
                    <a:bodyPr/>
                    <a:lstStyle/>
                    <a:p>
                      <a:pPr lvl="0" algn="ctr" fontAlgn="b"/>
                      <a:r>
                        <a:rPr lang="en-US" sz="1200" b="1" i="0" u="none" strike="noStrike">
                          <a:solidFill>
                            <a:srgbClr val="000000"/>
                          </a:solidFill>
                          <a:effectLst/>
                          <a:latin typeface="Arial"/>
                        </a:rPr>
                        <a:t>Target date</a:t>
                      </a:r>
                    </a:p>
                  </a:txBody>
                  <a:tcPr marL="6699" marR="6699" marT="669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ECDCB"/>
                    </a:solidFill>
                  </a:tcPr>
                </a:tc>
                <a:tc>
                  <a:txBody>
                    <a:bodyPr/>
                    <a:lstStyle/>
                    <a:p>
                      <a:pPr lvl="0" algn="ctr" fontAlgn="b"/>
                      <a:r>
                        <a:rPr lang="en-US" sz="1200" b="1" i="0" u="none" strike="noStrike">
                          <a:solidFill>
                            <a:srgbClr val="000000"/>
                          </a:solidFill>
                          <a:effectLst/>
                          <a:latin typeface="Arial"/>
                        </a:rPr>
                        <a:t>Key </a:t>
                      </a:r>
                      <a:r>
                        <a:rPr lang="en-US" sz="1200" b="1" i="0" u="none" strike="noStrike" kern="1200">
                          <a:solidFill>
                            <a:srgbClr val="000000"/>
                          </a:solidFill>
                          <a:effectLst/>
                          <a:latin typeface="Arial"/>
                          <a:ea typeface="+mn-ea"/>
                          <a:cs typeface="+mn-cs"/>
                        </a:rPr>
                        <a:t>Call</a:t>
                      </a:r>
                      <a:r>
                        <a:rPr lang="en-US" sz="1200" b="1" i="0" u="none" strike="noStrike">
                          <a:solidFill>
                            <a:srgbClr val="000000"/>
                          </a:solidFill>
                          <a:effectLst/>
                          <a:latin typeface="Arial"/>
                        </a:rPr>
                        <a:t> Outs</a:t>
                      </a:r>
                    </a:p>
                  </a:txBody>
                  <a:tcPr marL="6699" marR="6699" marT="669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ECDCB"/>
                    </a:solidFill>
                  </a:tcPr>
                </a:tc>
                <a:extLst>
                  <a:ext uri="{0D108BD9-81ED-4DB2-BD59-A6C34878D82A}">
                    <a16:rowId xmlns:a16="http://schemas.microsoft.com/office/drawing/2014/main" val="890197898"/>
                  </a:ext>
                </a:extLst>
              </a:tr>
              <a:tr h="629357">
                <a:tc>
                  <a:txBody>
                    <a:bodyPr/>
                    <a:lstStyle/>
                    <a:p>
                      <a:pPr lvl="0" algn="ctr" fontAlgn="ctr"/>
                      <a:r>
                        <a:rPr lang="en-US" sz="1400" b="1" i="0" u="none" strike="noStrike">
                          <a:solidFill>
                            <a:srgbClr val="000000"/>
                          </a:solidFill>
                          <a:effectLst/>
                          <a:latin typeface="Arial"/>
                        </a:rPr>
                        <a:t>Rates</a:t>
                      </a:r>
                      <a:endParaRPr lang="en-US" sz="1400" b="1" i="0">
                        <a:latin typeface="Arial"/>
                      </a:endParaRPr>
                    </a:p>
                  </a:txBody>
                  <a:tcPr marL="6699" marR="6699" marT="669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1" i="0" u="none" strike="noStrike">
                          <a:solidFill>
                            <a:schemeClr val="bg1"/>
                          </a:solidFill>
                          <a:effectLst/>
                          <a:latin typeface="+mn-lt"/>
                        </a:rPr>
                        <a:t>Complete</a:t>
                      </a:r>
                    </a:p>
                  </a:txBody>
                  <a:tcPr marL="6699" marR="6699" marT="669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400">
                          <a:solidFill>
                            <a:schemeClr val="tx1"/>
                          </a:solidFill>
                          <a:effectLst/>
                          <a:latin typeface="Arial"/>
                          <a:ea typeface="Aptos" panose="020B0004020202020204" pitchFamily="34" charset="0"/>
                          <a:cs typeface="Aptos" panose="020B0004020202020204" pitchFamily="34" charset="0"/>
                        </a:rPr>
                        <a:t>8/26/2024</a:t>
                      </a:r>
                    </a:p>
                  </a:txBody>
                  <a:tcPr marL="6985" marR="6985" marT="698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Rates calculated 8/26/24, QA 9/11/24, Peoplesoft load 9/13/24</a:t>
                      </a:r>
                    </a:p>
                  </a:txBody>
                  <a:tcPr marR="6699" marT="669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7731733"/>
                  </a:ext>
                </a:extLst>
              </a:tr>
              <a:tr h="50241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a:effectLst/>
                          <a:latin typeface="Arial"/>
                          <a:ea typeface="Aptos" panose="020B0004020202020204" pitchFamily="34" charset="0"/>
                          <a:cs typeface="Arial"/>
                        </a:rPr>
                        <a:t>Plan Documents</a:t>
                      </a:r>
                    </a:p>
                  </a:txBody>
                  <a:tcPr marL="6699" marR="6699" marT="669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1" i="0" u="none" strike="noStrike">
                          <a:solidFill>
                            <a:schemeClr val="bg1"/>
                          </a:solidFill>
                          <a:effectLst/>
                          <a:latin typeface="+mn-lt"/>
                        </a:rPr>
                        <a:t>On Track</a:t>
                      </a:r>
                    </a:p>
                  </a:txBody>
                  <a:tcPr marL="6699" marR="6699" marT="669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1400">
                          <a:solidFill>
                            <a:schemeClr val="tx1"/>
                          </a:solidFill>
                          <a:effectLst/>
                          <a:latin typeface="Arial"/>
                          <a:ea typeface="Times New Roman" panose="02020603050405020304" pitchFamily="18" charset="0"/>
                          <a:cs typeface="Aptos" panose="020B0004020202020204" pitchFamily="34" charset="0"/>
                        </a:rPr>
                        <a:t>12/31/24 </a:t>
                      </a:r>
                      <a:endParaRPr lang="en-US" sz="1400">
                        <a:solidFill>
                          <a:schemeClr val="tx1"/>
                        </a:solidFill>
                        <a:effectLst/>
                        <a:latin typeface="Arial"/>
                        <a:ea typeface="Aptos" panose="020B0004020202020204" pitchFamily="34" charset="0"/>
                        <a:cs typeface="Aptos" panose="020B0004020202020204" pitchFamily="34" charset="0"/>
                      </a:endParaRPr>
                    </a:p>
                  </a:txBody>
                  <a:tcPr marL="6985" marR="6985" marT="698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MAPD SBC was received 10/1/24, EOC on 10/10/24. The COB and PDP documents have not posted.</a:t>
                      </a:r>
                    </a:p>
                  </a:txBody>
                  <a:tcPr marR="6699" marT="669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0014254"/>
                  </a:ext>
                </a:extLst>
              </a:tr>
              <a:tr h="62935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a:effectLst/>
                          <a:latin typeface="Arial"/>
                          <a:ea typeface="Aptos" panose="020B0004020202020204" pitchFamily="34" charset="0"/>
                          <a:cs typeface="Arial"/>
                        </a:rPr>
                        <a:t>Salesforce</a:t>
                      </a:r>
                    </a:p>
                  </a:txBody>
                  <a:tcPr marL="6699" marR="6699" marT="669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1" i="0" u="none" strike="noStrike">
                          <a:solidFill>
                            <a:schemeClr val="bg1"/>
                          </a:solidFill>
                          <a:effectLst/>
                          <a:latin typeface="+mn-lt"/>
                        </a:rPr>
                        <a:t>Complete</a:t>
                      </a:r>
                    </a:p>
                  </a:txBody>
                  <a:tcPr marL="6699" marR="6699" marT="669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400">
                          <a:solidFill>
                            <a:schemeClr val="tx1"/>
                          </a:solidFill>
                          <a:effectLst/>
                          <a:latin typeface="Arial"/>
                          <a:ea typeface="Times New Roman" panose="02020603050405020304" pitchFamily="18" charset="0"/>
                          <a:cs typeface="Aptos" panose="020B0004020202020204" pitchFamily="34" charset="0"/>
                        </a:rPr>
                        <a:t>9/30/24 </a:t>
                      </a:r>
                      <a:endParaRPr lang="en-US" sz="1400">
                        <a:solidFill>
                          <a:schemeClr val="tx1"/>
                        </a:solidFill>
                        <a:effectLst/>
                        <a:latin typeface="Arial"/>
                        <a:ea typeface="Aptos" panose="020B0004020202020204" pitchFamily="34" charset="0"/>
                        <a:cs typeface="Aptos" panose="020B0004020202020204" pitchFamily="34" charset="0"/>
                      </a:endParaRPr>
                    </a:p>
                  </a:txBody>
                  <a:tcPr marL="6985" marR="6985" marT="698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Case creation and routing rules 8/26/24, VSA onboarded 9/3/24, Modified to incorporate Blue Shield data</a:t>
                      </a:r>
                    </a:p>
                  </a:txBody>
                  <a:tcPr marR="6699" marT="669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9310025"/>
                  </a:ext>
                </a:extLst>
              </a:tr>
              <a:tr h="64965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a:effectLst/>
                          <a:latin typeface="Arial"/>
                          <a:ea typeface="Aptos" panose="020B0004020202020204" pitchFamily="34" charset="0"/>
                          <a:cs typeface="Arial"/>
                        </a:rPr>
                        <a:t>PeopleSoft</a:t>
                      </a:r>
                    </a:p>
                  </a:txBody>
                  <a:tcPr marL="6699" marR="6699" marT="669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lvl="0" algn="ctr">
                        <a:buNone/>
                      </a:pPr>
                      <a:r>
                        <a:rPr lang="en-US" sz="1400" b="1" i="0" u="none" strike="noStrike">
                          <a:solidFill>
                            <a:schemeClr val="tx1"/>
                          </a:solidFill>
                          <a:effectLst/>
                          <a:latin typeface="+mn-lt"/>
                        </a:rPr>
                        <a:t>At Risk</a:t>
                      </a:r>
                    </a:p>
                  </a:txBody>
                  <a:tcPr marL="6699" marR="6699" marT="669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a:solidFill>
                            <a:schemeClr val="tx1"/>
                          </a:solidFill>
                          <a:effectLst/>
                          <a:latin typeface="Arial"/>
                          <a:ea typeface="Aptos" panose="020B0004020202020204" pitchFamily="34" charset="0"/>
                          <a:cs typeface="Aptos" panose="020B0004020202020204" pitchFamily="34" charset="0"/>
                        </a:rPr>
                        <a:t>July 2024-</a:t>
                      </a:r>
                      <a:br>
                        <a:rPr lang="en-US" sz="1400">
                          <a:solidFill>
                            <a:srgbClr val="000000"/>
                          </a:solidFill>
                          <a:effectLst/>
                          <a:latin typeface="Arial"/>
                          <a:ea typeface="Aptos" panose="020B0004020202020204" pitchFamily="34" charset="0"/>
                          <a:cs typeface="Aptos" panose="020B0004020202020204" pitchFamily="34" charset="0"/>
                        </a:rPr>
                      </a:br>
                      <a:r>
                        <a:rPr lang="en-US" sz="1400">
                          <a:solidFill>
                            <a:schemeClr val="tx1"/>
                          </a:solidFill>
                          <a:effectLst/>
                          <a:latin typeface="Arial"/>
                          <a:ea typeface="Aptos" panose="020B0004020202020204" pitchFamily="34" charset="0"/>
                          <a:cs typeface="Aptos" panose="020B0004020202020204" pitchFamily="34" charset="0"/>
                        </a:rPr>
                        <a:t>Dec. 2025</a:t>
                      </a:r>
                    </a:p>
                  </a:txBody>
                  <a:tcPr marL="6985" marR="6985" marT="698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r>
                        <a:rPr lang="en-US" sz="1400" b="0" i="0" u="none" strike="noStrike" err="1">
                          <a:solidFill>
                            <a:srgbClr val="000000"/>
                          </a:solidFill>
                          <a:effectLst/>
                          <a:latin typeface="Arial"/>
                        </a:rPr>
                        <a:t>eBenefits</a:t>
                      </a:r>
                      <a:r>
                        <a:rPr lang="en-US" sz="1400" b="0" i="0" u="none" strike="noStrike">
                          <a:solidFill>
                            <a:srgbClr val="000000"/>
                          </a:solidFill>
                          <a:effectLst/>
                          <a:latin typeface="Arial"/>
                        </a:rPr>
                        <a:t> 9/30/24, EDI 12/2/24, </a:t>
                      </a:r>
                      <a:br>
                        <a:rPr lang="en-US" sz="1400" b="0" i="0" u="none" strike="noStrike">
                          <a:solidFill>
                            <a:srgbClr val="000000"/>
                          </a:solidFill>
                          <a:effectLst/>
                          <a:latin typeface="Arial"/>
                        </a:rPr>
                      </a:br>
                      <a:r>
                        <a:rPr lang="en-US" sz="1400" b="0" i="0" u="none" strike="noStrike">
                          <a:solidFill>
                            <a:srgbClr val="000000"/>
                          </a:solidFill>
                          <a:effectLst/>
                          <a:latin typeface="Arial"/>
                        </a:rPr>
                        <a:t>Payment &amp; Deduction Files Jan. 31, 2025, Regulatory Reporting Dec. 2025</a:t>
                      </a:r>
                    </a:p>
                  </a:txBody>
                  <a:tcPr marR="6699" marT="669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3362557"/>
                  </a:ext>
                </a:extLst>
              </a:tr>
              <a:tr h="58875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a:effectLst/>
                          <a:latin typeface="Arial"/>
                          <a:ea typeface="Aptos" panose="020B0004020202020204" pitchFamily="34" charset="0"/>
                          <a:cs typeface="Arial"/>
                        </a:rPr>
                        <a:t>ECM</a:t>
                      </a:r>
                    </a:p>
                  </a:txBody>
                  <a:tcPr marL="6699" marR="6699" marT="669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1" i="0" u="none" strike="noStrike">
                          <a:solidFill>
                            <a:schemeClr val="bg1"/>
                          </a:solidFill>
                          <a:effectLst/>
                          <a:latin typeface="Arial"/>
                        </a:rPr>
                        <a:t>Complete</a:t>
                      </a:r>
                    </a:p>
                  </a:txBody>
                  <a:tcPr marL="6699" marR="6699" marT="669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400">
                          <a:solidFill>
                            <a:schemeClr val="tx1"/>
                          </a:solidFill>
                          <a:effectLst/>
                          <a:latin typeface="Arial"/>
                          <a:ea typeface="Times New Roman" panose="02020603050405020304" pitchFamily="18" charset="0"/>
                          <a:cs typeface="Aptos" panose="020B0004020202020204" pitchFamily="34" charset="0"/>
                        </a:rPr>
                        <a:t>9/27/24 </a:t>
                      </a:r>
                      <a:endParaRPr lang="en-US" sz="1400">
                        <a:solidFill>
                          <a:schemeClr val="tx1"/>
                        </a:solidFill>
                        <a:effectLst/>
                        <a:latin typeface="Arial"/>
                        <a:ea typeface="Aptos" panose="020B0004020202020204" pitchFamily="34" charset="0"/>
                        <a:cs typeface="Aptos" panose="020B0004020202020204" pitchFamily="34" charset="0"/>
                      </a:endParaRPr>
                    </a:p>
                  </a:txBody>
                  <a:tcPr marL="6985" marR="6985" marT="698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endParaRPr lang="en-US" sz="1400">
                        <a:solidFill>
                          <a:schemeClr val="tx1"/>
                        </a:solidFill>
                        <a:effectLst/>
                        <a:latin typeface="Arial"/>
                        <a:ea typeface="Aptos" panose="020B0004020202020204" pitchFamily="34" charset="0"/>
                        <a:cs typeface="Aptos" panose="020B0004020202020204" pitchFamily="34" charset="0"/>
                      </a:endParaRPr>
                    </a:p>
                  </a:txBody>
                  <a:tcPr marR="6985" marT="698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6977066"/>
                  </a:ext>
                </a:extLst>
              </a:tr>
              <a:tr h="629357">
                <a:tc>
                  <a:txBody>
                    <a:bodyPr/>
                    <a:lstStyle/>
                    <a:p>
                      <a:pPr lvl="0" algn="ctr" fontAlgn="ctr"/>
                      <a:r>
                        <a:rPr lang="en-US" sz="1400" b="1" i="0">
                          <a:effectLst/>
                          <a:latin typeface="Arial"/>
                          <a:ea typeface="Aptos" panose="020B0004020202020204" pitchFamily="34" charset="0"/>
                          <a:cs typeface="Arial"/>
                        </a:rPr>
                        <a:t>Cisco Webex</a:t>
                      </a:r>
                      <a:endParaRPr lang="en-US" sz="1400" b="1" i="0" u="none" strike="noStrike">
                        <a:solidFill>
                          <a:srgbClr val="000000"/>
                        </a:solidFill>
                        <a:effectLst/>
                        <a:latin typeface="Arial"/>
                        <a:cs typeface="Arial"/>
                      </a:endParaRPr>
                    </a:p>
                  </a:txBody>
                  <a:tcPr marL="6699" marR="6699" marT="669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1" i="0" u="none" strike="noStrike">
                          <a:solidFill>
                            <a:schemeClr val="bg1"/>
                          </a:solidFill>
                          <a:effectLst/>
                          <a:latin typeface="+mn-lt"/>
                        </a:rPr>
                        <a:t>Complete</a:t>
                      </a:r>
                    </a:p>
                  </a:txBody>
                  <a:tcPr marL="6699" marR="6699" marT="669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400">
                          <a:solidFill>
                            <a:schemeClr val="tx1"/>
                          </a:solidFill>
                          <a:effectLst/>
                          <a:latin typeface="Arial"/>
                          <a:ea typeface="Times New Roman" panose="02020603050405020304" pitchFamily="18" charset="0"/>
                          <a:cs typeface="Aptos" panose="020B0004020202020204" pitchFamily="34" charset="0"/>
                        </a:rPr>
                        <a:t>9/3/24 </a:t>
                      </a:r>
                      <a:endParaRPr lang="en-US" sz="1400">
                        <a:solidFill>
                          <a:schemeClr val="tx1"/>
                        </a:solidFill>
                        <a:effectLst/>
                        <a:latin typeface="Arial"/>
                        <a:ea typeface="Aptos" panose="020B0004020202020204" pitchFamily="34" charset="0"/>
                        <a:cs typeface="Aptos" panose="020B0004020202020204" pitchFamily="34" charset="0"/>
                      </a:endParaRPr>
                    </a:p>
                  </a:txBody>
                  <a:tcPr marL="6985" marR="6985" marT="698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Arial"/>
                          <a:ea typeface="Aptos" panose="020B0004020202020204" pitchFamily="34" charset="0"/>
                          <a:cs typeface="Aptos" panose="020B0004020202020204" pitchFamily="34" charset="0"/>
                        </a:rPr>
                        <a:t>Set-up queue directly to Blue Shield</a:t>
                      </a:r>
                    </a:p>
                  </a:txBody>
                  <a:tcPr marR="6985" marT="698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530426"/>
                  </a:ext>
                </a:extLst>
              </a:tr>
            </a:tbl>
          </a:graphicData>
        </a:graphic>
      </p:graphicFrame>
      <p:grpSp>
        <p:nvGrpSpPr>
          <p:cNvPr id="17" name="Group 16" descr="Legend:&#10;Green is On Track&#10;Yellow is At Risk&#10;Red is Missed&#10;Blue is Complete">
            <a:extLst>
              <a:ext uri="{FF2B5EF4-FFF2-40B4-BE49-F238E27FC236}">
                <a16:creationId xmlns:a16="http://schemas.microsoft.com/office/drawing/2014/main" id="{D4080B2F-B32B-8BBB-0A9F-7181DD9AB079}"/>
              </a:ext>
            </a:extLst>
          </p:cNvPr>
          <p:cNvGrpSpPr/>
          <p:nvPr/>
        </p:nvGrpSpPr>
        <p:grpSpPr>
          <a:xfrm>
            <a:off x="4722846" y="5940732"/>
            <a:ext cx="4034774" cy="261610"/>
            <a:chOff x="4723262" y="6041112"/>
            <a:chExt cx="4034774" cy="261610"/>
          </a:xfrm>
        </p:grpSpPr>
        <p:sp>
          <p:nvSpPr>
            <p:cNvPr id="12" name="Rectangle: Rounded Corners 11">
              <a:extLst>
                <a:ext uri="{FF2B5EF4-FFF2-40B4-BE49-F238E27FC236}">
                  <a16:creationId xmlns:a16="http://schemas.microsoft.com/office/drawing/2014/main" id="{FB28B03B-EFDD-82D7-0726-DBB51EE45B67}"/>
                </a:ext>
              </a:extLst>
            </p:cNvPr>
            <p:cNvSpPr/>
            <p:nvPr/>
          </p:nvSpPr>
          <p:spPr>
            <a:xfrm>
              <a:off x="5491037" y="6043406"/>
              <a:ext cx="772358" cy="257023"/>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a:solidFill>
                    <a:schemeClr val="bg1"/>
                  </a:solidFill>
                </a:rPr>
                <a:t>On track</a:t>
              </a:r>
            </a:p>
          </p:txBody>
        </p:sp>
        <p:sp>
          <p:nvSpPr>
            <p:cNvPr id="13" name="Rectangle: Rounded Corners 12">
              <a:extLst>
                <a:ext uri="{FF2B5EF4-FFF2-40B4-BE49-F238E27FC236}">
                  <a16:creationId xmlns:a16="http://schemas.microsoft.com/office/drawing/2014/main" id="{2D56DF6A-B44A-EE8D-75FB-FA9B51CEBC74}"/>
                </a:ext>
              </a:extLst>
            </p:cNvPr>
            <p:cNvSpPr/>
            <p:nvPr/>
          </p:nvSpPr>
          <p:spPr>
            <a:xfrm>
              <a:off x="6316664" y="6043406"/>
              <a:ext cx="772358" cy="257023"/>
            </a:xfrm>
            <a:prstGeom prst="roundRect">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a:solidFill>
                    <a:schemeClr val="tx1"/>
                  </a:solidFill>
                </a:rPr>
                <a:t>At Risk</a:t>
              </a:r>
            </a:p>
          </p:txBody>
        </p:sp>
        <p:sp>
          <p:nvSpPr>
            <p:cNvPr id="14" name="Rectangle: Rounded Corners 13">
              <a:extLst>
                <a:ext uri="{FF2B5EF4-FFF2-40B4-BE49-F238E27FC236}">
                  <a16:creationId xmlns:a16="http://schemas.microsoft.com/office/drawing/2014/main" id="{1601A20C-2D5E-5A0B-C33C-3D45788DB463}"/>
                </a:ext>
              </a:extLst>
            </p:cNvPr>
            <p:cNvSpPr/>
            <p:nvPr/>
          </p:nvSpPr>
          <p:spPr>
            <a:xfrm>
              <a:off x="7142290" y="6043406"/>
              <a:ext cx="772358" cy="257023"/>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a:solidFill>
                    <a:schemeClr val="bg1"/>
                  </a:solidFill>
                </a:rPr>
                <a:t>Missed</a:t>
              </a:r>
            </a:p>
          </p:txBody>
        </p:sp>
        <p:sp>
          <p:nvSpPr>
            <p:cNvPr id="15" name="Rectangle: Rounded Corners 14">
              <a:extLst>
                <a:ext uri="{FF2B5EF4-FFF2-40B4-BE49-F238E27FC236}">
                  <a16:creationId xmlns:a16="http://schemas.microsoft.com/office/drawing/2014/main" id="{ED4D99BB-8195-869E-D9DC-87BB2EAAA753}"/>
                </a:ext>
              </a:extLst>
            </p:cNvPr>
            <p:cNvSpPr/>
            <p:nvPr/>
          </p:nvSpPr>
          <p:spPr>
            <a:xfrm>
              <a:off x="7985678" y="6043406"/>
              <a:ext cx="772358" cy="257023"/>
            </a:xfrm>
            <a:prstGeom prst="round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900" b="1">
                  <a:solidFill>
                    <a:schemeClr val="bg1"/>
                  </a:solidFill>
                </a:rPr>
                <a:t>Complete</a:t>
              </a:r>
              <a:endParaRPr lang="en-US" sz="900" b="1">
                <a:solidFill>
                  <a:schemeClr val="bg1"/>
                </a:solidFill>
                <a:cs typeface="Arial"/>
              </a:endParaRPr>
            </a:p>
          </p:txBody>
        </p:sp>
        <p:sp>
          <p:nvSpPr>
            <p:cNvPr id="16" name="TextBox 15">
              <a:extLst>
                <a:ext uri="{FF2B5EF4-FFF2-40B4-BE49-F238E27FC236}">
                  <a16:creationId xmlns:a16="http://schemas.microsoft.com/office/drawing/2014/main" id="{0A7CA18F-ECF1-A975-F598-540A2F404F6D}"/>
                </a:ext>
              </a:extLst>
            </p:cNvPr>
            <p:cNvSpPr txBox="1"/>
            <p:nvPr/>
          </p:nvSpPr>
          <p:spPr>
            <a:xfrm>
              <a:off x="4723262" y="6041112"/>
              <a:ext cx="769001" cy="261610"/>
            </a:xfrm>
            <a:prstGeom prst="rect">
              <a:avLst/>
            </a:prstGeom>
            <a:noFill/>
          </p:spPr>
          <p:txBody>
            <a:bodyPr wrap="square" lIns="91440" tIns="45720" rIns="91440" bIns="45720" rtlCol="0" anchor="t">
              <a:spAutoFit/>
            </a:bodyPr>
            <a:lstStyle/>
            <a:p>
              <a:r>
                <a:rPr lang="en-US" sz="1100" b="1"/>
                <a:t>Status:</a:t>
              </a:r>
              <a:endParaRPr lang="en-US" sz="1100" b="1">
                <a:cs typeface="Arial"/>
              </a:endParaRPr>
            </a:p>
          </p:txBody>
        </p:sp>
      </p:grpSp>
    </p:spTree>
    <p:extLst>
      <p:ext uri="{BB962C8B-B14F-4D97-AF65-F5344CB8AC3E}">
        <p14:creationId xmlns:p14="http://schemas.microsoft.com/office/powerpoint/2010/main" val="406713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9">
            <a:extLst>
              <a:ext uri="{FF2B5EF4-FFF2-40B4-BE49-F238E27FC236}">
                <a16:creationId xmlns:a16="http://schemas.microsoft.com/office/drawing/2014/main" id="{0CE288EE-565E-FFF0-8BF9-E724AC95AB68}"/>
              </a:ext>
            </a:extLst>
          </p:cNvPr>
          <p:cNvSpPr>
            <a:spLocks noGrp="1"/>
          </p:cNvSpPr>
          <p:nvPr>
            <p:ph type="ftr" sz="quarter" idx="3"/>
          </p:nvPr>
        </p:nvSpPr>
        <p:spPr>
          <a:xfrm>
            <a:off x="0" y="1"/>
            <a:ext cx="9144000" cy="350044"/>
          </a:xfrm>
        </p:spPr>
        <p:txBody>
          <a:bodyPr/>
          <a:lstStyle/>
          <a:p>
            <a:r>
              <a:rPr lang="en-US"/>
              <a:t>Blue Shield Medicare PPO Transition Update – November 14, 2024</a:t>
            </a:r>
          </a:p>
        </p:txBody>
      </p:sp>
      <p:sp>
        <p:nvSpPr>
          <p:cNvPr id="4" name="Title 1">
            <a:extLst>
              <a:ext uri="{FF2B5EF4-FFF2-40B4-BE49-F238E27FC236}">
                <a16:creationId xmlns:a16="http://schemas.microsoft.com/office/drawing/2014/main" id="{1A69970F-8FE6-EFB7-323C-03EABE026C43}"/>
              </a:ext>
            </a:extLst>
          </p:cNvPr>
          <p:cNvSpPr txBox="1">
            <a:spLocks noGrp="1"/>
          </p:cNvSpPr>
          <p:nvPr>
            <p:ph type="title" idx="4294967295"/>
          </p:nvPr>
        </p:nvSpPr>
        <p:spPr>
          <a:xfrm>
            <a:off x="0" y="363435"/>
            <a:ext cx="9144000" cy="914746"/>
          </a:xfrm>
          <a:prstGeom prst="rect">
            <a:avLst/>
          </a:prstGeom>
          <a:noFill/>
          <a:ln>
            <a:noFill/>
            <a:prstDash/>
          </a:ln>
          <a:effectLst/>
        </p:spPr>
        <p:txBody>
          <a:bodyPr rot="0" spcFirstLastPara="0" vertOverflow="overflow" horzOverflow="overflow" vert="horz" wrap="square" lIns="228600" tIns="228600" rIns="228600" bIns="22860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3200" b="0" i="0" kern="1200">
                <a:solidFill>
                  <a:schemeClr val="tx2"/>
                </a:solidFill>
                <a:latin typeface="Arial"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chemeClr val="tx2"/>
                </a:solidFill>
                <a:effectLst/>
                <a:uLnTx/>
                <a:uFillTx/>
                <a:latin typeface="Arial" charset="0"/>
                <a:ea typeface="+mj-ea"/>
                <a:cs typeface="+mj-cs"/>
              </a:rPr>
              <a:t>Member Experience Milestones Timeline</a:t>
            </a:r>
          </a:p>
        </p:txBody>
      </p:sp>
      <p:sp>
        <p:nvSpPr>
          <p:cNvPr id="10" name="Rectangle: Rounded Corners 9">
            <a:extLst>
              <a:ext uri="{FF2B5EF4-FFF2-40B4-BE49-F238E27FC236}">
                <a16:creationId xmlns:a16="http://schemas.microsoft.com/office/drawing/2014/main" id="{3B4800FA-CBB9-71F1-89EB-9CE1E786830B}"/>
              </a:ext>
            </a:extLst>
          </p:cNvPr>
          <p:cNvSpPr/>
          <p:nvPr/>
        </p:nvSpPr>
        <p:spPr>
          <a:xfrm>
            <a:off x="257845" y="1505795"/>
            <a:ext cx="3363656" cy="228448"/>
          </a:xfrm>
          <a:prstGeom prst="roundRect">
            <a:avLst>
              <a:gd name="adj" fmla="val 14912"/>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350" b="1">
                <a:cs typeface="Arial"/>
              </a:rPr>
              <a:t>9/10: VPOA Town Hall</a:t>
            </a:r>
          </a:p>
        </p:txBody>
      </p:sp>
      <p:sp>
        <p:nvSpPr>
          <p:cNvPr id="11" name="Rectangle: Rounded Corners 10">
            <a:extLst>
              <a:ext uri="{FF2B5EF4-FFF2-40B4-BE49-F238E27FC236}">
                <a16:creationId xmlns:a16="http://schemas.microsoft.com/office/drawing/2014/main" id="{FBBE3786-945C-87E8-77F9-DBEDD7040809}"/>
              </a:ext>
            </a:extLst>
          </p:cNvPr>
          <p:cNvSpPr/>
          <p:nvPr/>
        </p:nvSpPr>
        <p:spPr>
          <a:xfrm>
            <a:off x="257845" y="1786208"/>
            <a:ext cx="3363210" cy="235989"/>
          </a:xfrm>
          <a:prstGeom prst="roundRect">
            <a:avLst>
              <a:gd name="adj" fmla="val 14912"/>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350" b="1"/>
              <a:t>9/16: POB Town Hall</a:t>
            </a:r>
            <a:endParaRPr lang="en-US" sz="1350">
              <a:cs typeface="Arial"/>
            </a:endParaRPr>
          </a:p>
        </p:txBody>
      </p:sp>
      <p:sp>
        <p:nvSpPr>
          <p:cNvPr id="16" name="Rectangle: Rounded Corners 15">
            <a:extLst>
              <a:ext uri="{FF2B5EF4-FFF2-40B4-BE49-F238E27FC236}">
                <a16:creationId xmlns:a16="http://schemas.microsoft.com/office/drawing/2014/main" id="{43214639-0D6A-462C-7C68-C434C0B00104}"/>
              </a:ext>
            </a:extLst>
          </p:cNvPr>
          <p:cNvSpPr/>
          <p:nvPr/>
        </p:nvSpPr>
        <p:spPr>
          <a:xfrm>
            <a:off x="257844" y="1137459"/>
            <a:ext cx="1937896" cy="339405"/>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lIns="0" tIns="45720" rIns="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t>September 2024</a:t>
            </a:r>
          </a:p>
        </p:txBody>
      </p:sp>
      <p:sp>
        <p:nvSpPr>
          <p:cNvPr id="32" name="Rectangle: Rounded Corners 31">
            <a:extLst>
              <a:ext uri="{FF2B5EF4-FFF2-40B4-BE49-F238E27FC236}">
                <a16:creationId xmlns:a16="http://schemas.microsoft.com/office/drawing/2014/main" id="{53586DBB-15AB-1B78-41DB-5D5C7BDBF4FF}"/>
              </a:ext>
            </a:extLst>
          </p:cNvPr>
          <p:cNvSpPr/>
          <p:nvPr/>
        </p:nvSpPr>
        <p:spPr>
          <a:xfrm>
            <a:off x="1847137" y="3351557"/>
            <a:ext cx="6945851" cy="310574"/>
          </a:xfrm>
          <a:prstGeom prst="roundRect">
            <a:avLst>
              <a:gd name="adj" fmla="val 1491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350" b="1">
                <a:cs typeface="Arial"/>
              </a:rPr>
              <a:t>10/3: Blue Shield Medicare PPO Webinars (OE), and HSS Medicare Webinars (OE)</a:t>
            </a:r>
            <a:endParaRPr lang="en-US" sz="1350">
              <a:solidFill>
                <a:srgbClr val="000000"/>
              </a:solidFill>
              <a:cs typeface="Arial"/>
            </a:endParaRPr>
          </a:p>
        </p:txBody>
      </p:sp>
      <p:sp>
        <p:nvSpPr>
          <p:cNvPr id="34" name="Rectangle: Rounded Corners 33">
            <a:extLst>
              <a:ext uri="{FF2B5EF4-FFF2-40B4-BE49-F238E27FC236}">
                <a16:creationId xmlns:a16="http://schemas.microsoft.com/office/drawing/2014/main" id="{E13BB0AD-22F7-894D-C700-C0FCCE0E1B05}"/>
              </a:ext>
            </a:extLst>
          </p:cNvPr>
          <p:cNvSpPr/>
          <p:nvPr/>
        </p:nvSpPr>
        <p:spPr>
          <a:xfrm>
            <a:off x="261877" y="2372154"/>
            <a:ext cx="3365973" cy="229794"/>
          </a:xfrm>
          <a:prstGeom prst="roundRect">
            <a:avLst>
              <a:gd name="adj" fmla="val 14912"/>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350" b="1">
                <a:cs typeface="Arial"/>
              </a:rPr>
              <a:t>9/23–10/25: Onsite Blue Shield Reps</a:t>
            </a:r>
            <a:endParaRPr lang="en-US"/>
          </a:p>
        </p:txBody>
      </p:sp>
      <p:sp>
        <p:nvSpPr>
          <p:cNvPr id="29" name="Rectangle: Rounded Corners 28">
            <a:extLst>
              <a:ext uri="{FF2B5EF4-FFF2-40B4-BE49-F238E27FC236}">
                <a16:creationId xmlns:a16="http://schemas.microsoft.com/office/drawing/2014/main" id="{BAE6A5AD-9D0D-13F2-F78A-913E3ACB5194}"/>
              </a:ext>
            </a:extLst>
          </p:cNvPr>
          <p:cNvSpPr/>
          <p:nvPr/>
        </p:nvSpPr>
        <p:spPr>
          <a:xfrm>
            <a:off x="257845" y="2079181"/>
            <a:ext cx="3368960" cy="229344"/>
          </a:xfrm>
          <a:prstGeom prst="roundRect">
            <a:avLst>
              <a:gd name="adj" fmla="val 14912"/>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350" b="1">
                <a:cs typeface="Arial"/>
              </a:rPr>
              <a:t>9/16–9/27: Open Enrollment Letters</a:t>
            </a:r>
          </a:p>
        </p:txBody>
      </p:sp>
      <p:sp>
        <p:nvSpPr>
          <p:cNvPr id="30" name="Rectangle: Rounded Corners 29">
            <a:extLst>
              <a:ext uri="{FF2B5EF4-FFF2-40B4-BE49-F238E27FC236}">
                <a16:creationId xmlns:a16="http://schemas.microsoft.com/office/drawing/2014/main" id="{D41746AE-BCBA-4D55-BF64-472C93B5A293}"/>
              </a:ext>
            </a:extLst>
          </p:cNvPr>
          <p:cNvSpPr/>
          <p:nvPr/>
        </p:nvSpPr>
        <p:spPr>
          <a:xfrm>
            <a:off x="1859697" y="2652567"/>
            <a:ext cx="2778195" cy="273622"/>
          </a:xfrm>
          <a:prstGeom prst="roundRect">
            <a:avLst>
              <a:gd name="adj" fmla="val 14912"/>
            </a:avLst>
          </a:prstGeom>
          <a:solidFill>
            <a:srgbClr val="FCEFF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350" b="1">
                <a:solidFill>
                  <a:schemeClr val="accent6"/>
                </a:solidFill>
                <a:cs typeface="Arial"/>
              </a:rPr>
              <a:t>9/30: Open Enrollment Begins</a:t>
            </a:r>
          </a:p>
        </p:txBody>
      </p:sp>
      <p:sp>
        <p:nvSpPr>
          <p:cNvPr id="33" name="Rectangle: Rounded Corners 32">
            <a:extLst>
              <a:ext uri="{FF2B5EF4-FFF2-40B4-BE49-F238E27FC236}">
                <a16:creationId xmlns:a16="http://schemas.microsoft.com/office/drawing/2014/main" id="{267032E7-DAC9-F36D-5F6E-8457FA48E6CA}"/>
              </a:ext>
            </a:extLst>
          </p:cNvPr>
          <p:cNvSpPr/>
          <p:nvPr/>
        </p:nvSpPr>
        <p:spPr>
          <a:xfrm>
            <a:off x="1847137" y="2970661"/>
            <a:ext cx="1526930" cy="320141"/>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0" tIns="45720" rIns="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t>October</a:t>
            </a:r>
            <a:endParaRPr lang="en-US" b="1">
              <a:cs typeface="Arial"/>
            </a:endParaRPr>
          </a:p>
        </p:txBody>
      </p:sp>
      <p:sp>
        <p:nvSpPr>
          <p:cNvPr id="36" name="Rectangle: Rounded Corners 35">
            <a:extLst>
              <a:ext uri="{FF2B5EF4-FFF2-40B4-BE49-F238E27FC236}">
                <a16:creationId xmlns:a16="http://schemas.microsoft.com/office/drawing/2014/main" id="{45904374-632E-5E72-074E-FFAF2182336B}"/>
              </a:ext>
            </a:extLst>
          </p:cNvPr>
          <p:cNvSpPr/>
          <p:nvPr/>
        </p:nvSpPr>
        <p:spPr>
          <a:xfrm>
            <a:off x="1864172" y="4444005"/>
            <a:ext cx="4013354" cy="320141"/>
          </a:xfrm>
          <a:prstGeom prst="roundRect">
            <a:avLst>
              <a:gd name="adj" fmla="val 14912"/>
            </a:avLst>
          </a:prstGeom>
          <a:solidFill>
            <a:srgbClr val="FCEFF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350" b="1">
                <a:solidFill>
                  <a:schemeClr val="accent6"/>
                </a:solidFill>
                <a:cs typeface="Arial"/>
              </a:rPr>
              <a:t>10/25: Open Enrollment Ends at 5 p.m., PST</a:t>
            </a:r>
            <a:endParaRPr lang="en-US">
              <a:solidFill>
                <a:schemeClr val="accent6"/>
              </a:solidFill>
              <a:cs typeface="Arial"/>
            </a:endParaRPr>
          </a:p>
        </p:txBody>
      </p:sp>
      <p:pic>
        <p:nvPicPr>
          <p:cNvPr id="37" name="Picture 36" descr="Icons related to health">
            <a:extLst>
              <a:ext uri="{FF2B5EF4-FFF2-40B4-BE49-F238E27FC236}">
                <a16:creationId xmlns:a16="http://schemas.microsoft.com/office/drawing/2014/main" id="{8647E925-9EBC-A57C-F594-87E8B9A3BE65}"/>
              </a:ext>
            </a:extLst>
          </p:cNvPr>
          <p:cNvPicPr>
            <a:picLocks noChangeAspect="1"/>
          </p:cNvPicPr>
          <p:nvPr/>
        </p:nvPicPr>
        <p:blipFill>
          <a:blip r:embed="rId3"/>
          <a:stretch>
            <a:fillRect/>
          </a:stretch>
        </p:blipFill>
        <p:spPr>
          <a:xfrm>
            <a:off x="204287" y="2639222"/>
            <a:ext cx="1619250" cy="333375"/>
          </a:xfrm>
          <a:prstGeom prst="rect">
            <a:avLst/>
          </a:prstGeom>
        </p:spPr>
      </p:pic>
      <p:sp>
        <p:nvSpPr>
          <p:cNvPr id="2" name="Rectangle: Rounded Corners 31">
            <a:extLst>
              <a:ext uri="{FF2B5EF4-FFF2-40B4-BE49-F238E27FC236}">
                <a16:creationId xmlns:a16="http://schemas.microsoft.com/office/drawing/2014/main" id="{E2A51D82-A249-2C07-41F3-A1917057AE4A}"/>
              </a:ext>
            </a:extLst>
          </p:cNvPr>
          <p:cNvSpPr/>
          <p:nvPr/>
        </p:nvSpPr>
        <p:spPr>
          <a:xfrm>
            <a:off x="1854651" y="4063108"/>
            <a:ext cx="4019269" cy="323135"/>
          </a:xfrm>
          <a:prstGeom prst="roundRect">
            <a:avLst>
              <a:gd name="adj" fmla="val 1491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350" b="1">
                <a:cs typeface="Arial"/>
              </a:rPr>
              <a:t>10/17: UESF Town Hall</a:t>
            </a:r>
          </a:p>
        </p:txBody>
      </p:sp>
      <p:sp>
        <p:nvSpPr>
          <p:cNvPr id="7" name="Rectangle: Rounded Corners 31">
            <a:extLst>
              <a:ext uri="{FF2B5EF4-FFF2-40B4-BE49-F238E27FC236}">
                <a16:creationId xmlns:a16="http://schemas.microsoft.com/office/drawing/2014/main" id="{4AEA959F-45A0-7725-DD1C-B755DEE462A4}"/>
              </a:ext>
            </a:extLst>
          </p:cNvPr>
          <p:cNvSpPr/>
          <p:nvPr/>
        </p:nvSpPr>
        <p:spPr>
          <a:xfrm>
            <a:off x="1851331" y="3719893"/>
            <a:ext cx="4019269" cy="285454"/>
          </a:xfrm>
          <a:prstGeom prst="roundRect">
            <a:avLst>
              <a:gd name="adj" fmla="val 1491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350" b="1">
                <a:cs typeface="Arial"/>
              </a:rPr>
              <a:t>10/16: RECCSF Virtual Town Hall</a:t>
            </a:r>
          </a:p>
        </p:txBody>
      </p:sp>
      <p:sp>
        <p:nvSpPr>
          <p:cNvPr id="6" name="Rectangle: Rounded Corners 5">
            <a:extLst>
              <a:ext uri="{FF2B5EF4-FFF2-40B4-BE49-F238E27FC236}">
                <a16:creationId xmlns:a16="http://schemas.microsoft.com/office/drawing/2014/main" id="{BA4AAFCC-21BF-E837-FCD1-7FE698168156}"/>
              </a:ext>
            </a:extLst>
          </p:cNvPr>
          <p:cNvSpPr/>
          <p:nvPr/>
        </p:nvSpPr>
        <p:spPr>
          <a:xfrm>
            <a:off x="3415074" y="5193237"/>
            <a:ext cx="5029326" cy="311704"/>
          </a:xfrm>
          <a:prstGeom prst="roundRect">
            <a:avLst>
              <a:gd name="adj" fmla="val 14912"/>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350" b="1">
                <a:cs typeface="Arial"/>
              </a:rPr>
              <a:t>12/2: Eligibility Data, Confirmation Statement Mailing Date</a:t>
            </a:r>
            <a:endParaRPr lang="en-US"/>
          </a:p>
        </p:txBody>
      </p:sp>
      <p:sp>
        <p:nvSpPr>
          <p:cNvPr id="12" name="Rectangle: Rounded Corners 11">
            <a:extLst>
              <a:ext uri="{FF2B5EF4-FFF2-40B4-BE49-F238E27FC236}">
                <a16:creationId xmlns:a16="http://schemas.microsoft.com/office/drawing/2014/main" id="{A88502A2-C577-C4FF-AB4E-5A98AF98D2F1}"/>
              </a:ext>
            </a:extLst>
          </p:cNvPr>
          <p:cNvSpPr/>
          <p:nvPr/>
        </p:nvSpPr>
        <p:spPr>
          <a:xfrm>
            <a:off x="3415074" y="4824901"/>
            <a:ext cx="1526930" cy="320141"/>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lIns="0" tIns="45720" rIns="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t>December </a:t>
            </a:r>
            <a:endParaRPr lang="en-US" b="1">
              <a:cs typeface="Arial"/>
            </a:endParaRPr>
          </a:p>
        </p:txBody>
      </p:sp>
      <p:sp>
        <p:nvSpPr>
          <p:cNvPr id="17" name="Rectangle: Rounded Corners 16">
            <a:extLst>
              <a:ext uri="{FF2B5EF4-FFF2-40B4-BE49-F238E27FC236}">
                <a16:creationId xmlns:a16="http://schemas.microsoft.com/office/drawing/2014/main" id="{F227E0B7-B6B2-AC58-794A-47A3504FB1C8}"/>
              </a:ext>
            </a:extLst>
          </p:cNvPr>
          <p:cNvSpPr/>
          <p:nvPr/>
        </p:nvSpPr>
        <p:spPr>
          <a:xfrm>
            <a:off x="4934887" y="5968155"/>
            <a:ext cx="3509513" cy="311704"/>
          </a:xfrm>
          <a:prstGeom prst="roundRect">
            <a:avLst>
              <a:gd name="adj" fmla="val 1491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350" b="1">
                <a:cs typeface="Arial"/>
              </a:rPr>
              <a:t>1/1/2025:  Coverage effective January 1.</a:t>
            </a:r>
          </a:p>
        </p:txBody>
      </p:sp>
      <p:sp>
        <p:nvSpPr>
          <p:cNvPr id="18" name="Rectangle: Rounded Corners 17">
            <a:extLst>
              <a:ext uri="{FF2B5EF4-FFF2-40B4-BE49-F238E27FC236}">
                <a16:creationId xmlns:a16="http://schemas.microsoft.com/office/drawing/2014/main" id="{5ECD39E1-FB7A-14E4-2002-B55BE8907F7F}"/>
              </a:ext>
            </a:extLst>
          </p:cNvPr>
          <p:cNvSpPr/>
          <p:nvPr/>
        </p:nvSpPr>
        <p:spPr>
          <a:xfrm>
            <a:off x="4934887" y="5529468"/>
            <a:ext cx="1719570" cy="403617"/>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0" tIns="45720" rIns="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cs typeface="Arial"/>
              </a:rPr>
              <a:t>January 2025</a:t>
            </a:r>
          </a:p>
        </p:txBody>
      </p:sp>
    </p:spTree>
    <p:extLst>
      <p:ext uri="{BB962C8B-B14F-4D97-AF65-F5344CB8AC3E}">
        <p14:creationId xmlns:p14="http://schemas.microsoft.com/office/powerpoint/2010/main" val="336755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8015E2D-681D-3C79-AEE1-49AEAE6AF6C4}"/>
              </a:ext>
            </a:extLst>
          </p:cNvPr>
          <p:cNvSpPr txBox="1">
            <a:spLocks/>
          </p:cNvSpPr>
          <p:nvPr/>
        </p:nvSpPr>
        <p:spPr>
          <a:xfrm>
            <a:off x="1131711" y="1331603"/>
            <a:ext cx="3181692" cy="5119941"/>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1">
                    <a:lumMod val="50000"/>
                  </a:schemeClr>
                </a:solidFill>
                <a:latin typeface="Arial" charset="0"/>
                <a:ea typeface="+mn-ea"/>
                <a:cs typeface="+mn-cs"/>
              </a:defRPr>
            </a:lvl1pPr>
            <a:lvl2pPr marL="685800" indent="-228600" algn="l" defTabSz="914400" rtl="0" eaLnBrk="1" latinLnBrk="0" hangingPunct="1">
              <a:lnSpc>
                <a:spcPct val="90000"/>
              </a:lnSpc>
              <a:spcBef>
                <a:spcPts val="500"/>
              </a:spcBef>
              <a:buClr>
                <a:schemeClr val="accent3"/>
              </a:buClr>
              <a:buFont typeface="Wingdings" charset="2"/>
              <a:buChar char="§"/>
              <a:defRPr sz="2000" b="0" i="0" kern="1200">
                <a:solidFill>
                  <a:schemeClr val="accent1">
                    <a:lumMod val="50000"/>
                  </a:schemeClr>
                </a:solidFill>
                <a:latin typeface="Arial" charset="0"/>
                <a:ea typeface="+mn-ea"/>
                <a:cs typeface="+mn-cs"/>
              </a:defRPr>
            </a:lvl2pPr>
            <a:lvl3pPr marL="1143000" indent="-228600" algn="l" defTabSz="914400" rtl="0" eaLnBrk="1" latinLnBrk="0" hangingPunct="1">
              <a:lnSpc>
                <a:spcPct val="90000"/>
              </a:lnSpc>
              <a:spcBef>
                <a:spcPts val="500"/>
              </a:spcBef>
              <a:buClr>
                <a:schemeClr val="accent3"/>
              </a:buClr>
              <a:buFont typeface=".AppleSystemUIFont" charset="-120"/>
              <a:buChar char="-"/>
              <a:defRPr sz="2000" b="0" i="0" kern="1200">
                <a:solidFill>
                  <a:schemeClr val="accent1">
                    <a:lumMod val="50000"/>
                  </a:schemeClr>
                </a:solidFill>
                <a:latin typeface="Arial" charset="0"/>
                <a:ea typeface="+mn-ea"/>
                <a:cs typeface="+mn-cs"/>
              </a:defRPr>
            </a:lvl3pPr>
            <a:lvl4pPr marL="1600200" indent="-228600" algn="l" defTabSz="914400" rtl="0" eaLnBrk="1" latinLnBrk="0" hangingPunct="1">
              <a:lnSpc>
                <a:spcPct val="90000"/>
              </a:lnSpc>
              <a:spcBef>
                <a:spcPts val="500"/>
              </a:spcBef>
              <a:buClr>
                <a:schemeClr val="accent3"/>
              </a:buClr>
              <a:buFont typeface="Wingdings" charset="2"/>
              <a:buChar char="§"/>
              <a:defRPr sz="2000" b="0" i="0" kern="1200">
                <a:solidFill>
                  <a:schemeClr val="accent1">
                    <a:lumMod val="50000"/>
                  </a:schemeClr>
                </a:solidFill>
                <a:latin typeface="Arial" charset="0"/>
                <a:ea typeface="+mn-ea"/>
                <a:cs typeface="+mn-cs"/>
              </a:defRPr>
            </a:lvl4pPr>
            <a:lvl5pPr marL="2057400" indent="-228600" algn="l" defTabSz="914400" rtl="0" eaLnBrk="1" latinLnBrk="0" hangingPunct="1">
              <a:lnSpc>
                <a:spcPct val="90000"/>
              </a:lnSpc>
              <a:spcBef>
                <a:spcPts val="500"/>
              </a:spcBef>
              <a:buClr>
                <a:schemeClr val="accent3"/>
              </a:buClr>
              <a:buFont typeface=".AppleSystemUIFont" charset="-120"/>
              <a:buChar char="-"/>
              <a:defRPr sz="2000" b="0" i="0" kern="1200">
                <a:solidFill>
                  <a:schemeClr val="accent1">
                    <a:lumMod val="50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b="1">
                <a:solidFill>
                  <a:schemeClr val="tx1"/>
                </a:solidFill>
                <a:latin typeface="Arial"/>
                <a:cs typeface="Arial"/>
              </a:rPr>
              <a:t>Resolving Member Issues</a:t>
            </a:r>
          </a:p>
          <a:p>
            <a:pPr marL="342900" indent="-342900">
              <a:lnSpc>
                <a:spcPct val="100000"/>
              </a:lnSpc>
              <a:buFont typeface="Wingdings" pitchFamily="2" charset="2"/>
              <a:buChar char="§"/>
            </a:pPr>
            <a:r>
              <a:rPr lang="en-US" sz="1600">
                <a:solidFill>
                  <a:schemeClr val="tx1"/>
                </a:solidFill>
                <a:latin typeface="Arial"/>
                <a:cs typeface="Arial"/>
              </a:rPr>
              <a:t>Track first-call resolutions</a:t>
            </a:r>
          </a:p>
          <a:p>
            <a:pPr marL="342900" indent="-342900">
              <a:lnSpc>
                <a:spcPct val="100000"/>
              </a:lnSpc>
              <a:buFont typeface="Wingdings" pitchFamily="2" charset="2"/>
              <a:buChar char="§"/>
            </a:pPr>
            <a:r>
              <a:rPr lang="en-US" sz="1600">
                <a:solidFill>
                  <a:schemeClr val="tx1"/>
                </a:solidFill>
                <a:latin typeface="Arial"/>
                <a:cs typeface="Arial"/>
              </a:rPr>
              <a:t>Track call reasons to help determine next mass communications opportunity</a:t>
            </a:r>
          </a:p>
          <a:p>
            <a:pPr marL="342900" indent="-342900">
              <a:lnSpc>
                <a:spcPct val="100000"/>
              </a:lnSpc>
              <a:buFont typeface="Wingdings" pitchFamily="2" charset="2"/>
              <a:buChar char="§"/>
            </a:pPr>
            <a:r>
              <a:rPr lang="en-US" sz="1600">
                <a:solidFill>
                  <a:schemeClr val="tx1"/>
                </a:solidFill>
                <a:latin typeface="Arial"/>
                <a:cs typeface="Arial"/>
              </a:rPr>
              <a:t>HSS &amp; BSC track both </a:t>
            </a:r>
            <a:br>
              <a:rPr lang="en-US" sz="1600">
                <a:latin typeface="Arial"/>
                <a:cs typeface="Arial"/>
              </a:rPr>
            </a:br>
            <a:r>
              <a:rPr lang="en-US" sz="1600">
                <a:solidFill>
                  <a:schemeClr val="tx1"/>
                </a:solidFill>
                <a:latin typeface="Arial"/>
                <a:cs typeface="Arial"/>
              </a:rPr>
              <a:t>in-bound and outbound calls about MAPD PPO transition</a:t>
            </a:r>
          </a:p>
          <a:p>
            <a:endParaRPr lang="en-US" sz="1800">
              <a:solidFill>
                <a:schemeClr val="tx1"/>
              </a:solidFill>
              <a:cs typeface="Arial"/>
            </a:endParaRPr>
          </a:p>
        </p:txBody>
      </p:sp>
      <p:pic>
        <p:nvPicPr>
          <p:cNvPr id="6" name="Graphic 5" descr="Call center with solid fill">
            <a:extLst>
              <a:ext uri="{FF2B5EF4-FFF2-40B4-BE49-F238E27FC236}">
                <a16:creationId xmlns:a16="http://schemas.microsoft.com/office/drawing/2014/main" id="{4EAB7949-6D5E-D62B-58BB-5739645126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548" y="1337592"/>
            <a:ext cx="914400" cy="914400"/>
          </a:xfrm>
          <a:prstGeom prst="rect">
            <a:avLst/>
          </a:prstGeom>
        </p:spPr>
      </p:pic>
      <p:pic>
        <p:nvPicPr>
          <p:cNvPr id="8" name="Graphic 7" descr="Internet with solid fill">
            <a:extLst>
              <a:ext uri="{FF2B5EF4-FFF2-40B4-BE49-F238E27FC236}">
                <a16:creationId xmlns:a16="http://schemas.microsoft.com/office/drawing/2014/main" id="{24F9C3F6-7B87-12E1-FB53-370BEFC28E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80812" y="3286648"/>
            <a:ext cx="914400" cy="914400"/>
          </a:xfrm>
          <a:prstGeom prst="rect">
            <a:avLst/>
          </a:prstGeom>
        </p:spPr>
      </p:pic>
      <p:sp>
        <p:nvSpPr>
          <p:cNvPr id="9" name="Content Placeholder 2">
            <a:extLst>
              <a:ext uri="{FF2B5EF4-FFF2-40B4-BE49-F238E27FC236}">
                <a16:creationId xmlns:a16="http://schemas.microsoft.com/office/drawing/2014/main" id="{234349E0-6431-B167-D6EA-2F1FA9B6DC31}"/>
              </a:ext>
            </a:extLst>
          </p:cNvPr>
          <p:cNvSpPr txBox="1">
            <a:spLocks/>
          </p:cNvSpPr>
          <p:nvPr/>
        </p:nvSpPr>
        <p:spPr>
          <a:xfrm>
            <a:off x="5621351" y="1331601"/>
            <a:ext cx="3317165" cy="5115357"/>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1">
                    <a:lumMod val="50000"/>
                  </a:schemeClr>
                </a:solidFill>
                <a:latin typeface="Arial" charset="0"/>
                <a:ea typeface="+mn-ea"/>
                <a:cs typeface="+mn-cs"/>
              </a:defRPr>
            </a:lvl1pPr>
            <a:lvl2pPr marL="685800" indent="-228600" algn="l" defTabSz="914400" rtl="0" eaLnBrk="1" latinLnBrk="0" hangingPunct="1">
              <a:lnSpc>
                <a:spcPct val="90000"/>
              </a:lnSpc>
              <a:spcBef>
                <a:spcPts val="500"/>
              </a:spcBef>
              <a:buClr>
                <a:schemeClr val="accent3"/>
              </a:buClr>
              <a:buFont typeface="Wingdings" charset="2"/>
              <a:buChar char="§"/>
              <a:defRPr sz="2000" b="0" i="0" kern="1200">
                <a:solidFill>
                  <a:schemeClr val="accent1">
                    <a:lumMod val="50000"/>
                  </a:schemeClr>
                </a:solidFill>
                <a:latin typeface="Arial" charset="0"/>
                <a:ea typeface="+mn-ea"/>
                <a:cs typeface="+mn-cs"/>
              </a:defRPr>
            </a:lvl2pPr>
            <a:lvl3pPr marL="1143000" indent="-228600" algn="l" defTabSz="914400" rtl="0" eaLnBrk="1" latinLnBrk="0" hangingPunct="1">
              <a:lnSpc>
                <a:spcPct val="90000"/>
              </a:lnSpc>
              <a:spcBef>
                <a:spcPts val="500"/>
              </a:spcBef>
              <a:buClr>
                <a:schemeClr val="accent3"/>
              </a:buClr>
              <a:buFont typeface=".AppleSystemUIFont" charset="-120"/>
              <a:buChar char="-"/>
              <a:defRPr sz="2000" b="0" i="0" kern="1200">
                <a:solidFill>
                  <a:schemeClr val="accent1">
                    <a:lumMod val="50000"/>
                  </a:schemeClr>
                </a:solidFill>
                <a:latin typeface="Arial" charset="0"/>
                <a:ea typeface="+mn-ea"/>
                <a:cs typeface="+mn-cs"/>
              </a:defRPr>
            </a:lvl3pPr>
            <a:lvl4pPr marL="1600200" indent="-228600" algn="l" defTabSz="914400" rtl="0" eaLnBrk="1" latinLnBrk="0" hangingPunct="1">
              <a:lnSpc>
                <a:spcPct val="90000"/>
              </a:lnSpc>
              <a:spcBef>
                <a:spcPts val="500"/>
              </a:spcBef>
              <a:buClr>
                <a:schemeClr val="accent3"/>
              </a:buClr>
              <a:buFont typeface="Wingdings" charset="2"/>
              <a:buChar char="§"/>
              <a:defRPr sz="2000" b="0" i="0" kern="1200">
                <a:solidFill>
                  <a:schemeClr val="accent1">
                    <a:lumMod val="50000"/>
                  </a:schemeClr>
                </a:solidFill>
                <a:latin typeface="Arial" charset="0"/>
                <a:ea typeface="+mn-ea"/>
                <a:cs typeface="+mn-cs"/>
              </a:defRPr>
            </a:lvl4pPr>
            <a:lvl5pPr marL="2057400" indent="-228600" algn="l" defTabSz="914400" rtl="0" eaLnBrk="1" latinLnBrk="0" hangingPunct="1">
              <a:lnSpc>
                <a:spcPct val="90000"/>
              </a:lnSpc>
              <a:spcBef>
                <a:spcPts val="500"/>
              </a:spcBef>
              <a:buClr>
                <a:schemeClr val="accent3"/>
              </a:buClr>
              <a:buFont typeface=".AppleSystemUIFont" charset="-120"/>
              <a:buChar char="-"/>
              <a:defRPr sz="2000" b="0" i="0" kern="1200">
                <a:solidFill>
                  <a:schemeClr val="accent1">
                    <a:lumMod val="50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b="1">
                <a:solidFill>
                  <a:schemeClr val="tx1"/>
                </a:solidFill>
                <a:latin typeface="Arial"/>
                <a:cs typeface="Arial"/>
              </a:rPr>
              <a:t>Reaching As Many Members</a:t>
            </a:r>
          </a:p>
          <a:p>
            <a:pPr marL="285750" indent="-285750">
              <a:lnSpc>
                <a:spcPct val="100000"/>
              </a:lnSpc>
              <a:buFont typeface="Wingdings" panose="020B0604020202020204" pitchFamily="34" charset="0"/>
              <a:buChar char="§"/>
            </a:pPr>
            <a:r>
              <a:rPr lang="en-US" sz="1600">
                <a:solidFill>
                  <a:schemeClr val="tx1"/>
                </a:solidFill>
                <a:latin typeface="Arial"/>
                <a:cs typeface="Arial"/>
              </a:rPr>
              <a:t>Track participation in:</a:t>
            </a:r>
          </a:p>
          <a:p>
            <a:pPr lvl="1">
              <a:lnSpc>
                <a:spcPct val="100000"/>
              </a:lnSpc>
            </a:pPr>
            <a:r>
              <a:rPr lang="en-US" sz="1600">
                <a:solidFill>
                  <a:schemeClr val="tx1"/>
                </a:solidFill>
                <a:latin typeface="Arial"/>
                <a:cs typeface="Arial"/>
              </a:rPr>
              <a:t>Townhalls</a:t>
            </a:r>
            <a:endParaRPr lang="en-US">
              <a:solidFill>
                <a:schemeClr val="tx1"/>
              </a:solidFill>
              <a:cs typeface="Arial" charset="0"/>
            </a:endParaRPr>
          </a:p>
          <a:p>
            <a:pPr lvl="1">
              <a:lnSpc>
                <a:spcPct val="100000"/>
              </a:lnSpc>
              <a:buClr>
                <a:srgbClr val="EB8023"/>
              </a:buClr>
            </a:pPr>
            <a:r>
              <a:rPr lang="en-US" sz="1600">
                <a:solidFill>
                  <a:schemeClr val="tx1"/>
                </a:solidFill>
                <a:latin typeface="Arial"/>
                <a:cs typeface="Arial"/>
              </a:rPr>
              <a:t>Webinars</a:t>
            </a:r>
          </a:p>
          <a:p>
            <a:pPr marL="285750" indent="-285750">
              <a:buFont typeface="Wingdings" panose="020B0604020202020204" pitchFamily="34" charset="0"/>
              <a:buChar char="§"/>
            </a:pPr>
            <a:r>
              <a:rPr lang="en-US" sz="1600">
                <a:solidFill>
                  <a:schemeClr val="tx1"/>
                </a:solidFill>
                <a:latin typeface="Arial"/>
                <a:cs typeface="Arial"/>
              </a:rPr>
              <a:t>Track QR code survey response</a:t>
            </a:r>
          </a:p>
          <a:p>
            <a:pPr marL="285750" indent="-285750">
              <a:buFont typeface="Wingdings" panose="020B0604020202020204" pitchFamily="34" charset="0"/>
              <a:buChar char="§"/>
            </a:pPr>
            <a:r>
              <a:rPr lang="en-US" sz="1600">
                <a:solidFill>
                  <a:schemeClr val="tx1"/>
                </a:solidFill>
                <a:latin typeface="Arial"/>
                <a:cs typeface="Arial"/>
              </a:rPr>
              <a:t>Track email engagement</a:t>
            </a:r>
          </a:p>
          <a:p>
            <a:pPr marL="285750" indent="-285750">
              <a:lnSpc>
                <a:spcPct val="100000"/>
              </a:lnSpc>
              <a:buFont typeface="Wingdings" panose="020B0604020202020204" pitchFamily="34" charset="0"/>
              <a:buChar char="§"/>
            </a:pPr>
            <a:r>
              <a:rPr lang="en-US" sz="1600">
                <a:solidFill>
                  <a:schemeClr val="tx1"/>
                </a:solidFill>
                <a:latin typeface="Arial"/>
                <a:cs typeface="Arial"/>
              </a:rPr>
              <a:t>Track microsite and search tool utilization</a:t>
            </a:r>
          </a:p>
          <a:p>
            <a:pPr marL="285750" indent="-285750">
              <a:lnSpc>
                <a:spcPct val="100000"/>
              </a:lnSpc>
              <a:buFont typeface="Wingdings" panose="020B0604020202020204" pitchFamily="34" charset="0"/>
              <a:buChar char="§"/>
            </a:pPr>
            <a:r>
              <a:rPr lang="en-US" sz="1600">
                <a:solidFill>
                  <a:schemeClr val="tx1"/>
                </a:solidFill>
                <a:latin typeface="Arial"/>
                <a:cs typeface="Arial"/>
              </a:rPr>
              <a:t>Develop progress </a:t>
            </a:r>
            <a:br>
              <a:rPr lang="en-US" sz="1600">
                <a:latin typeface="Arial"/>
                <a:cs typeface="Arial"/>
              </a:rPr>
            </a:br>
            <a:r>
              <a:rPr lang="en-US" sz="1600">
                <a:solidFill>
                  <a:schemeClr val="tx1"/>
                </a:solidFill>
                <a:latin typeface="Arial"/>
                <a:cs typeface="Arial"/>
              </a:rPr>
              <a:t>dashboard and issues </a:t>
            </a:r>
            <a:br>
              <a:rPr lang="en-US" sz="1600">
                <a:latin typeface="Arial"/>
                <a:cs typeface="Arial"/>
              </a:rPr>
            </a:br>
            <a:r>
              <a:rPr lang="en-US" sz="1600">
                <a:solidFill>
                  <a:schemeClr val="tx1"/>
                </a:solidFill>
                <a:latin typeface="Arial"/>
                <a:cs typeface="Arial"/>
              </a:rPr>
              <a:t>log for joint resolution</a:t>
            </a:r>
          </a:p>
        </p:txBody>
      </p:sp>
      <p:pic>
        <p:nvPicPr>
          <p:cNvPr id="13" name="Graphic 12" descr="Classroom with solid fill">
            <a:extLst>
              <a:ext uri="{FF2B5EF4-FFF2-40B4-BE49-F238E27FC236}">
                <a16:creationId xmlns:a16="http://schemas.microsoft.com/office/drawing/2014/main" id="{F8EE99AE-076E-F36C-7FED-C76449DFE62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80812" y="1345649"/>
            <a:ext cx="914400" cy="914400"/>
          </a:xfrm>
          <a:prstGeom prst="rect">
            <a:avLst/>
          </a:prstGeom>
        </p:spPr>
      </p:pic>
      <p:sp>
        <p:nvSpPr>
          <p:cNvPr id="4" name="Footer Placeholder 9">
            <a:extLst>
              <a:ext uri="{FF2B5EF4-FFF2-40B4-BE49-F238E27FC236}">
                <a16:creationId xmlns:a16="http://schemas.microsoft.com/office/drawing/2014/main" id="{7EAC3AFF-80C3-2EC4-8C35-01204315E742}"/>
              </a:ext>
            </a:extLst>
          </p:cNvPr>
          <p:cNvSpPr>
            <a:spLocks noGrp="1"/>
          </p:cNvSpPr>
          <p:nvPr>
            <p:ph type="ftr" sz="quarter" idx="3"/>
          </p:nvPr>
        </p:nvSpPr>
        <p:spPr>
          <a:xfrm>
            <a:off x="0" y="1"/>
            <a:ext cx="9144000" cy="350044"/>
          </a:xfrm>
        </p:spPr>
        <p:txBody>
          <a:bodyPr/>
          <a:lstStyle/>
          <a:p>
            <a:r>
              <a:rPr lang="en-US">
                <a:solidFill>
                  <a:srgbClr val="1A5F93"/>
                </a:solidFill>
              </a:rPr>
              <a:t>Blue Shield Medicare PPO Transition Update – </a:t>
            </a:r>
            <a:r>
              <a:rPr lang="en-US"/>
              <a:t>November</a:t>
            </a:r>
            <a:r>
              <a:rPr lang="en-US">
                <a:solidFill>
                  <a:srgbClr val="1A5F93"/>
                </a:solidFill>
              </a:rPr>
              <a:t> 14, 2024</a:t>
            </a:r>
          </a:p>
        </p:txBody>
      </p:sp>
      <p:sp>
        <p:nvSpPr>
          <p:cNvPr id="5" name="Title 1">
            <a:extLst>
              <a:ext uri="{FF2B5EF4-FFF2-40B4-BE49-F238E27FC236}">
                <a16:creationId xmlns:a16="http://schemas.microsoft.com/office/drawing/2014/main" id="{3EB8BF80-65AF-232C-446B-63AAADA84FBC}"/>
              </a:ext>
            </a:extLst>
          </p:cNvPr>
          <p:cNvSpPr txBox="1">
            <a:spLocks noGrp="1"/>
          </p:cNvSpPr>
          <p:nvPr>
            <p:ph type="title" idx="4294967295"/>
          </p:nvPr>
        </p:nvSpPr>
        <p:spPr>
          <a:xfrm>
            <a:off x="0" y="363435"/>
            <a:ext cx="9144000" cy="914746"/>
          </a:xfrm>
          <a:prstGeom prst="rect">
            <a:avLst/>
          </a:prstGeom>
          <a:noFill/>
          <a:ln>
            <a:noFill/>
            <a:prstDash/>
          </a:ln>
          <a:effectLst/>
        </p:spPr>
        <p:txBody>
          <a:bodyPr rot="0" spcFirstLastPara="0" vertOverflow="overflow" horzOverflow="overflow" vert="horz" wrap="square" lIns="228600" tIns="228600" rIns="228600" bIns="22860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3200" b="0" i="0" kern="1200">
                <a:solidFill>
                  <a:schemeClr val="tx2"/>
                </a:solidFill>
                <a:latin typeface="Arial"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chemeClr val="tx2"/>
                </a:solidFill>
                <a:effectLst/>
                <a:uLnTx/>
                <a:uFillTx/>
                <a:latin typeface="Arial" charset="0"/>
                <a:ea typeface="+mj-ea"/>
                <a:cs typeface="+mj-cs"/>
              </a:rPr>
              <a:t>Shared Success Metrics</a:t>
            </a:r>
          </a:p>
        </p:txBody>
      </p:sp>
      <p:pic>
        <p:nvPicPr>
          <p:cNvPr id="7" name="Graphic 6" descr="Email with solid fill">
            <a:extLst>
              <a:ext uri="{FF2B5EF4-FFF2-40B4-BE49-F238E27FC236}">
                <a16:creationId xmlns:a16="http://schemas.microsoft.com/office/drawing/2014/main" id="{EDEFC7E7-6A90-DE97-5B1B-D7E7F1AC53A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21420" y="4269990"/>
            <a:ext cx="633184" cy="633184"/>
          </a:xfrm>
          <a:prstGeom prst="rect">
            <a:avLst/>
          </a:prstGeom>
        </p:spPr>
      </p:pic>
      <p:pic>
        <p:nvPicPr>
          <p:cNvPr id="10" name="Content Placeholder 7" descr="Online meeting with solid fill">
            <a:extLst>
              <a:ext uri="{FF2B5EF4-FFF2-40B4-BE49-F238E27FC236}">
                <a16:creationId xmlns:a16="http://schemas.microsoft.com/office/drawing/2014/main" id="{AD00E9C8-FD44-D32F-016C-870C5B6B4D06}"/>
              </a:ext>
            </a:extLst>
          </p:cNvPr>
          <p:cNvPicPr>
            <a:picLocks noGrp="1" noChangeAspect="1"/>
          </p:cNvPicPr>
          <p:nvPr>
            <p:ph idx="1"/>
          </p:nvPr>
        </p:nvPicPr>
        <p:blipFill>
          <a:blip r:embed="rId11">
            <a:extLst>
              <a:ext uri="{96DAC541-7B7A-43D3-8B79-37D633B846F1}">
                <asvg:svgBlip xmlns:asvg="http://schemas.microsoft.com/office/drawing/2016/SVG/main" r:embed="rId12"/>
              </a:ext>
            </a:extLst>
          </a:blip>
          <a:stretch>
            <a:fillRect/>
          </a:stretch>
        </p:blipFill>
        <p:spPr>
          <a:xfrm>
            <a:off x="4583558" y="2367519"/>
            <a:ext cx="914400" cy="914400"/>
          </a:xfrm>
        </p:spPr>
      </p:pic>
    </p:spTree>
    <p:extLst>
      <p:ext uri="{BB962C8B-B14F-4D97-AF65-F5344CB8AC3E}">
        <p14:creationId xmlns:p14="http://schemas.microsoft.com/office/powerpoint/2010/main" val="265116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4073F-E25B-9F01-3571-7DF7E05BCC9C}"/>
              </a:ext>
            </a:extLst>
          </p:cNvPr>
          <p:cNvSpPr>
            <a:spLocks noGrp="1"/>
          </p:cNvSpPr>
          <p:nvPr>
            <p:ph type="title"/>
          </p:nvPr>
        </p:nvSpPr>
        <p:spPr/>
        <p:txBody>
          <a:bodyPr/>
          <a:lstStyle/>
          <a:p>
            <a:r>
              <a:rPr lang="en-US" b="1">
                <a:solidFill>
                  <a:schemeClr val="tx2"/>
                </a:solidFill>
              </a:rPr>
              <a:t>Open Enrollment Engagement Update</a:t>
            </a:r>
          </a:p>
        </p:txBody>
      </p:sp>
      <p:sp>
        <p:nvSpPr>
          <p:cNvPr id="3" name="Content Placeholder 2">
            <a:extLst>
              <a:ext uri="{FF2B5EF4-FFF2-40B4-BE49-F238E27FC236}">
                <a16:creationId xmlns:a16="http://schemas.microsoft.com/office/drawing/2014/main" id="{9F14A12C-A109-BCDA-84E1-F8E07FC4FA0F}"/>
              </a:ext>
            </a:extLst>
          </p:cNvPr>
          <p:cNvSpPr>
            <a:spLocks noGrp="1"/>
          </p:cNvSpPr>
          <p:nvPr>
            <p:ph idx="1"/>
          </p:nvPr>
        </p:nvSpPr>
        <p:spPr>
          <a:xfrm>
            <a:off x="199688" y="1371600"/>
            <a:ext cx="4771128" cy="4918112"/>
          </a:xfrm>
        </p:spPr>
        <p:txBody>
          <a:bodyPr vert="horz" lIns="228600" tIns="45720" rIns="228600" bIns="45720" rtlCol="0" anchor="t">
            <a:normAutofit/>
          </a:bodyPr>
          <a:lstStyle/>
          <a:p>
            <a:pPr>
              <a:lnSpc>
                <a:spcPct val="110000"/>
              </a:lnSpc>
            </a:pPr>
            <a:r>
              <a:rPr lang="en-US" b="1">
                <a:solidFill>
                  <a:schemeClr val="tx1"/>
                </a:solidFill>
                <a:latin typeface="Arial"/>
                <a:cs typeface="Arial"/>
              </a:rPr>
              <a:t>Retiree Stakeholder Meetings</a:t>
            </a:r>
            <a:endParaRPr lang="en-US">
              <a:solidFill>
                <a:schemeClr val="tx1"/>
              </a:solidFill>
              <a:cs typeface="Arial" charset="0"/>
            </a:endParaRPr>
          </a:p>
          <a:p>
            <a:pPr marL="342900" indent="-342900">
              <a:lnSpc>
                <a:spcPct val="110000"/>
              </a:lnSpc>
              <a:buFont typeface="Wingdings" panose="020B0604020202020204" pitchFamily="34" charset="0"/>
              <a:buChar char="§"/>
            </a:pPr>
            <a:r>
              <a:rPr lang="en-US" sz="1600">
                <a:solidFill>
                  <a:schemeClr val="tx1"/>
                </a:solidFill>
                <a:latin typeface="Arial"/>
                <a:cs typeface="Arial"/>
              </a:rPr>
              <a:t>Veteran Police Officers Association (VPOA)</a:t>
            </a:r>
          </a:p>
          <a:p>
            <a:pPr lvl="1">
              <a:lnSpc>
                <a:spcPct val="110000"/>
              </a:lnSpc>
            </a:pPr>
            <a:r>
              <a:rPr lang="en-US" sz="1600">
                <a:solidFill>
                  <a:schemeClr val="tx1"/>
                </a:solidFill>
                <a:latin typeface="Arial"/>
                <a:cs typeface="Arial"/>
              </a:rPr>
              <a:t>~60 attendees</a:t>
            </a:r>
          </a:p>
          <a:p>
            <a:pPr marL="342900" indent="-342900">
              <a:lnSpc>
                <a:spcPct val="110000"/>
              </a:lnSpc>
              <a:buFont typeface="Wingdings" panose="020B0604020202020204" pitchFamily="34" charset="0"/>
              <a:buChar char="§"/>
            </a:pPr>
            <a:r>
              <a:rPr lang="en-US" sz="1600">
                <a:solidFill>
                  <a:schemeClr val="tx1"/>
                </a:solidFill>
                <a:latin typeface="Arial"/>
                <a:cs typeface="Arial"/>
              </a:rPr>
              <a:t>Protect Our Benefits (POB) </a:t>
            </a:r>
          </a:p>
          <a:p>
            <a:pPr lvl="1">
              <a:lnSpc>
                <a:spcPct val="110000"/>
              </a:lnSpc>
            </a:pPr>
            <a:r>
              <a:rPr lang="en-US" sz="1600">
                <a:solidFill>
                  <a:schemeClr val="tx1"/>
                </a:solidFill>
                <a:latin typeface="Arial"/>
                <a:cs typeface="Arial"/>
              </a:rPr>
              <a:t>~14 attendees</a:t>
            </a:r>
          </a:p>
          <a:p>
            <a:pPr marL="342900" indent="-342900">
              <a:lnSpc>
                <a:spcPct val="110000"/>
              </a:lnSpc>
              <a:buFont typeface="Wingdings" panose="020B0604020202020204" pitchFamily="34" charset="0"/>
              <a:buChar char="§"/>
            </a:pPr>
            <a:r>
              <a:rPr lang="en-US" sz="1600">
                <a:solidFill>
                  <a:schemeClr val="tx1"/>
                </a:solidFill>
                <a:latin typeface="Arial"/>
                <a:cs typeface="Arial"/>
              </a:rPr>
              <a:t>Retired Employees of the City &amp; County of San Francisco (RECCSF) </a:t>
            </a:r>
          </a:p>
          <a:p>
            <a:pPr lvl="1">
              <a:lnSpc>
                <a:spcPct val="110000"/>
              </a:lnSpc>
            </a:pPr>
            <a:r>
              <a:rPr lang="en-US" sz="1600">
                <a:solidFill>
                  <a:schemeClr val="tx1"/>
                </a:solidFill>
                <a:latin typeface="Arial"/>
                <a:cs typeface="Arial"/>
              </a:rPr>
              <a:t>~30 virtual participants</a:t>
            </a:r>
          </a:p>
          <a:p>
            <a:pPr marL="342900" indent="-342900">
              <a:lnSpc>
                <a:spcPct val="110000"/>
              </a:lnSpc>
              <a:buFont typeface="Wingdings" panose="020B0604020202020204" pitchFamily="34" charset="0"/>
              <a:buChar char="§"/>
            </a:pPr>
            <a:r>
              <a:rPr lang="en-US" sz="1600">
                <a:solidFill>
                  <a:schemeClr val="tx1"/>
                </a:solidFill>
                <a:latin typeface="Arial"/>
                <a:cs typeface="Arial"/>
              </a:rPr>
              <a:t>United Educators of San Francisco (UESF) </a:t>
            </a:r>
          </a:p>
          <a:p>
            <a:pPr lvl="1">
              <a:lnSpc>
                <a:spcPct val="110000"/>
              </a:lnSpc>
            </a:pPr>
            <a:r>
              <a:rPr lang="en-US" sz="1600">
                <a:solidFill>
                  <a:schemeClr val="tx1"/>
                </a:solidFill>
                <a:latin typeface="Arial"/>
                <a:cs typeface="Arial"/>
              </a:rPr>
              <a:t>~50 attendees</a:t>
            </a:r>
          </a:p>
        </p:txBody>
      </p:sp>
      <p:sp>
        <p:nvSpPr>
          <p:cNvPr id="4" name="Content Placeholder 3">
            <a:extLst>
              <a:ext uri="{FF2B5EF4-FFF2-40B4-BE49-F238E27FC236}">
                <a16:creationId xmlns:a16="http://schemas.microsoft.com/office/drawing/2014/main" id="{5281E140-CD14-2C2C-0F43-ACC5E73A3D3F}"/>
              </a:ext>
            </a:extLst>
          </p:cNvPr>
          <p:cNvSpPr>
            <a:spLocks noGrp="1"/>
          </p:cNvSpPr>
          <p:nvPr>
            <p:ph sz="quarter" idx="13"/>
          </p:nvPr>
        </p:nvSpPr>
        <p:spPr>
          <a:xfrm>
            <a:off x="5053046" y="1371600"/>
            <a:ext cx="3897339" cy="4572000"/>
          </a:xfrm>
        </p:spPr>
        <p:txBody>
          <a:bodyPr vert="horz" lIns="228600" tIns="45720" rIns="228600" bIns="45720" rtlCol="0" anchor="t">
            <a:normAutofit/>
          </a:bodyPr>
          <a:lstStyle/>
          <a:p>
            <a:pPr>
              <a:lnSpc>
                <a:spcPct val="100000"/>
              </a:lnSpc>
            </a:pPr>
            <a:r>
              <a:rPr lang="en-US" b="1">
                <a:solidFill>
                  <a:schemeClr val="tx1"/>
                </a:solidFill>
                <a:latin typeface="Arial"/>
                <a:cs typeface="Arial"/>
              </a:rPr>
              <a:t>During the meetings, we:</a:t>
            </a:r>
          </a:p>
          <a:p>
            <a:pPr marL="285750" indent="-285750">
              <a:lnSpc>
                <a:spcPct val="100000"/>
              </a:lnSpc>
              <a:buFont typeface="Wingdings" panose="020B0604020202020204" pitchFamily="34" charset="0"/>
              <a:buChar char="§"/>
            </a:pPr>
            <a:r>
              <a:rPr lang="en-US" sz="1600">
                <a:solidFill>
                  <a:schemeClr val="tx1"/>
                </a:solidFill>
                <a:latin typeface="Arial"/>
                <a:cs typeface="Arial"/>
              </a:rPr>
              <a:t>Addressed concerns</a:t>
            </a:r>
          </a:p>
          <a:p>
            <a:pPr marL="285750" indent="-285750">
              <a:lnSpc>
                <a:spcPct val="100000"/>
              </a:lnSpc>
              <a:buFont typeface="Wingdings" panose="020B0604020202020204" pitchFamily="34" charset="0"/>
              <a:buChar char="§"/>
            </a:pPr>
            <a:r>
              <a:rPr lang="en-US" sz="1600">
                <a:solidFill>
                  <a:schemeClr val="tx1"/>
                </a:solidFill>
                <a:latin typeface="Arial"/>
                <a:cs typeface="Arial"/>
              </a:rPr>
              <a:t>Answered plan questions</a:t>
            </a:r>
          </a:p>
          <a:p>
            <a:pPr marL="285750" indent="-285750">
              <a:lnSpc>
                <a:spcPct val="100000"/>
              </a:lnSpc>
              <a:buFont typeface="Wingdings" panose="020B0604020202020204" pitchFamily="34" charset="0"/>
              <a:buChar char="§"/>
            </a:pPr>
            <a:r>
              <a:rPr lang="en-US" sz="1600">
                <a:solidFill>
                  <a:schemeClr val="tx1"/>
                </a:solidFill>
                <a:latin typeface="Arial"/>
                <a:cs typeface="Arial"/>
              </a:rPr>
              <a:t>Provided dedicated resources for members who had more questions</a:t>
            </a:r>
          </a:p>
          <a:p>
            <a:pPr marL="285750" indent="-285750">
              <a:lnSpc>
                <a:spcPct val="100000"/>
              </a:lnSpc>
              <a:buFont typeface="Wingdings" panose="020B0604020202020204" pitchFamily="34" charset="0"/>
              <a:buChar char="§"/>
            </a:pPr>
            <a:r>
              <a:rPr lang="en-US" sz="1600">
                <a:solidFill>
                  <a:schemeClr val="tx1"/>
                </a:solidFill>
                <a:latin typeface="Arial"/>
                <a:cs typeface="Arial"/>
              </a:rPr>
              <a:t>Shared our commitment for ongoing support for our retirees</a:t>
            </a:r>
          </a:p>
          <a:p>
            <a:pPr marL="285750" indent="-285750">
              <a:lnSpc>
                <a:spcPct val="100000"/>
              </a:lnSpc>
              <a:buFont typeface="Wingdings" panose="020B0604020202020204" pitchFamily="34" charset="0"/>
              <a:buChar char="§"/>
            </a:pPr>
            <a:r>
              <a:rPr lang="en-US" sz="1600">
                <a:solidFill>
                  <a:schemeClr val="tx1"/>
                </a:solidFill>
                <a:latin typeface="Arial"/>
                <a:cs typeface="Arial"/>
              </a:rPr>
              <a:t>Discussed plan to host a series of workshops in 2025 to ensure members stay engaged in their health through the benefits of their Medicare plan</a:t>
            </a:r>
          </a:p>
          <a:p>
            <a:pPr>
              <a:lnSpc>
                <a:spcPct val="100000"/>
              </a:lnSpc>
            </a:pPr>
            <a:endParaRPr lang="en-US" sz="1600">
              <a:solidFill>
                <a:schemeClr val="tx1"/>
              </a:solidFill>
              <a:latin typeface="Arial"/>
              <a:cs typeface="Arial"/>
            </a:endParaRPr>
          </a:p>
        </p:txBody>
      </p:sp>
      <p:sp>
        <p:nvSpPr>
          <p:cNvPr id="5" name="Footer Placeholder 4">
            <a:extLst>
              <a:ext uri="{FF2B5EF4-FFF2-40B4-BE49-F238E27FC236}">
                <a16:creationId xmlns:a16="http://schemas.microsoft.com/office/drawing/2014/main" id="{89CA9B6B-78C5-D7D6-F8C3-24D75FD8F008}"/>
              </a:ext>
            </a:extLst>
          </p:cNvPr>
          <p:cNvSpPr>
            <a:spLocks noGrp="1"/>
          </p:cNvSpPr>
          <p:nvPr>
            <p:ph type="ftr" sz="quarter" idx="3"/>
          </p:nvPr>
        </p:nvSpPr>
        <p:spPr/>
        <p:txBody>
          <a:bodyPr/>
          <a:lstStyle/>
          <a:p>
            <a:r>
              <a:rPr lang="en-US"/>
              <a:t>Blue Shield Medicare PPO Transition Update – November 14, 2024</a:t>
            </a:r>
          </a:p>
        </p:txBody>
      </p:sp>
    </p:spTree>
    <p:extLst>
      <p:ext uri="{BB962C8B-B14F-4D97-AF65-F5344CB8AC3E}">
        <p14:creationId xmlns:p14="http://schemas.microsoft.com/office/powerpoint/2010/main" val="157124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8A9EB-6323-7946-9AEB-A46263F76F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3D0559-F9C3-1457-901A-DB143D3A08D5}"/>
              </a:ext>
            </a:extLst>
          </p:cNvPr>
          <p:cNvSpPr>
            <a:spLocks noGrp="1"/>
          </p:cNvSpPr>
          <p:nvPr>
            <p:ph type="title"/>
          </p:nvPr>
        </p:nvSpPr>
        <p:spPr/>
        <p:txBody>
          <a:bodyPr/>
          <a:lstStyle/>
          <a:p>
            <a:r>
              <a:rPr lang="en-US" b="1">
                <a:solidFill>
                  <a:schemeClr val="tx2"/>
                </a:solidFill>
              </a:rPr>
              <a:t>Open Enrollment Engagement Update</a:t>
            </a:r>
          </a:p>
        </p:txBody>
      </p:sp>
      <p:sp>
        <p:nvSpPr>
          <p:cNvPr id="4" name="Content Placeholder 3">
            <a:extLst>
              <a:ext uri="{FF2B5EF4-FFF2-40B4-BE49-F238E27FC236}">
                <a16:creationId xmlns:a16="http://schemas.microsoft.com/office/drawing/2014/main" id="{7EF3BDB2-2C13-4940-D465-D3BB72358D9C}"/>
              </a:ext>
            </a:extLst>
          </p:cNvPr>
          <p:cNvSpPr>
            <a:spLocks noGrp="1"/>
          </p:cNvSpPr>
          <p:nvPr>
            <p:ph sz="quarter" idx="13"/>
          </p:nvPr>
        </p:nvSpPr>
        <p:spPr>
          <a:xfrm>
            <a:off x="234421" y="1413518"/>
            <a:ext cx="3651032" cy="4610528"/>
          </a:xfrm>
        </p:spPr>
        <p:txBody>
          <a:bodyPr vert="horz" lIns="228600" tIns="45720" rIns="228600" bIns="45720" rtlCol="0" anchor="t">
            <a:normAutofit/>
          </a:bodyPr>
          <a:lstStyle/>
          <a:p>
            <a:pPr>
              <a:lnSpc>
                <a:spcPct val="100000"/>
              </a:lnSpc>
            </a:pPr>
            <a:r>
              <a:rPr lang="en-US" b="1">
                <a:solidFill>
                  <a:schemeClr val="tx1"/>
                </a:solidFill>
                <a:latin typeface="Arial"/>
                <a:cs typeface="Arial"/>
              </a:rPr>
              <a:t>6 Webinars</a:t>
            </a:r>
          </a:p>
          <a:p>
            <a:pPr marL="285750" indent="-285750">
              <a:lnSpc>
                <a:spcPct val="100000"/>
              </a:lnSpc>
              <a:buFont typeface="Wingdings" panose="020B0604020202020204" pitchFamily="34" charset="0"/>
              <a:buChar char="§"/>
            </a:pPr>
            <a:r>
              <a:rPr lang="en-US" sz="1800">
                <a:solidFill>
                  <a:schemeClr val="tx1"/>
                </a:solidFill>
                <a:latin typeface="Arial"/>
                <a:cs typeface="Arial"/>
              </a:rPr>
              <a:t>3 Dedicated Blue Shield Deep Dive webinars with an average of 92 participants.</a:t>
            </a:r>
          </a:p>
          <a:p>
            <a:pPr marL="285750" indent="-285750">
              <a:lnSpc>
                <a:spcPct val="100000"/>
              </a:lnSpc>
              <a:buFont typeface="Wingdings" panose="020B0604020202020204" pitchFamily="34" charset="0"/>
              <a:buChar char="§"/>
            </a:pPr>
            <a:r>
              <a:rPr lang="en-US" sz="1800">
                <a:solidFill>
                  <a:schemeClr val="tx1"/>
                </a:solidFill>
                <a:latin typeface="Arial"/>
                <a:cs typeface="Arial"/>
              </a:rPr>
              <a:t>3 General HSS Medicare Plans webinars with an average of 69 participants.</a:t>
            </a:r>
          </a:p>
          <a:p>
            <a:pPr marL="285750" indent="-285750">
              <a:lnSpc>
                <a:spcPct val="100000"/>
              </a:lnSpc>
              <a:buFont typeface="Wingdings" panose="020B0604020202020204" pitchFamily="34" charset="0"/>
              <a:buChar char="§"/>
            </a:pPr>
            <a:r>
              <a:rPr lang="en-US" sz="1800">
                <a:solidFill>
                  <a:schemeClr val="tx1"/>
                </a:solidFill>
                <a:latin typeface="Arial"/>
                <a:cs typeface="Arial"/>
              </a:rPr>
              <a:t>Common questions included gym membership differences, access to Walgreens, OptumRx, and access to providers.</a:t>
            </a:r>
          </a:p>
        </p:txBody>
      </p:sp>
      <p:sp>
        <p:nvSpPr>
          <p:cNvPr id="5" name="Footer Placeholder 4">
            <a:extLst>
              <a:ext uri="{FF2B5EF4-FFF2-40B4-BE49-F238E27FC236}">
                <a16:creationId xmlns:a16="http://schemas.microsoft.com/office/drawing/2014/main" id="{D4D87061-2B0F-0A88-55C7-D9607461A9B1}"/>
              </a:ext>
            </a:extLst>
          </p:cNvPr>
          <p:cNvSpPr>
            <a:spLocks noGrp="1"/>
          </p:cNvSpPr>
          <p:nvPr>
            <p:ph type="ftr" sz="quarter" idx="3"/>
          </p:nvPr>
        </p:nvSpPr>
        <p:spPr/>
        <p:txBody>
          <a:bodyPr/>
          <a:lstStyle/>
          <a:p>
            <a:r>
              <a:rPr lang="en-US"/>
              <a:t>Blue Shield Medicare PPO Transition Update – November 14, 2024</a:t>
            </a:r>
          </a:p>
        </p:txBody>
      </p:sp>
      <p:pic>
        <p:nvPicPr>
          <p:cNvPr id="3" name="Picture 2">
            <a:extLst>
              <a:ext uri="{FF2B5EF4-FFF2-40B4-BE49-F238E27FC236}">
                <a16:creationId xmlns:a16="http://schemas.microsoft.com/office/drawing/2014/main" id="{C628EB99-05AC-0C8F-4B38-050F7B3B428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75792" y="1928321"/>
            <a:ext cx="4572000" cy="2568279"/>
          </a:xfrm>
          <a:prstGeom prst="rect">
            <a:avLst/>
          </a:prstGeom>
        </p:spPr>
      </p:pic>
    </p:spTree>
    <p:extLst>
      <p:ext uri="{BB962C8B-B14F-4D97-AF65-F5344CB8AC3E}">
        <p14:creationId xmlns:p14="http://schemas.microsoft.com/office/powerpoint/2010/main" val="94572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tyle 2">
  <a:themeElements>
    <a:clrScheme name="SFHSS-BenefitsAdmin">
      <a:dk1>
        <a:srgbClr val="000000"/>
      </a:dk1>
      <a:lt1>
        <a:srgbClr val="FFFFFF"/>
      </a:lt1>
      <a:dk2>
        <a:srgbClr val="0067A5"/>
      </a:dk2>
      <a:lt2>
        <a:srgbClr val="C5C5C5"/>
      </a:lt2>
      <a:accent1>
        <a:srgbClr val="7D7773"/>
      </a:accent1>
      <a:accent2>
        <a:srgbClr val="70BBE8"/>
      </a:accent2>
      <a:accent3>
        <a:srgbClr val="EB8023"/>
      </a:accent3>
      <a:accent4>
        <a:srgbClr val="DED1B0"/>
      </a:accent4>
      <a:accent5>
        <a:srgbClr val="5C9169"/>
      </a:accent5>
      <a:accent6>
        <a:srgbClr val="D81A3C"/>
      </a:accent6>
      <a:hlink>
        <a:srgbClr val="0067A5"/>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S_PPT_Template_NoPattern" id="{D0755D00-0645-D040-888B-DCE3FA8FA766}" vid="{7D127D05-0403-A847-A033-512E15D5E8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HSS_PPT_Template_NoPattern</Template>
  <TotalTime>0</TotalTime>
  <Words>2712</Words>
  <Application>Microsoft Office PowerPoint</Application>
  <PresentationFormat>On-screen Show (4:3)</PresentationFormat>
  <Paragraphs>368</Paragraphs>
  <Slides>24</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ＭＳ Ｐゴシック</vt:lpstr>
      <vt:lpstr>.AppleSystemUIFont</vt:lpstr>
      <vt:lpstr>Arial</vt:lpstr>
      <vt:lpstr>Arial Regular</vt:lpstr>
      <vt:lpstr>Calibri</vt:lpstr>
      <vt:lpstr>Segoe UI</vt:lpstr>
      <vt:lpstr>Tahoma</vt:lpstr>
      <vt:lpstr>Trade Gothic</vt:lpstr>
      <vt:lpstr>Wingdings</vt:lpstr>
      <vt:lpstr>Style 2</vt:lpstr>
      <vt:lpstr>Blue Shield Medicare PPO Transition Update</vt:lpstr>
      <vt:lpstr>Agenda</vt:lpstr>
      <vt:lpstr>Project</vt:lpstr>
      <vt:lpstr>Objectives</vt:lpstr>
      <vt:lpstr>Administrative Plan Implementation Progress</vt:lpstr>
      <vt:lpstr>Member Experience Milestones Timeline</vt:lpstr>
      <vt:lpstr>Shared Success Metrics</vt:lpstr>
      <vt:lpstr>Open Enrollment Engagement Update</vt:lpstr>
      <vt:lpstr>Open Enrollment Engagement Update</vt:lpstr>
      <vt:lpstr>Member Engagement</vt:lpstr>
      <vt:lpstr>HSS Call Metrics – Pre-Open Enrollment</vt:lpstr>
      <vt:lpstr>HSS Call Metrics – Open Enrollment</vt:lpstr>
      <vt:lpstr>Blue Shield Update</vt:lpstr>
      <vt:lpstr>Blue Shield MAPD-PPO Transition Dashboard</vt:lpstr>
      <vt:lpstr>Opportunity for Improvement</vt:lpstr>
      <vt:lpstr>Addressing Member Concerns</vt:lpstr>
      <vt:lpstr>Addressing Member Concerns</vt:lpstr>
      <vt:lpstr>BSC Call Metrics – Pre-Open Enrollment</vt:lpstr>
      <vt:lpstr>BSC Call Metrics – Open Enrollment</vt:lpstr>
      <vt:lpstr>Blue Shield Microsite Data – Pre-Open Enrollment</vt:lpstr>
      <vt:lpstr>Blue Shield Microsite Data – Open Enrollment</vt:lpstr>
      <vt:lpstr>Blue Shield Kudos</vt:lpstr>
      <vt:lpstr>Looking Ahead</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2024-11-09T00:49:34Z</dcterms:created>
  <dcterms:modified xsi:type="dcterms:W3CDTF">2024-11-09T00:50:11Z</dcterms:modified>
  <cp:category/>
</cp:coreProperties>
</file>