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4" r:id="rId3"/>
    <p:sldId id="268" r:id="rId4"/>
    <p:sldId id="262" r:id="rId5"/>
    <p:sldId id="284" r:id="rId6"/>
    <p:sldId id="278" r:id="rId7"/>
    <p:sldId id="291" r:id="rId8"/>
    <p:sldId id="292" r:id="rId9"/>
    <p:sldId id="269" r:id="rId10"/>
    <p:sldId id="289" r:id="rId11"/>
    <p:sldId id="290" r:id="rId12"/>
    <p:sldId id="295" r:id="rId13"/>
    <p:sldId id="297" r:id="rId14"/>
    <p:sldId id="275" r:id="rId15"/>
    <p:sldId id="287" r:id="rId16"/>
    <p:sldId id="286" r:id="rId17"/>
    <p:sldId id="288"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irsten Kjeldsen" initials="KK" lastIdx="2" clrIdx="0"/>
  <p:cmAuthor id="1" name="Aldosari, Raida (HSS)" initials="AR(" lastIdx="1" clrIdx="1">
    <p:extLst>
      <p:ext uri="{19B8F6BF-5375-455C-9EA6-DF929625EA0E}">
        <p15:presenceInfo xmlns:p15="http://schemas.microsoft.com/office/powerpoint/2012/main" userId="S::raida.aldosari@sfgov.org::f6fa3636-95e8-41e0-aabe-059970c973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0F7C"/>
    <a:srgbClr val="09C0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1"/>
    <p:restoredTop sz="58519" autoAdjust="0"/>
  </p:normalViewPr>
  <p:slideViewPr>
    <p:cSldViewPr snapToGrid="0" snapToObjects="1">
      <p:cViewPr varScale="1">
        <p:scale>
          <a:sx n="47" d="100"/>
          <a:sy n="47" d="100"/>
        </p:scale>
        <p:origin x="2886" y="54"/>
      </p:cViewPr>
      <p:guideLst>
        <p:guide orient="horz" pos="3072"/>
        <p:guide pos="4096"/>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7" name="Shape 77"/>
          <p:cNvSpPr>
            <a:spLocks noGrp="1" noRot="1" noChangeAspect="1"/>
          </p:cNvSpPr>
          <p:nvPr>
            <p:ph type="sldImg"/>
          </p:nvPr>
        </p:nvSpPr>
        <p:spPr>
          <a:xfrm>
            <a:off x="1143000" y="685800"/>
            <a:ext cx="4572000" cy="3429000"/>
          </a:xfrm>
          <a:prstGeom prst="rect">
            <a:avLst/>
          </a:prstGeom>
        </p:spPr>
        <p:txBody>
          <a:bodyPr/>
          <a:lstStyle/>
          <a:p>
            <a:endParaRPr/>
          </a:p>
        </p:txBody>
      </p:sp>
      <p:sp>
        <p:nvSpPr>
          <p:cNvPr id="78" name="Shape 7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36073155"/>
      </p:ext>
    </p:extLst>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a9WC_eLmP30"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www.youtube.com/watch?v=XewzQ9MRDh8" TargetMode="External"/><Relationship Id="rId4" Type="http://schemas.openxmlformats.org/officeDocument/2006/relationships/hyperlink" Target="https://www.youtube.com/watch?v=KVpR0IuQYU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4701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Classic Musical Chairs is a fun game to get people moving and laughing and ready for the meeting! </a:t>
            </a:r>
          </a:p>
          <a:p>
            <a:endParaRPr lang="en-US" b="1" dirty="0"/>
          </a:p>
          <a:p>
            <a:r>
              <a:rPr lang="en-US" b="1" dirty="0"/>
              <a:t>What you will need:</a:t>
            </a:r>
          </a:p>
          <a:p>
            <a:pPr marL="342900" marR="0" lvl="0"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Chairs arranged in a circle. Have one chair less than the number of employees participating</a:t>
            </a:r>
          </a:p>
          <a:p>
            <a:pPr marL="342900" marR="0" lvl="0"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Music – using your phone, a speaker, or a projector. </a:t>
            </a:r>
          </a:p>
          <a:p>
            <a:endParaRPr lang="en-US" dirty="0"/>
          </a:p>
          <a:p>
            <a:r>
              <a:rPr lang="en-US" b="1" dirty="0"/>
              <a:t>Leader’s Instruction:</a:t>
            </a:r>
          </a:p>
          <a:p>
            <a:pPr marL="342900" indent="-342900">
              <a:buFont typeface="Arial" panose="020B0604020202020204" pitchFamily="34" charset="0"/>
              <a:buChar char="•"/>
            </a:pPr>
            <a:r>
              <a:rPr lang="en-US" dirty="0"/>
              <a:t>Start the music, then ask employees to walk around the chairs in a circle. </a:t>
            </a:r>
          </a:p>
          <a:p>
            <a:pPr marL="342900" indent="-342900">
              <a:buFont typeface="Arial" panose="020B0604020202020204" pitchFamily="34" charset="0"/>
              <a:buChar char="•"/>
            </a:pPr>
            <a:r>
              <a:rPr lang="en-US" dirty="0"/>
              <a:t>Then, stop the music, and ask people to sit! Everyone should be sitting except one player. This player should leave the game! </a:t>
            </a:r>
          </a:p>
          <a:p>
            <a:pPr marL="342900" indent="-342900">
              <a:buFont typeface="Arial" panose="020B0604020202020204" pitchFamily="34" charset="0"/>
              <a:buChar char="•"/>
            </a:pPr>
            <a:r>
              <a:rPr lang="en-US" dirty="0"/>
              <a:t>Now remove one chair, and continue the game by playing the music again, stopping the music, and removing one chair for each round until only one person remains sitting! </a:t>
            </a:r>
          </a:p>
        </p:txBody>
      </p:sp>
    </p:spTree>
    <p:extLst>
      <p:ext uri="{BB962C8B-B14F-4D97-AF65-F5344CB8AC3E}">
        <p14:creationId xmlns:p14="http://schemas.microsoft.com/office/powerpoint/2010/main" val="1894869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4332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All instructions are in this </a:t>
            </a:r>
            <a:r>
              <a:rPr lang="en-US" b="1" dirty="0" err="1"/>
              <a:t>PYW_Charades</a:t>
            </a:r>
            <a:r>
              <a:rPr lang="en-US" b="1" dirty="0"/>
              <a:t> PowerPoint slides: </a:t>
            </a:r>
            <a:r>
              <a:rPr lang="en-US" sz="2200" b="0" i="0" u="none" strike="noStrike" baseline="0" dirty="0">
                <a:latin typeface="Lucida Grande"/>
                <a:ea typeface="Lucida Grande"/>
                <a:cs typeface="Lucida Grande"/>
                <a:sym typeface="Lucida Grande"/>
              </a:rPr>
              <a:t>https://www.sfhss.org/resource/papywcharades </a:t>
            </a:r>
          </a:p>
        </p:txBody>
      </p:sp>
    </p:spTree>
    <p:extLst>
      <p:ext uri="{BB962C8B-B14F-4D97-AF65-F5344CB8AC3E}">
        <p14:creationId xmlns:p14="http://schemas.microsoft.com/office/powerpoint/2010/main" val="3642276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fun teambuilding game that gets everybody moving and help people get to know each other better by finding things in common between them!</a:t>
            </a:r>
          </a:p>
          <a:p>
            <a:endParaRPr lang="en-US" b="1" dirty="0"/>
          </a:p>
          <a:p>
            <a:r>
              <a:rPr lang="en-US" b="1" dirty="0"/>
              <a:t>What you will need:</a:t>
            </a:r>
          </a:p>
          <a:p>
            <a:r>
              <a:rPr lang="en-US" dirty="0"/>
              <a:t>A space for everyone to form a circle </a:t>
            </a:r>
          </a:p>
          <a:p>
            <a:endParaRPr lang="en-US" dirty="0"/>
          </a:p>
          <a:p>
            <a:r>
              <a:rPr lang="en-US" b="1" dirty="0"/>
              <a:t>Leader’s Instruction:</a:t>
            </a:r>
          </a:p>
          <a:p>
            <a:pPr marL="342900" indent="-342900">
              <a:buFont typeface="Arial" panose="020B0604020202020204" pitchFamily="34" charset="0"/>
              <a:buChar char="•"/>
            </a:pPr>
            <a:r>
              <a:rPr lang="en-US" dirty="0"/>
              <a:t>Instruct everyone to work a circle with 1 person in the middle of the circle</a:t>
            </a:r>
          </a:p>
          <a:p>
            <a:pPr marL="342900" indent="-342900">
              <a:buFont typeface="Arial" panose="020B0604020202020204" pitchFamily="34" charset="0"/>
              <a:buChar char="•"/>
            </a:pPr>
            <a:r>
              <a:rPr lang="en-US" dirty="0"/>
              <a:t>Ask the person in the middle to start by saying “I am looking for someone like me who….” and then mention anything that is true about themselves. Examples are:</a:t>
            </a:r>
          </a:p>
          <a:p>
            <a:pPr marL="0" lvl="1" indent="0">
              <a:buFont typeface="Arial" panose="020B0604020202020204" pitchFamily="34" charset="0"/>
              <a:buNone/>
            </a:pPr>
            <a:r>
              <a:rPr lang="en-US" dirty="0"/>
              <a:t>	- is wearing green top</a:t>
            </a:r>
          </a:p>
          <a:p>
            <a:pPr marL="0" lvl="1" indent="0">
              <a:buFont typeface="Arial" panose="020B0604020202020204" pitchFamily="34" charset="0"/>
              <a:buNone/>
            </a:pPr>
            <a:r>
              <a:rPr lang="en-US" dirty="0"/>
              <a:t>	- lives in San Francisco </a:t>
            </a:r>
          </a:p>
          <a:p>
            <a:pPr marL="0" lvl="1" indent="0">
              <a:buFont typeface="Arial" panose="020B0604020202020204" pitchFamily="34" charset="0"/>
              <a:buNone/>
            </a:pPr>
            <a:r>
              <a:rPr lang="en-US" dirty="0"/>
              <a:t>	- Has kids</a:t>
            </a:r>
          </a:p>
          <a:p>
            <a:pPr marL="0" lvl="1" indent="0">
              <a:buFont typeface="Arial" panose="020B0604020202020204" pitchFamily="34" charset="0"/>
              <a:buNone/>
            </a:pPr>
            <a:r>
              <a:rPr lang="en-US" dirty="0"/>
              <a:t>	- wears glasses</a:t>
            </a:r>
          </a:p>
          <a:p>
            <a:pPr marL="342900" lvl="1" indent="-342900">
              <a:buFont typeface="Arial" panose="020B0604020202020204" pitchFamily="34" charset="0"/>
              <a:buChar char="•"/>
            </a:pPr>
            <a:r>
              <a:rPr lang="en-US" dirty="0"/>
              <a:t>Then ask everyone who resonate with that sentence (including the person who said the sentence) to </a:t>
            </a:r>
            <a:r>
              <a:rPr lang="en-US" b="1" dirty="0"/>
              <a:t>quickly</a:t>
            </a:r>
            <a:r>
              <a:rPr lang="en-US" dirty="0"/>
              <a:t> move and take someone else’s spot, except the spot next to them. </a:t>
            </a:r>
          </a:p>
          <a:p>
            <a:pPr marL="342900" lvl="1" indent="-342900">
              <a:buFont typeface="Arial" panose="020B0604020202020204" pitchFamily="34" charset="0"/>
              <a:buChar char="•"/>
            </a:pPr>
            <a:r>
              <a:rPr lang="en-US" dirty="0"/>
              <a:t>There should be one person left in the middle without a spot. Ask this person to start again by saying something about them!</a:t>
            </a:r>
          </a:p>
          <a:p>
            <a:pPr marL="342900" lvl="1"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0" marR="0" lvl="0" indent="0" defTabSz="584200" eaLnBrk="1" fontAlgn="auto" latinLnBrk="0" hangingPunct="1">
              <a:lnSpc>
                <a:spcPct val="100000"/>
              </a:lnSpc>
              <a:spcBef>
                <a:spcPts val="0"/>
              </a:spcBef>
              <a:spcAft>
                <a:spcPts val="0"/>
              </a:spcAft>
              <a:buClrTx/>
              <a:buSzTx/>
              <a:buFontTx/>
              <a:buNone/>
              <a:tabLst/>
              <a:defRPr/>
            </a:pPr>
            <a:r>
              <a:rPr lang="en-US" b="1" dirty="0"/>
              <a:t>Tips:</a:t>
            </a:r>
          </a:p>
          <a:p>
            <a:pPr marL="342900" marR="0" lvl="0"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Make sure that people are careful and not bumping into each other when moving spots </a:t>
            </a:r>
          </a:p>
          <a:p>
            <a:pPr marL="342900" marR="0" lvl="0"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If someone stays in the middle without someone resonating with their sentence, ask them to find a different thing. </a:t>
            </a:r>
          </a:p>
          <a:p>
            <a:endParaRPr lang="en-US" dirty="0"/>
          </a:p>
        </p:txBody>
      </p:sp>
    </p:spTree>
    <p:extLst>
      <p:ext uri="{BB962C8B-B14F-4D97-AF65-F5344CB8AC3E}">
        <p14:creationId xmlns:p14="http://schemas.microsoft.com/office/powerpoint/2010/main" val="27682454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Hopscotch challenge is a fun activity where teams create their own hopscotch using blue tape. Each team member then tries each hopscotch and vote for their favorite!  </a:t>
            </a:r>
          </a:p>
          <a:p>
            <a:endParaRPr lang="en-US" b="1" dirty="0"/>
          </a:p>
          <a:p>
            <a:r>
              <a:rPr lang="en-US" b="1" dirty="0"/>
              <a:t>What you will need:</a:t>
            </a:r>
          </a:p>
          <a:p>
            <a:pPr marL="342900" indent="-342900">
              <a:buFont typeface="Arial" panose="020B0604020202020204" pitchFamily="34" charset="0"/>
              <a:buChar char="•"/>
            </a:pPr>
            <a:r>
              <a:rPr lang="en-US" dirty="0"/>
              <a:t>Rolls of Blue tape – use blue tape to divide the room based on the number of teams. Put a roll of blue tape in each spot. </a:t>
            </a:r>
          </a:p>
          <a:p>
            <a:pPr marL="342900" indent="-342900">
              <a:buFont typeface="Arial" panose="020B0604020202020204" pitchFamily="34" charset="0"/>
              <a:buChar char="•"/>
            </a:pPr>
            <a:r>
              <a:rPr lang="en-US" dirty="0"/>
              <a:t>Enough space for teams to create their own hopscotch</a:t>
            </a:r>
          </a:p>
          <a:p>
            <a:endParaRPr lang="en-US" dirty="0"/>
          </a:p>
          <a:p>
            <a:r>
              <a:rPr lang="en-US" b="1" dirty="0"/>
              <a:t>Leader’s Instruction:</a:t>
            </a:r>
          </a:p>
          <a:p>
            <a:pPr marL="342900" indent="-342900">
              <a:buFont typeface="Arial" panose="020B0604020202020204" pitchFamily="34" charset="0"/>
              <a:buChar char="•"/>
            </a:pPr>
            <a:r>
              <a:rPr lang="en-US" dirty="0"/>
              <a:t>Ask people to create teams either by providing numbered pieces of paper or by simply letting them count then grouping those with the same number. The number of teams depend on the space available and the number of participating</a:t>
            </a:r>
          </a:p>
          <a:p>
            <a:pPr marL="0" indent="0">
              <a:buFont typeface="Arial" panose="020B0604020202020204" pitchFamily="34" charset="0"/>
              <a:buNone/>
            </a:pPr>
            <a:r>
              <a:rPr lang="en-US" dirty="0"/>
              <a:t> employees. </a:t>
            </a:r>
          </a:p>
          <a:p>
            <a:pPr marL="0" indent="0">
              <a:buFont typeface="Arial" panose="020B0604020202020204" pitchFamily="34" charset="0"/>
              <a:buNone/>
            </a:pPr>
            <a:endParaRPr lang="en-US" dirty="0"/>
          </a:p>
          <a:p>
            <a:pPr marL="342900" lvl="1" indent="-342900">
              <a:buFont typeface="Arial" panose="020B0604020202020204" pitchFamily="34" charset="0"/>
              <a:buChar char="•"/>
            </a:pPr>
            <a:r>
              <a:rPr lang="en-US" dirty="0"/>
              <a:t>Explain that each team has a spot in the room and a blue tape. They have to create a hopscotch in 5 minutes! The more creative, the better.</a:t>
            </a:r>
          </a:p>
          <a:p>
            <a:pPr marL="342900" marR="0" lvl="1"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Once 5 minutes are up, each team has to try each hopscotch. If you are short on time, then set a timer for 30 seconds for each team to try each hopscotch, then ask them to move to the next one until they are back to their original hopscotch. </a:t>
            </a:r>
          </a:p>
          <a:p>
            <a:pPr marL="342900" marR="0" lvl="1"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Ask employees to stand next to their favorite hopscotch. </a:t>
            </a:r>
          </a:p>
          <a:p>
            <a:pPr marL="342900" marR="0" lvl="1"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Announce the winning team! </a:t>
            </a:r>
          </a:p>
          <a:p>
            <a:pPr marL="0" lvl="1" indent="0">
              <a:buFont typeface="Arial" panose="020B0604020202020204" pitchFamily="34" charset="0"/>
              <a:buNone/>
            </a:pPr>
            <a:endParaRPr lang="en-US" dirty="0"/>
          </a:p>
        </p:txBody>
      </p:sp>
    </p:spTree>
    <p:extLst>
      <p:ext uri="{BB962C8B-B14F-4D97-AF65-F5344CB8AC3E}">
        <p14:creationId xmlns:p14="http://schemas.microsoft.com/office/powerpoint/2010/main" val="539922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Holding a standing meeting elevates the energy in the room and improves productivity. </a:t>
            </a:r>
          </a:p>
          <a:p>
            <a:endParaRPr lang="en-US" b="1" dirty="0"/>
          </a:p>
          <a:p>
            <a:r>
              <a:rPr lang="en-US" b="1" dirty="0"/>
              <a:t>What you will need:</a:t>
            </a:r>
          </a:p>
          <a:p>
            <a:r>
              <a:rPr lang="en-US" dirty="0"/>
              <a:t>Nothing! </a:t>
            </a:r>
          </a:p>
          <a:p>
            <a:endParaRPr lang="en-US" dirty="0"/>
          </a:p>
          <a:p>
            <a:r>
              <a:rPr lang="en-US" b="1" dirty="0"/>
              <a:t>Leader’s Instruction:</a:t>
            </a:r>
          </a:p>
          <a:p>
            <a:pPr marL="342900" indent="-342900">
              <a:buFont typeface="Arial" panose="020B0604020202020204" pitchFamily="34" charset="0"/>
              <a:buChar char="•"/>
            </a:pPr>
            <a:r>
              <a:rPr lang="en-US" dirty="0"/>
              <a:t>Choose a time In the meeting when people are starting to zone out &amp; instruct them to stand up!</a:t>
            </a:r>
          </a:p>
          <a:p>
            <a:pPr marL="342900" indent="-342900">
              <a:buFont typeface="Arial" panose="020B0604020202020204" pitchFamily="34" charset="0"/>
              <a:buChar char="•"/>
            </a:pPr>
            <a:r>
              <a:rPr lang="en-US" dirty="0"/>
              <a:t>Tell them that the next 10-15 minutes (</a:t>
            </a:r>
            <a:r>
              <a:rPr lang="en-US" dirty="0">
                <a:highlight>
                  <a:srgbClr val="FFFF00"/>
                </a:highlight>
              </a:rPr>
              <a:t>put your own </a:t>
            </a:r>
            <a:r>
              <a:rPr lang="en-US" dirty="0"/>
              <a:t>time!) will be standing. </a:t>
            </a:r>
          </a:p>
          <a:p>
            <a:pPr marL="342900" indent="-342900">
              <a:buFont typeface="Arial" panose="020B0604020202020204" pitchFamily="34" charset="0"/>
              <a:buChar char="•"/>
            </a:pPr>
            <a:r>
              <a:rPr lang="en-US" dirty="0"/>
              <a:t>Explain the benefits below!</a:t>
            </a:r>
          </a:p>
          <a:p>
            <a:pPr marL="0" marR="0" lvl="8" indent="0" defTabSz="58420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	1) Standing meetings are usually more productive because it makes people more aware of time. </a:t>
            </a:r>
          </a:p>
          <a:p>
            <a:pPr marL="0" marR="0" lvl="8" indent="0" defTabSz="58420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	2) Standing meetings help people feel energized especially after a long day of sitting.</a:t>
            </a:r>
          </a:p>
          <a:p>
            <a:endParaRPr lang="en-US" dirty="0"/>
          </a:p>
        </p:txBody>
      </p:sp>
    </p:spTree>
    <p:extLst>
      <p:ext uri="{BB962C8B-B14F-4D97-AF65-F5344CB8AC3E}">
        <p14:creationId xmlns:p14="http://schemas.microsoft.com/office/powerpoint/2010/main" val="3984588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fun game that gets people thinking and moving!</a:t>
            </a:r>
          </a:p>
          <a:p>
            <a:endParaRPr lang="en-US" b="1" dirty="0"/>
          </a:p>
          <a:p>
            <a:r>
              <a:rPr lang="en-US" b="1" dirty="0"/>
              <a:t>What you will need:</a:t>
            </a:r>
          </a:p>
          <a:p>
            <a:r>
              <a:rPr lang="en-US" dirty="0"/>
              <a:t>Nothing!</a:t>
            </a:r>
          </a:p>
          <a:p>
            <a:endParaRPr lang="en-US" dirty="0"/>
          </a:p>
          <a:p>
            <a:r>
              <a:rPr lang="en-US" b="1" dirty="0"/>
              <a:t>Leader’s Instruction:</a:t>
            </a:r>
          </a:p>
          <a:p>
            <a:pPr marL="342900" indent="-342900">
              <a:spcBef>
                <a:spcPts val="600"/>
              </a:spcBef>
              <a:buFont typeface="Arial" panose="020B0604020202020204" pitchFamily="34" charset="0"/>
              <a:buChar char="•"/>
            </a:pPr>
            <a:r>
              <a:rPr lang="en-US" sz="2000" dirty="0"/>
              <a:t>Start by saying a word, any word. </a:t>
            </a:r>
          </a:p>
          <a:p>
            <a:pPr marL="342900" indent="-342900">
              <a:spcBef>
                <a:spcPts val="600"/>
              </a:spcBef>
              <a:buFont typeface="Arial" panose="020B0604020202020204" pitchFamily="34" charset="0"/>
              <a:buChar char="•"/>
            </a:pPr>
            <a:r>
              <a:rPr lang="en-US" sz="2000" dirty="0"/>
              <a:t>Ask the person closest to you to stand up and say any word that comes to mind that is associated with that word. </a:t>
            </a:r>
          </a:p>
          <a:p>
            <a:pPr marL="342900" indent="-342900">
              <a:spcBef>
                <a:spcPts val="600"/>
              </a:spcBef>
              <a:buFont typeface="Arial" panose="020B0604020202020204" pitchFamily="34" charset="0"/>
              <a:buChar char="•"/>
            </a:pPr>
            <a:r>
              <a:rPr lang="en-US" sz="2000" dirty="0"/>
              <a:t>Once they say the word, then ask the person on their left to stand up and say a word associated with that word, and so on, until everyone in the meeting is standing.</a:t>
            </a:r>
          </a:p>
          <a:p>
            <a:pPr marL="342900" marR="0" lvl="0" indent="-342900" defTabSz="58420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000" dirty="0"/>
              <a:t>For small teams, you can do another round, but this time, people should sit down instead of stand up. Otherwise, instruct everyone to sit down to continue the meeting.  </a:t>
            </a:r>
          </a:p>
          <a:p>
            <a:pPr marL="342900" marR="0" lvl="0" indent="-342900" defTabSz="58420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000" dirty="0"/>
              <a:t>Explain that the game is meant to energize everybody and get them moving and thinking, which should lead to a more productive meeting! </a:t>
            </a:r>
          </a:p>
          <a:p>
            <a:pPr marL="0" marR="0" lvl="0" indent="0" defTabSz="584200" eaLnBrk="1" fontAlgn="auto" latinLnBrk="0" hangingPunct="1">
              <a:lnSpc>
                <a:spcPct val="100000"/>
              </a:lnSpc>
              <a:spcBef>
                <a:spcPts val="600"/>
              </a:spcBef>
              <a:spcAft>
                <a:spcPts val="0"/>
              </a:spcAft>
              <a:buClrTx/>
              <a:buSzTx/>
              <a:buFont typeface="Arial" panose="020B0604020202020204" pitchFamily="34" charset="0"/>
              <a:buNone/>
              <a:tabLst/>
              <a:defRPr/>
            </a:pPr>
            <a:endParaRPr lang="en-US" sz="2000" dirty="0"/>
          </a:p>
          <a:p>
            <a:endParaRPr lang="en-US" dirty="0"/>
          </a:p>
          <a:p>
            <a:pPr marL="0" marR="0" lvl="0" indent="0" defTabSz="584200" eaLnBrk="1" fontAlgn="auto" latinLnBrk="0" hangingPunct="1">
              <a:lnSpc>
                <a:spcPct val="100000"/>
              </a:lnSpc>
              <a:spcBef>
                <a:spcPts val="0"/>
              </a:spcBef>
              <a:spcAft>
                <a:spcPts val="0"/>
              </a:spcAft>
              <a:buClrTx/>
              <a:buSzTx/>
              <a:buFontTx/>
              <a:buNone/>
              <a:tabLst/>
              <a:defRPr/>
            </a:pPr>
            <a:r>
              <a:rPr lang="en-US" b="1" dirty="0"/>
              <a:t>Tips:</a:t>
            </a:r>
          </a:p>
          <a:p>
            <a:pPr marL="342900" indent="-342900">
              <a:spcBef>
                <a:spcPts val="600"/>
              </a:spcBef>
              <a:buFont typeface="Arial" panose="020B0604020202020204" pitchFamily="34" charset="0"/>
              <a:buChar char="•"/>
            </a:pPr>
            <a:r>
              <a:rPr lang="en-US" dirty="0"/>
              <a:t>Speed is crucial! It should look like a wave when people are standing and sitting. Don’t focus too much on whether words are connected or not. Make it fun and quick! </a:t>
            </a:r>
          </a:p>
          <a:p>
            <a:endParaRPr lang="en-US" dirty="0"/>
          </a:p>
          <a:p>
            <a:endParaRPr lang="en-US" dirty="0"/>
          </a:p>
        </p:txBody>
      </p:sp>
    </p:spTree>
    <p:extLst>
      <p:ext uri="{BB962C8B-B14F-4D97-AF65-F5344CB8AC3E}">
        <p14:creationId xmlns:p14="http://schemas.microsoft.com/office/powerpoint/2010/main" val="4104594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fun way to start the meeting and make everybody excited for the meeting! </a:t>
            </a:r>
          </a:p>
          <a:p>
            <a:endParaRPr lang="en-US" b="0" dirty="0"/>
          </a:p>
          <a:p>
            <a:r>
              <a:rPr lang="en-US" b="1" dirty="0"/>
              <a:t>What you will need:</a:t>
            </a:r>
          </a:p>
          <a:p>
            <a:r>
              <a:rPr lang="en-US" dirty="0"/>
              <a:t>Print the meeting agenda and hide it in a specific place in the room! </a:t>
            </a:r>
          </a:p>
          <a:p>
            <a:endParaRPr lang="en-US" dirty="0"/>
          </a:p>
          <a:p>
            <a:r>
              <a:rPr lang="en-US" b="1" dirty="0"/>
              <a:t>Leader’s Instruction:</a:t>
            </a:r>
          </a:p>
          <a:p>
            <a:pPr marL="342900" indent="-342900">
              <a:spcBef>
                <a:spcPts val="600"/>
              </a:spcBef>
              <a:buFont typeface="Arial" panose="020B0604020202020204" pitchFamily="34" charset="0"/>
              <a:buChar char="•"/>
            </a:pPr>
            <a:r>
              <a:rPr lang="en-US" sz="2000" dirty="0"/>
              <a:t>When you start the meeting, explain to employees that you hid the meeting agenda somewhere in the meeting room. Then, ask them to go look for it on the count of three.</a:t>
            </a:r>
          </a:p>
          <a:p>
            <a:pPr marL="342900" indent="-342900">
              <a:spcBef>
                <a:spcPts val="600"/>
              </a:spcBef>
              <a:buFont typeface="Arial" panose="020B0604020202020204" pitchFamily="34" charset="0"/>
              <a:buChar char="•"/>
            </a:pPr>
            <a:r>
              <a:rPr lang="en-US" sz="2000" dirty="0"/>
              <a:t>Count to three, then ask employees to go find it! When people get closer to the place, say “hot”, and when they go further, say “cold”</a:t>
            </a:r>
          </a:p>
          <a:p>
            <a:pPr marL="342900" indent="-342900">
              <a:spcBef>
                <a:spcPts val="600"/>
              </a:spcBef>
              <a:buFont typeface="Arial" panose="020B0604020202020204" pitchFamily="34" charset="0"/>
              <a:buChar char="•"/>
            </a:pPr>
            <a:r>
              <a:rPr lang="en-US" sz="2000" dirty="0"/>
              <a:t>The person who finds it is the winner, and gets to read the agenda for the meeting! </a:t>
            </a:r>
          </a:p>
          <a:p>
            <a:pPr marL="342900" indent="-342900">
              <a:spcBef>
                <a:spcPts val="600"/>
              </a:spcBef>
              <a:buFont typeface="Arial" panose="020B0604020202020204" pitchFamily="34" charset="0"/>
              <a:buChar char="•"/>
            </a:pPr>
            <a:r>
              <a:rPr lang="en-US" sz="2000" dirty="0"/>
              <a:t>Explain that this is meant to wake everyone up and get them ready for the meeting. </a:t>
            </a:r>
          </a:p>
          <a:p>
            <a:pPr marL="0" marR="0" lvl="0" indent="0" defTabSz="584200" eaLnBrk="1" fontAlgn="auto" latinLnBrk="0" hangingPunct="1">
              <a:lnSpc>
                <a:spcPct val="100000"/>
              </a:lnSpc>
              <a:spcBef>
                <a:spcPts val="600"/>
              </a:spcBef>
              <a:spcAft>
                <a:spcPts val="0"/>
              </a:spcAft>
              <a:buClrTx/>
              <a:buSzTx/>
              <a:buFont typeface="Arial" panose="020B0604020202020204" pitchFamily="34" charset="0"/>
              <a:buNone/>
              <a:tabLst/>
              <a:defRPr/>
            </a:pPr>
            <a:endParaRPr lang="en-US" sz="2000" dirty="0"/>
          </a:p>
          <a:p>
            <a:endParaRPr lang="en-US" dirty="0"/>
          </a:p>
          <a:p>
            <a:pPr marL="0" marR="0" lvl="0" indent="0" defTabSz="584200" eaLnBrk="1" fontAlgn="auto" latinLnBrk="0" hangingPunct="1">
              <a:lnSpc>
                <a:spcPct val="100000"/>
              </a:lnSpc>
              <a:spcBef>
                <a:spcPts val="0"/>
              </a:spcBef>
              <a:spcAft>
                <a:spcPts val="0"/>
              </a:spcAft>
              <a:buClrTx/>
              <a:buSzTx/>
              <a:buFontTx/>
              <a:buNone/>
              <a:tabLst/>
              <a:defRPr/>
            </a:pPr>
            <a:r>
              <a:rPr lang="en-US" b="1" dirty="0"/>
              <a:t>Tips:</a:t>
            </a:r>
          </a:p>
          <a:p>
            <a:pPr marL="342900" indent="-342900">
              <a:spcBef>
                <a:spcPts val="600"/>
              </a:spcBef>
              <a:buFont typeface="Arial" panose="020B0604020202020204" pitchFamily="34" charset="0"/>
              <a:buChar char="•"/>
            </a:pPr>
            <a:r>
              <a:rPr lang="en-US" dirty="0"/>
              <a:t>Try to hide it in a place that is easily accessible by many people, but don’t make it too obvious. Be creative!</a:t>
            </a:r>
          </a:p>
          <a:p>
            <a:endParaRPr lang="en-US" dirty="0"/>
          </a:p>
        </p:txBody>
      </p:sp>
    </p:spTree>
    <p:extLst>
      <p:ext uri="{BB962C8B-B14F-4D97-AF65-F5344CB8AC3E}">
        <p14:creationId xmlns:p14="http://schemas.microsoft.com/office/powerpoint/2010/main" val="4276820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What you will need:</a:t>
            </a:r>
          </a:p>
          <a:p>
            <a:r>
              <a:rPr lang="en-US" dirty="0"/>
              <a:t>Print multiple PYW cubes (preferably on cardstock) and cut it to shape then assemble the cube using tape or glue. </a:t>
            </a:r>
          </a:p>
          <a:p>
            <a:r>
              <a:rPr lang="en-US" dirty="0"/>
              <a:t>Link to the PYW cube: </a:t>
            </a:r>
            <a:endParaRPr lang="en-US" sz="2200" b="0" i="0" u="none" strike="noStrike" baseline="0" dirty="0">
              <a:latin typeface="Lucida Grande"/>
              <a:ea typeface="Lucida Grande"/>
              <a:cs typeface="Lucida Grande"/>
              <a:sym typeface="Lucida Grande"/>
            </a:endParaRPr>
          </a:p>
          <a:p>
            <a:r>
              <a:rPr lang="en-US" sz="2200" b="0" i="0" u="none" strike="noStrike" baseline="0" dirty="0">
                <a:latin typeface="Lucida Grande"/>
                <a:ea typeface="Lucida Grande"/>
                <a:cs typeface="Lucida Grande"/>
                <a:sym typeface="Lucida Grande"/>
              </a:rPr>
              <a:t>https://www.sfhss.org/resource/</a:t>
            </a:r>
            <a:r>
              <a:rPr lang="en-US" sz="2200" b="0" i="0" u="none" strike="noStrike" baseline="0">
                <a:latin typeface="Lucida Grande"/>
                <a:ea typeface="Lucida Grande"/>
                <a:cs typeface="Lucida Grande"/>
                <a:sym typeface="Lucida Grande"/>
              </a:rPr>
              <a:t>papywcube  </a:t>
            </a:r>
            <a:endParaRPr lang="en-US" dirty="0"/>
          </a:p>
          <a:p>
            <a:endParaRPr lang="en-US" dirty="0"/>
          </a:p>
          <a:p>
            <a:r>
              <a:rPr lang="en-US" b="1" dirty="0"/>
              <a:t>Leader’s Instruction:</a:t>
            </a:r>
          </a:p>
          <a:p>
            <a:pPr marL="342900" marR="0" lvl="0" indent="-342900" defTabSz="58420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400" dirty="0"/>
              <a:t>Divide people into teams</a:t>
            </a:r>
          </a:p>
          <a:p>
            <a:pPr marL="342900" marR="0" lvl="0" indent="-342900" defTabSz="58420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400" dirty="0"/>
              <a:t>Give each team a cube, and have them take turns to roll the cube and do the movement on the cube!</a:t>
            </a:r>
          </a:p>
          <a:p>
            <a:endParaRPr lang="en-US" dirty="0"/>
          </a:p>
          <a:p>
            <a:endParaRPr lang="en-US" dirty="0"/>
          </a:p>
        </p:txBody>
      </p:sp>
    </p:spTree>
    <p:extLst>
      <p:ext uri="{BB962C8B-B14F-4D97-AF65-F5344CB8AC3E}">
        <p14:creationId xmlns:p14="http://schemas.microsoft.com/office/powerpoint/2010/main" val="1215603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6420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fun game that encourages movement and communication between employees. </a:t>
            </a:r>
          </a:p>
          <a:p>
            <a:endParaRPr lang="en-US" b="1" dirty="0"/>
          </a:p>
          <a:p>
            <a:r>
              <a:rPr lang="en-US" b="1" dirty="0"/>
              <a:t>What you will need:</a:t>
            </a:r>
          </a:p>
          <a:p>
            <a:pPr marL="0" marR="0" lvl="0" indent="0" defTabSz="584200" eaLnBrk="1" fontAlgn="auto" latinLnBrk="0" hangingPunct="1">
              <a:lnSpc>
                <a:spcPct val="100000"/>
              </a:lnSpc>
              <a:spcBef>
                <a:spcPts val="0"/>
              </a:spcBef>
              <a:spcAft>
                <a:spcPts val="0"/>
              </a:spcAft>
              <a:buClrTx/>
              <a:buSzTx/>
              <a:buFontTx/>
              <a:buNone/>
              <a:tabLst/>
              <a:defRPr/>
            </a:pPr>
            <a:r>
              <a:rPr lang="en-US" dirty="0"/>
              <a:t>Print 3-8 quotes (depending on team size) on a piece of paper. Make</a:t>
            </a:r>
            <a:r>
              <a:rPr lang="en-US" baseline="0" dirty="0"/>
              <a:t> sure that each quote has the same number of words. </a:t>
            </a:r>
            <a:r>
              <a:rPr lang="en-US" dirty="0"/>
              <a:t>Cut the paper so that each word is on a separate piece of paper. Fold them up.</a:t>
            </a:r>
          </a:p>
          <a:p>
            <a:endParaRPr lang="en-US" dirty="0"/>
          </a:p>
          <a:p>
            <a:r>
              <a:rPr lang="en-US" b="1" dirty="0"/>
              <a:t>Leader’s Instruction:</a:t>
            </a:r>
          </a:p>
          <a:p>
            <a:pPr marL="342900" indent="-342900">
              <a:buFont typeface="Arial" panose="020B0604020202020204" pitchFamily="34" charset="0"/>
              <a:buChar char="•"/>
            </a:pPr>
            <a:r>
              <a:rPr lang="en-US" dirty="0"/>
              <a:t>Give one piece of paper to each participant, then ask them to open the paper on the count of 3. </a:t>
            </a:r>
          </a:p>
          <a:p>
            <a:pPr marL="342900" indent="-342900">
              <a:buFont typeface="Arial" panose="020B0604020202020204" pitchFamily="34" charset="0"/>
              <a:buChar char="•"/>
            </a:pPr>
            <a:r>
              <a:rPr lang="en-US" dirty="0"/>
              <a:t>Once they do, they have to go around the room to find the missing piece for each quote.</a:t>
            </a:r>
          </a:p>
          <a:p>
            <a:pPr marL="342900" indent="-342900">
              <a:buFont typeface="Arial" panose="020B0604020202020204" pitchFamily="34" charset="0"/>
              <a:buChar char="•"/>
            </a:pPr>
            <a:r>
              <a:rPr lang="en-US" dirty="0"/>
              <a:t>The first team who assembles their quote wins. Ask people to read their quotes when done. </a:t>
            </a:r>
          </a:p>
          <a:p>
            <a:pPr marL="342900" lvl="1"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0" marR="0" lvl="0" indent="0" defTabSz="584200" eaLnBrk="1" fontAlgn="auto" latinLnBrk="0" hangingPunct="1">
              <a:lnSpc>
                <a:spcPct val="100000"/>
              </a:lnSpc>
              <a:spcBef>
                <a:spcPts val="0"/>
              </a:spcBef>
              <a:spcAft>
                <a:spcPts val="0"/>
              </a:spcAft>
              <a:buClrTx/>
              <a:buSzTx/>
              <a:buFontTx/>
              <a:buNone/>
              <a:tabLst/>
              <a:defRPr/>
            </a:pPr>
            <a:r>
              <a:rPr lang="en-US" b="1" dirty="0"/>
              <a:t>Tips:</a:t>
            </a:r>
          </a:p>
          <a:p>
            <a:pPr marL="342900" indent="-342900">
              <a:buFont typeface="Arial" panose="020B0604020202020204" pitchFamily="34" charset="0"/>
              <a:buChar char="•"/>
            </a:pPr>
            <a:r>
              <a:rPr lang="en-US" dirty="0"/>
              <a:t>To be fair, make</a:t>
            </a:r>
            <a:r>
              <a:rPr lang="en-US" baseline="0" dirty="0"/>
              <a:t> sure that each quote has the same number of words so that number of words in quote is not a factor in tis speed game. </a:t>
            </a:r>
            <a:endParaRPr lang="en-US" dirty="0"/>
          </a:p>
        </p:txBody>
      </p:sp>
    </p:spTree>
    <p:extLst>
      <p:ext uri="{BB962C8B-B14F-4D97-AF65-F5344CB8AC3E}">
        <p14:creationId xmlns:p14="http://schemas.microsoft.com/office/powerpoint/2010/main" val="2985183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an energizing game that encourages movement and gets people focused and thinking on their feet!</a:t>
            </a:r>
          </a:p>
          <a:p>
            <a:endParaRPr lang="en-US" b="1" dirty="0"/>
          </a:p>
          <a:p>
            <a:r>
              <a:rPr lang="en-US" b="1" dirty="0"/>
              <a:t>What you will need:</a:t>
            </a:r>
          </a:p>
          <a:p>
            <a:pPr marL="0" marR="0" lvl="0" indent="0" defTabSz="584200" eaLnBrk="1" fontAlgn="auto" latinLnBrk="0" hangingPunct="1">
              <a:lnSpc>
                <a:spcPct val="100000"/>
              </a:lnSpc>
              <a:spcBef>
                <a:spcPts val="0"/>
              </a:spcBef>
              <a:spcAft>
                <a:spcPts val="0"/>
              </a:spcAft>
              <a:buClrTx/>
              <a:buSzTx/>
              <a:buFontTx/>
              <a:buNone/>
              <a:tabLst/>
              <a:defRPr/>
            </a:pPr>
            <a:r>
              <a:rPr lang="en-US" dirty="0"/>
              <a:t>Nothing!</a:t>
            </a:r>
          </a:p>
          <a:p>
            <a:endParaRPr lang="en-US" dirty="0"/>
          </a:p>
          <a:p>
            <a:r>
              <a:rPr lang="en-US" b="1" dirty="0"/>
              <a:t>Leader’s Instruction:</a:t>
            </a:r>
          </a:p>
          <a:p>
            <a:pPr marL="342900" indent="-342900">
              <a:buFont typeface="Arial" panose="020B0604020202020204" pitchFamily="34" charset="0"/>
              <a:buChar char="•"/>
            </a:pPr>
            <a:r>
              <a:rPr lang="en-US" dirty="0"/>
              <a:t>Ask people to count to 100 (or 50, if you have a small team) starting from the left of the room. Instead of saying 3 or 7 (or any number that contains these two digits), they need to </a:t>
            </a:r>
            <a:r>
              <a:rPr lang="en-US" b="1" dirty="0"/>
              <a:t>all</a:t>
            </a:r>
            <a:r>
              <a:rPr lang="en-US" dirty="0"/>
              <a:t> do one movement of your choice. This can be:</a:t>
            </a:r>
          </a:p>
          <a:p>
            <a:pPr marL="0" lvl="1" indent="0">
              <a:buFont typeface="Arial" panose="020B0604020202020204" pitchFamily="34" charset="0"/>
              <a:buNone/>
            </a:pPr>
            <a:r>
              <a:rPr lang="en-US" dirty="0"/>
              <a:t>	Squats</a:t>
            </a:r>
          </a:p>
          <a:p>
            <a:pPr marL="0" lvl="1" indent="0">
              <a:buFont typeface="Arial" panose="020B0604020202020204" pitchFamily="34" charset="0"/>
              <a:buNone/>
            </a:pPr>
            <a:r>
              <a:rPr lang="en-US" dirty="0"/>
              <a:t>	Jumping jacks</a:t>
            </a:r>
          </a:p>
          <a:p>
            <a:pPr marL="0" lvl="1" indent="0">
              <a:buFont typeface="Arial" panose="020B0604020202020204" pitchFamily="34" charset="0"/>
              <a:buNone/>
            </a:pPr>
            <a:r>
              <a:rPr lang="en-US" dirty="0"/>
              <a:t>	High knees </a:t>
            </a:r>
          </a:p>
          <a:p>
            <a:pPr marL="0" lvl="1" indent="0">
              <a:buFont typeface="Arial" panose="020B0604020202020204" pitchFamily="34" charset="0"/>
              <a:buNone/>
            </a:pPr>
            <a:r>
              <a:rPr lang="en-US" dirty="0"/>
              <a:t>	clapping</a:t>
            </a:r>
          </a:p>
          <a:p>
            <a:pPr marL="0" lvl="1" indent="0">
              <a:buFont typeface="Arial" panose="020B0604020202020204" pitchFamily="34" charset="0"/>
              <a:buNone/>
            </a:pPr>
            <a:r>
              <a:rPr lang="en-US" dirty="0"/>
              <a:t>	..</a:t>
            </a:r>
            <a:r>
              <a:rPr lang="en-US" dirty="0" err="1"/>
              <a:t>etc</a:t>
            </a:r>
            <a:endParaRPr lang="en-US" dirty="0"/>
          </a:p>
          <a:p>
            <a:pPr marL="0" lvl="1" indent="0">
              <a:buFont typeface="Arial" panose="020B0604020202020204" pitchFamily="34" charset="0"/>
              <a:buNone/>
            </a:pPr>
            <a:endParaRPr lang="en-US" dirty="0"/>
          </a:p>
          <a:p>
            <a:pPr marL="0" marR="0" lvl="0" indent="0" defTabSz="584200" eaLnBrk="1" fontAlgn="auto" latinLnBrk="0" hangingPunct="1">
              <a:lnSpc>
                <a:spcPct val="100000"/>
              </a:lnSpc>
              <a:spcBef>
                <a:spcPts val="0"/>
              </a:spcBef>
              <a:spcAft>
                <a:spcPts val="0"/>
              </a:spcAft>
              <a:buClrTx/>
              <a:buSzTx/>
              <a:buFontTx/>
              <a:buNone/>
              <a:tabLst/>
              <a:defRPr/>
            </a:pPr>
            <a:r>
              <a:rPr lang="en-US" b="1" dirty="0"/>
              <a:t>Tips:</a:t>
            </a:r>
          </a:p>
          <a:p>
            <a:pPr marL="342900" marR="0" lvl="0" indent="-342900" defTabSz="5842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You can change the frequency of the numbers however you like. If you want more movements, Continue counting and doing the movements together until you at least reach 40. This way, they get to do the movement 10 times from 30-39 before they get to sit down. </a:t>
            </a:r>
          </a:p>
          <a:p>
            <a:pPr marL="342900" indent="-342900">
              <a:buFont typeface="Arial" panose="020B0604020202020204" pitchFamily="34" charset="0"/>
              <a:buChar char="•"/>
            </a:pPr>
            <a:endParaRPr lang="en-US" dirty="0"/>
          </a:p>
          <a:p>
            <a:pPr marL="342900" lvl="1"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382555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Movement can be relaxing and rejuvenating. Play any of the following stretch videos and relax together! </a:t>
            </a:r>
          </a:p>
          <a:p>
            <a:pPr marL="342900" indent="-342900">
              <a:buFont typeface="Arial" panose="020B0604020202020204" pitchFamily="34" charset="0"/>
              <a:buChar char="•"/>
            </a:pPr>
            <a:r>
              <a:rPr lang="en-US" dirty="0">
                <a:hlinkClick r:id="rId3"/>
              </a:rPr>
              <a:t>https://www.youtube.com/watch?v=a9WC_eLmP30</a:t>
            </a:r>
            <a:r>
              <a:rPr lang="en-US" dirty="0"/>
              <a:t> | 6 minutes standing stretch</a:t>
            </a:r>
          </a:p>
          <a:p>
            <a:pPr marL="342900" indent="-342900">
              <a:buFont typeface="Arial" panose="020B0604020202020204" pitchFamily="34" charset="0"/>
              <a:buChar char="•"/>
            </a:pPr>
            <a:r>
              <a:rPr lang="en-US" dirty="0">
                <a:hlinkClick r:id="rId4"/>
              </a:rPr>
              <a:t>https://www.youtube.com/watch?v=KVpR0IuQYUs</a:t>
            </a:r>
            <a:r>
              <a:rPr lang="en-US" dirty="0"/>
              <a:t> | 10 minute standing stretch </a:t>
            </a:r>
          </a:p>
          <a:p>
            <a:pPr marL="342900" indent="-342900">
              <a:buFont typeface="Arial" panose="020B0604020202020204" pitchFamily="34" charset="0"/>
              <a:buChar char="•"/>
            </a:pPr>
            <a:r>
              <a:rPr lang="en-US" dirty="0">
                <a:hlinkClick r:id="rId5"/>
              </a:rPr>
              <a:t>https://www.youtube.com/watch?v=XewzQ9MRDh8</a:t>
            </a:r>
            <a:r>
              <a:rPr lang="en-US" dirty="0"/>
              <a:t> | 5 minutes standing stretch</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558335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1">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r>
              <a:t>Title Text</a:t>
            </a:r>
          </a:p>
        </p:txBody>
      </p:sp>
      <p:sp>
        <p:nvSpPr>
          <p:cNvPr id="17" name="Shape 17"/>
          <p:cNvSpPr>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Body Copy">
    <p:spTree>
      <p:nvGrpSpPr>
        <p:cNvPr id="1" name=""/>
        <p:cNvGrpSpPr/>
        <p:nvPr/>
      </p:nvGrpSpPr>
      <p:grpSpPr>
        <a:xfrm>
          <a:off x="0" y="0"/>
          <a:ext cx="0" cy="0"/>
          <a:chOff x="0" y="0"/>
          <a:chExt cx="0" cy="0"/>
        </a:xfrm>
      </p:grpSpPr>
      <p:sp>
        <p:nvSpPr>
          <p:cNvPr id="27" name="Shape 27"/>
          <p:cNvSpPr>
            <a:spLocks noGrp="1"/>
          </p:cNvSpPr>
          <p:nvPr>
            <p:ph type="body" idx="1"/>
          </p:nvPr>
        </p:nvSpPr>
        <p:spPr>
          <a:xfrm>
            <a:off x="875811" y="2076723"/>
            <a:ext cx="10464800" cy="5715000"/>
          </a:xfrm>
          <a:prstGeom prst="rect">
            <a:avLst/>
          </a:prstGeom>
        </p:spPr>
        <p:txBody>
          <a:bodyPr lIns="0" tIns="0" rIns="0" bIns="0"/>
          <a:lstStyle>
            <a:lvl1pPr>
              <a:lnSpc>
                <a:spcPct val="110000"/>
              </a:lnSpc>
              <a:spcBef>
                <a:spcPts val="2400"/>
              </a:spcBef>
              <a:defRPr sz="2500">
                <a:solidFill>
                  <a:srgbClr val="444444"/>
                </a:solidFill>
              </a:defRPr>
            </a:lvl1pPr>
            <a:lvl2pPr>
              <a:lnSpc>
                <a:spcPct val="110000"/>
              </a:lnSpc>
              <a:spcBef>
                <a:spcPts val="2400"/>
              </a:spcBef>
              <a:defRPr sz="2500">
                <a:solidFill>
                  <a:srgbClr val="444444"/>
                </a:solidFill>
              </a:defRPr>
            </a:lvl2pPr>
            <a:lvl3pPr>
              <a:lnSpc>
                <a:spcPct val="110000"/>
              </a:lnSpc>
              <a:spcBef>
                <a:spcPts val="2400"/>
              </a:spcBef>
              <a:defRPr sz="2500">
                <a:solidFill>
                  <a:srgbClr val="444444"/>
                </a:solidFill>
              </a:defRPr>
            </a:lvl3pPr>
            <a:lvl4pPr>
              <a:lnSpc>
                <a:spcPct val="110000"/>
              </a:lnSpc>
              <a:spcBef>
                <a:spcPts val="2400"/>
              </a:spcBef>
              <a:defRPr sz="2500">
                <a:solidFill>
                  <a:srgbClr val="444444"/>
                </a:solidFill>
              </a:defRPr>
            </a:lvl4pPr>
            <a:lvl5pPr>
              <a:lnSpc>
                <a:spcPct val="110000"/>
              </a:lnSpc>
              <a:spcBef>
                <a:spcPts val="2400"/>
              </a:spcBef>
              <a:defRPr sz="2500">
                <a:solidFill>
                  <a:srgbClr val="444444"/>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pic>
        <p:nvPicPr>
          <p:cNvPr id="8" name="Picture 7" descr="Screen Shot 2017-03-14 at 3.15.09 PM.png"/>
          <p:cNvPicPr>
            <a:picLocks noChangeAspect="1"/>
          </p:cNvPicPr>
          <p:nvPr userDrawn="1"/>
        </p:nvPicPr>
        <p:blipFill rotWithShape="1">
          <a:blip r:embed="rId2">
            <a:extLst>
              <a:ext uri="{28A0092B-C50C-407E-A947-70E740481C1C}">
                <a14:useLocalDpi xmlns:a14="http://schemas.microsoft.com/office/drawing/2010/main" val="0"/>
              </a:ext>
            </a:extLst>
          </a:blip>
          <a:srcRect b="27113"/>
          <a:stretch/>
        </p:blipFill>
        <p:spPr>
          <a:xfrm>
            <a:off x="-10642" y="0"/>
            <a:ext cx="13051840" cy="1345541"/>
          </a:xfrm>
          <a:prstGeom prst="rect">
            <a:avLst/>
          </a:prstGeom>
        </p:spPr>
      </p:pic>
      <p:sp>
        <p:nvSpPr>
          <p:cNvPr id="9" name="Shape 39"/>
          <p:cNvSpPr>
            <a:spLocks noGrp="1"/>
          </p:cNvSpPr>
          <p:nvPr>
            <p:ph type="title"/>
          </p:nvPr>
        </p:nvSpPr>
        <p:spPr>
          <a:xfrm>
            <a:off x="863600" y="393700"/>
            <a:ext cx="10464800" cy="838200"/>
          </a:xfrm>
          <a:prstGeom prst="rect">
            <a:avLst/>
          </a:prstGeom>
        </p:spPr>
        <p:txBody>
          <a:bodyPr/>
          <a:lstStyle>
            <a:lvl1pPr>
              <a:defRPr sz="3500"/>
            </a:lvl1pPr>
          </a:lstStyle>
          <a:p>
            <a:r>
              <a:rPr dirty="0"/>
              <a:t>Title Text</a:t>
            </a:r>
          </a:p>
        </p:txBody>
      </p:sp>
      <p:pic>
        <p:nvPicPr>
          <p:cNvPr id="11" name="Picture 10" descr="Screen Shot 2017-03-14 at 3.15.15 PM.png"/>
          <p:cNvPicPr>
            <a:picLocks noChangeAspect="1"/>
          </p:cNvPicPr>
          <p:nvPr userDrawn="1"/>
        </p:nvPicPr>
        <p:blipFill rotWithShape="1">
          <a:blip r:embed="rId3">
            <a:extLst>
              <a:ext uri="{28A0092B-C50C-407E-A947-70E740481C1C}">
                <a14:useLocalDpi xmlns:a14="http://schemas.microsoft.com/office/drawing/2010/main" val="0"/>
              </a:ext>
            </a:extLst>
          </a:blip>
          <a:srcRect t="17805" b="21898"/>
          <a:stretch/>
        </p:blipFill>
        <p:spPr>
          <a:xfrm>
            <a:off x="-10642" y="9193800"/>
            <a:ext cx="13051840" cy="576369"/>
          </a:xfrm>
          <a:prstGeom prst="rect">
            <a:avLst/>
          </a:prstGeom>
        </p:spPr>
      </p:pic>
      <p:pic>
        <p:nvPicPr>
          <p:cNvPr id="13" name="Picture 12" descr="Screen Shot 2017-03-14 at 3.11.39 PM.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650369" y="8410671"/>
            <a:ext cx="1356062" cy="1358132"/>
          </a:xfrm>
          <a:prstGeom prst="rect">
            <a:avLst/>
          </a:prstGeom>
        </p:spPr>
      </p:pic>
      <p:sp>
        <p:nvSpPr>
          <p:cNvPr id="16" name="Shape 40"/>
          <p:cNvSpPr>
            <a:spLocks noGrp="1"/>
          </p:cNvSpPr>
          <p:nvPr>
            <p:ph type="sldNum" sz="quarter" idx="2"/>
          </p:nvPr>
        </p:nvSpPr>
        <p:spPr>
          <a:xfrm>
            <a:off x="12323738" y="9335250"/>
            <a:ext cx="333425" cy="318036"/>
          </a:xfrm>
          <a:prstGeom prst="rect">
            <a:avLst/>
          </a:prstGeom>
        </p:spPr>
        <p:txBody>
          <a:bodyPr/>
          <a:lstStyle>
            <a:lvl1pPr>
              <a:defRPr sz="1400">
                <a:solidFill>
                  <a:schemeClr val="bg1"/>
                </a:solidFill>
                <a:latin typeface="Century Gothic"/>
                <a:ea typeface="Century Gothic"/>
                <a:cs typeface="Century Gothic"/>
                <a:sym typeface="Century Gothic"/>
              </a:defRPr>
            </a:lvl1pPr>
          </a:lstStyle>
          <a:p>
            <a:fld id="{86CB4B4D-7CA3-9044-876B-883B54F8677D}" type="slidenum">
              <a:rPr lang="uk-UA" smtClean="0"/>
              <a:pPr/>
              <a:t>‹#›</a:t>
            </a:fld>
            <a:endParaRPr lang="uk-UA"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Body Copy">
    <p:spTree>
      <p:nvGrpSpPr>
        <p:cNvPr id="1" name=""/>
        <p:cNvGrpSpPr/>
        <p:nvPr/>
      </p:nvGrpSpPr>
      <p:grpSpPr>
        <a:xfrm>
          <a:off x="0" y="0"/>
          <a:ext cx="0" cy="0"/>
          <a:chOff x="0" y="0"/>
          <a:chExt cx="0" cy="0"/>
        </a:xfrm>
      </p:grpSpPr>
      <p:pic>
        <p:nvPicPr>
          <p:cNvPr id="3" name="Picture 2" descr="SFHSS_PlayYourWay_PPTTemplate_final_v02_pw-3.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5772" y="-83785"/>
            <a:ext cx="13230572" cy="9837386"/>
          </a:xfrm>
          <a:prstGeom prst="rect">
            <a:avLst/>
          </a:prstGeom>
        </p:spPr>
      </p:pic>
      <p:pic>
        <p:nvPicPr>
          <p:cNvPr id="7" name="Picture 6" descr="Screen Shot 2017-03-14 at 3.15.09 PM.png"/>
          <p:cNvPicPr>
            <a:picLocks noChangeAspect="1"/>
          </p:cNvPicPr>
          <p:nvPr userDrawn="1"/>
        </p:nvPicPr>
        <p:blipFill rotWithShape="1">
          <a:blip r:embed="rId3">
            <a:extLst>
              <a:ext uri="{28A0092B-C50C-407E-A947-70E740481C1C}">
                <a14:useLocalDpi xmlns:a14="http://schemas.microsoft.com/office/drawing/2010/main" val="0"/>
              </a:ext>
            </a:extLst>
          </a:blip>
          <a:srcRect b="27113"/>
          <a:stretch/>
        </p:blipFill>
        <p:spPr>
          <a:xfrm>
            <a:off x="-507353" y="-51206"/>
            <a:ext cx="13548551" cy="1396748"/>
          </a:xfrm>
          <a:prstGeom prst="rect">
            <a:avLst/>
          </a:prstGeom>
        </p:spPr>
      </p:pic>
      <p:sp>
        <p:nvSpPr>
          <p:cNvPr id="8" name="Shape 39"/>
          <p:cNvSpPr>
            <a:spLocks noGrp="1"/>
          </p:cNvSpPr>
          <p:nvPr>
            <p:ph type="title"/>
          </p:nvPr>
        </p:nvSpPr>
        <p:spPr>
          <a:xfrm>
            <a:off x="863600" y="393700"/>
            <a:ext cx="10464800" cy="838200"/>
          </a:xfrm>
          <a:prstGeom prst="rect">
            <a:avLst/>
          </a:prstGeom>
        </p:spPr>
        <p:txBody>
          <a:bodyPr/>
          <a:lstStyle>
            <a:lvl1pPr>
              <a:defRPr sz="3500"/>
            </a:lvl1pPr>
          </a:lstStyle>
          <a:p>
            <a:r>
              <a:rPr dirty="0"/>
              <a:t>Title Text</a:t>
            </a:r>
          </a:p>
        </p:txBody>
      </p:sp>
      <p:sp>
        <p:nvSpPr>
          <p:cNvPr id="9" name="Shape 40"/>
          <p:cNvSpPr>
            <a:spLocks noGrp="1"/>
          </p:cNvSpPr>
          <p:nvPr>
            <p:ph type="sldNum" sz="quarter" idx="2"/>
          </p:nvPr>
        </p:nvSpPr>
        <p:spPr>
          <a:xfrm>
            <a:off x="12323738" y="9335250"/>
            <a:ext cx="333425" cy="318036"/>
          </a:xfrm>
          <a:prstGeom prst="rect">
            <a:avLst/>
          </a:prstGeom>
        </p:spPr>
        <p:txBody>
          <a:bodyPr/>
          <a:lstStyle>
            <a:lvl1pPr>
              <a:defRPr sz="1400">
                <a:solidFill>
                  <a:schemeClr val="bg1"/>
                </a:solidFill>
                <a:latin typeface="Century Gothic"/>
                <a:ea typeface="Century Gothic"/>
                <a:cs typeface="Century Gothic"/>
                <a:sym typeface="Century Gothic"/>
              </a:defRPr>
            </a:lvl1pPr>
          </a:lstStyle>
          <a:p>
            <a:fld id="{86CB4B4D-7CA3-9044-876B-883B54F8677D}" type="slidenum">
              <a:rPr lang="uk-UA" smtClean="0"/>
              <a:pPr/>
              <a:t>‹#›</a:t>
            </a:fld>
            <a:endParaRPr lang="uk-UA" dirty="0"/>
          </a:p>
        </p:txBody>
      </p:sp>
      <p:sp>
        <p:nvSpPr>
          <p:cNvPr id="5" name="Text Placeholder 4"/>
          <p:cNvSpPr>
            <a:spLocks noGrp="1"/>
          </p:cNvSpPr>
          <p:nvPr>
            <p:ph type="body" sz="quarter" idx="10" hasCustomPrompt="1"/>
          </p:nvPr>
        </p:nvSpPr>
        <p:spPr>
          <a:xfrm>
            <a:off x="863600" y="2063750"/>
            <a:ext cx="9772650" cy="6105525"/>
          </a:xfrm>
        </p:spPr>
        <p:txBody>
          <a:bodyPr vert="horz"/>
          <a:lstStyle>
            <a:lvl1pPr indent="-384048">
              <a:spcBef>
                <a:spcPts val="2400"/>
              </a:spcBef>
              <a:defRPr sz="2500">
                <a:solidFill>
                  <a:schemeClr val="tx1">
                    <a:lumMod val="75000"/>
                    <a:lumOff val="25000"/>
                  </a:schemeClr>
                </a:solidFill>
              </a:defRPr>
            </a:lvl1pPr>
            <a:lvl2pPr indent="-384048">
              <a:spcBef>
                <a:spcPts val="2400"/>
              </a:spcBef>
              <a:defRPr sz="2500">
                <a:solidFill>
                  <a:schemeClr val="tx1">
                    <a:lumMod val="75000"/>
                    <a:lumOff val="25000"/>
                  </a:schemeClr>
                </a:solidFill>
              </a:defRPr>
            </a:lvl2pPr>
            <a:lvl3pPr indent="-384048">
              <a:spcBef>
                <a:spcPts val="2400"/>
              </a:spcBef>
              <a:defRPr sz="2500">
                <a:solidFill>
                  <a:schemeClr val="tx1">
                    <a:lumMod val="75000"/>
                    <a:lumOff val="25000"/>
                  </a:schemeClr>
                </a:solidFill>
              </a:defRPr>
            </a:lvl3pPr>
            <a:lvl4pPr indent="-384048">
              <a:spcBef>
                <a:spcPts val="2400"/>
              </a:spcBef>
              <a:defRPr sz="2500">
                <a:solidFill>
                  <a:schemeClr val="tx1">
                    <a:lumMod val="75000"/>
                    <a:lumOff val="25000"/>
                  </a:schemeClr>
                </a:solidFill>
              </a:defRPr>
            </a:lvl4pPr>
            <a:lvl5pPr indent="-384048">
              <a:spcBef>
                <a:spcPts val="2400"/>
              </a:spcBef>
              <a:defRPr sz="2500">
                <a:solidFill>
                  <a:schemeClr val="tx1">
                    <a:lumMod val="75000"/>
                    <a:lumOff val="25000"/>
                  </a:schemeClr>
                </a:solidFill>
              </a:defRPr>
            </a:lvl5pPr>
          </a:lstStyle>
          <a:p>
            <a:r>
              <a:rPr lang="en-US" dirty="0"/>
              <a:t>Body Level One</a:t>
            </a:r>
          </a:p>
          <a:p>
            <a:pPr lvl="1"/>
            <a:r>
              <a:rPr lang="en-US" dirty="0"/>
              <a:t>Body Level Two</a:t>
            </a:r>
          </a:p>
          <a:p>
            <a:pPr lvl="2"/>
            <a:r>
              <a:rPr lang="en-US" dirty="0"/>
              <a:t>Body Level Three</a:t>
            </a:r>
          </a:p>
          <a:p>
            <a:pPr lvl="3"/>
            <a:r>
              <a:rPr lang="en-US" dirty="0"/>
              <a:t>Body Level Four</a:t>
            </a:r>
          </a:p>
          <a:p>
            <a:pPr lvl="4"/>
            <a:r>
              <a:rPr lang="en-US" dirty="0"/>
              <a:t>Body Level Five</a:t>
            </a:r>
          </a:p>
        </p:txBody>
      </p:sp>
    </p:spTree>
    <p:extLst>
      <p:ext uri="{BB962C8B-B14F-4D97-AF65-F5344CB8AC3E}">
        <p14:creationId xmlns:p14="http://schemas.microsoft.com/office/powerpoint/2010/main" val="307491728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Divider Slide 1">
    <p:spTree>
      <p:nvGrpSpPr>
        <p:cNvPr id="1" name=""/>
        <p:cNvGrpSpPr/>
        <p:nvPr/>
      </p:nvGrpSpPr>
      <p:grpSpPr>
        <a:xfrm>
          <a:off x="0" y="0"/>
          <a:ext cx="0" cy="0"/>
          <a:chOff x="0" y="0"/>
          <a:chExt cx="0" cy="0"/>
        </a:xfrm>
      </p:grpSpPr>
      <p:pic>
        <p:nvPicPr>
          <p:cNvPr id="8" name="Picture 7" descr="Screen Shot 2017-03-14 at 3.15.09 P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040" y="4277028"/>
            <a:ext cx="13051840" cy="1846069"/>
          </a:xfrm>
          <a:prstGeom prst="rect">
            <a:avLst/>
          </a:prstGeom>
        </p:spPr>
      </p:pic>
      <p:sp>
        <p:nvSpPr>
          <p:cNvPr id="50" name="Shape 50"/>
          <p:cNvSpPr>
            <a:spLocks noGrp="1"/>
          </p:cNvSpPr>
          <p:nvPr>
            <p:ph type="title"/>
          </p:nvPr>
        </p:nvSpPr>
        <p:spPr>
          <a:xfrm>
            <a:off x="1270000" y="4855461"/>
            <a:ext cx="10464800" cy="1435100"/>
          </a:xfrm>
          <a:prstGeom prst="rect">
            <a:avLst/>
          </a:prstGeom>
        </p:spPr>
        <p:txBody>
          <a:bodyPr/>
          <a:lstStyle>
            <a:lvl1pPr algn="ctr">
              <a:defRPr sz="5500"/>
            </a:lvl1pPr>
          </a:lstStyle>
          <a:p>
            <a:r>
              <a:rPr dirty="0"/>
              <a:t>Title Text</a:t>
            </a:r>
          </a:p>
        </p:txBody>
      </p:sp>
      <p:pic>
        <p:nvPicPr>
          <p:cNvPr id="6" name="Picture 5" descr="Screen Shot 2017-03-14 at 3.11.39 P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68348" y="1"/>
            <a:ext cx="1596707" cy="1599144"/>
          </a:xfrm>
          <a:prstGeom prst="rect">
            <a:avLst/>
          </a:prstGeom>
        </p:spPr>
      </p:pic>
      <p:sp>
        <p:nvSpPr>
          <p:cNvPr id="7" name="Shape 40"/>
          <p:cNvSpPr>
            <a:spLocks noGrp="1"/>
          </p:cNvSpPr>
          <p:nvPr>
            <p:ph type="sldNum" sz="quarter" idx="2"/>
          </p:nvPr>
        </p:nvSpPr>
        <p:spPr>
          <a:xfrm>
            <a:off x="12334763" y="9335250"/>
            <a:ext cx="311374" cy="317500"/>
          </a:xfrm>
          <a:prstGeom prst="rect">
            <a:avLst/>
          </a:prstGeom>
        </p:spPr>
        <p:txBody>
          <a:bodyPr/>
          <a:lstStyle>
            <a:lvl1pPr>
              <a:defRPr sz="1400">
                <a:latin typeface="Century Gothic"/>
                <a:ea typeface="Century Gothic"/>
                <a:cs typeface="Century Gothic"/>
                <a:sym typeface="Century Gothic"/>
              </a:defRPr>
            </a:lvl1pPr>
          </a:lstStyle>
          <a:p>
            <a:fld id="{86CB4B4D-7CA3-9044-876B-883B54F8677D}" type="slidenum">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END SLIDE">
    <p:spTree>
      <p:nvGrpSpPr>
        <p:cNvPr id="1" name=""/>
        <p:cNvGrpSpPr/>
        <p:nvPr/>
      </p:nvGrpSpPr>
      <p:grpSpPr>
        <a:xfrm>
          <a:off x="0" y="0"/>
          <a:ext cx="0" cy="0"/>
          <a:chOff x="0" y="0"/>
          <a:chExt cx="0" cy="0"/>
        </a:xfrm>
      </p:grpSpPr>
      <p:pic>
        <p:nvPicPr>
          <p:cNvPr id="7" name="Picture 6" descr="Screen Shot 2017-03-14 at 3.11.39 PM.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02939" y="2647684"/>
            <a:ext cx="4504538" cy="4511414"/>
          </a:xfrm>
          <a:prstGeom prst="rect">
            <a:avLst/>
          </a:prstGeom>
        </p:spPr>
      </p:pic>
      <p:pic>
        <p:nvPicPr>
          <p:cNvPr id="3" name="Picture 2" descr="SFHSS_PlayYourWay_PPTTemplate_final_v02_pw-2.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3004800" cy="9669517"/>
          </a:xfrm>
          <a:prstGeom prst="rect">
            <a:avLst/>
          </a:prstGeom>
        </p:spPr>
      </p:pic>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1" descr="SFHSS_PlayYourWay_PPTTemplate_final_v02_pw-1.jp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50056" y="0"/>
            <a:ext cx="13117885" cy="9753600"/>
          </a:xfrm>
          <a:prstGeom prst="rect">
            <a:avLst/>
          </a:prstGeom>
        </p:spPr>
      </p:pic>
      <p:sp>
        <p:nvSpPr>
          <p:cNvPr id="3" name="Shape 3"/>
          <p:cNvSpPr/>
          <p:nvPr/>
        </p:nvSpPr>
        <p:spPr>
          <a:xfrm>
            <a:off x="-291629" y="7854305"/>
            <a:ext cx="13359458" cy="1897460"/>
          </a:xfrm>
          <a:prstGeom prst="rect">
            <a:avLst/>
          </a:prstGeom>
          <a:solidFill>
            <a:srgbClr val="000000">
              <a:alpha val="18293"/>
            </a:srgbClr>
          </a:solidFill>
          <a:ln w="12700">
            <a:miter lim="400000"/>
          </a:ln>
        </p:spPr>
        <p:txBody>
          <a:bodyPr lIns="50800" tIns="50800" rIns="50800" bIns="50800" anchor="ctr"/>
          <a:lstStyle/>
          <a:p>
            <a:pPr>
              <a:defRPr sz="4000">
                <a:effectLst>
                  <a:outerShdw blurRad="38100" dist="12700" dir="5400000" rotWithShape="0">
                    <a:srgbClr val="000000">
                      <a:alpha val="50000"/>
                    </a:srgbClr>
                  </a:outerShdw>
                </a:effectLst>
              </a:defRPr>
            </a:pPr>
            <a:endParaRPr/>
          </a:p>
        </p:txBody>
      </p:sp>
      <p:sp>
        <p:nvSpPr>
          <p:cNvPr id="4" name="Shape 4"/>
          <p:cNvSpPr>
            <a:spLocks noGrp="1"/>
          </p:cNvSpPr>
          <p:nvPr>
            <p:ph type="title"/>
          </p:nvPr>
        </p:nvSpPr>
        <p:spPr>
          <a:xfrm>
            <a:off x="685800" y="8155334"/>
            <a:ext cx="10464800" cy="16510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lstStyle/>
          <a:p>
            <a:r>
              <a:t>Title Text</a:t>
            </a:r>
          </a:p>
        </p:txBody>
      </p:sp>
      <p:sp>
        <p:nvSpPr>
          <p:cNvPr id="5" name="Shape 5"/>
          <p:cNvSpPr>
            <a:spLocks noGrp="1"/>
          </p:cNvSpPr>
          <p:nvPr>
            <p:ph type="body" idx="1"/>
          </p:nvPr>
        </p:nvSpPr>
        <p:spPr>
          <a:xfrm>
            <a:off x="8712200" y="8275984"/>
            <a:ext cx="10464800" cy="14097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lstStyle/>
          <a:p>
            <a:r>
              <a:t>Body Level One</a:t>
            </a:r>
          </a:p>
          <a:p>
            <a:pPr lvl="1"/>
            <a:r>
              <a:t>Body Level Two</a:t>
            </a:r>
          </a:p>
          <a:p>
            <a:pPr lvl="2"/>
            <a:r>
              <a:t>Body Level Three</a:t>
            </a:r>
          </a:p>
          <a:p>
            <a:pPr lvl="3"/>
            <a:r>
              <a:t>Body Level Four</a:t>
            </a:r>
          </a:p>
          <a:p>
            <a:pPr lvl="4"/>
            <a:r>
              <a:t>Body Level Five</a:t>
            </a:r>
          </a:p>
        </p:txBody>
      </p:sp>
      <p:sp>
        <p:nvSpPr>
          <p:cNvPr id="9" name="Shape 9"/>
          <p:cNvSpPr>
            <a:spLocks noGrp="1"/>
          </p:cNvSpPr>
          <p:nvPr>
            <p:ph type="sldNum" sz="quarter" idx="2"/>
          </p:nvPr>
        </p:nvSpPr>
        <p:spPr>
          <a:xfrm>
            <a:off x="12382363" y="9207500"/>
            <a:ext cx="368574" cy="360822"/>
          </a:xfrm>
          <a:prstGeom prst="rect">
            <a:avLst/>
          </a:prstGeom>
          <a:ln w="12700">
            <a:miter lim="400000"/>
          </a:ln>
        </p:spPr>
        <p:txBody>
          <a:bodyPr wrap="none" lIns="50800" tIns="50800" rIns="50800" bIns="50800">
            <a:spAutoFit/>
          </a:bodyPr>
          <a:lstStyle>
            <a:lvl1pPr>
              <a:defRPr sz="1800">
                <a:solidFill>
                  <a:srgbClr val="606060"/>
                </a:solidFill>
                <a:latin typeface="+mn-lt"/>
                <a:ea typeface="+mn-ea"/>
                <a:cs typeface="+mn-cs"/>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2" r:id="rId4"/>
    <p:sldLayoutId id="2147483654" r:id="rId5"/>
  </p:sldLayoutIdLst>
  <p:transition spd="med"/>
  <p:txStyles>
    <p:titleStyle>
      <a:lvl1pPr marL="0" marR="0" indent="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1pPr>
      <a:lvl2pPr marL="0" marR="0" indent="228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2pPr>
      <a:lvl3pPr marL="0" marR="0" indent="457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3pPr>
      <a:lvl4pPr marL="0" marR="0" indent="685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4pPr>
      <a:lvl5pPr marL="0" marR="0" indent="9144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5pPr>
      <a:lvl6pPr marL="0" marR="0" indent="11430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6pPr>
      <a:lvl7pPr marL="0" marR="0" indent="1371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7pPr>
      <a:lvl8pPr marL="0" marR="0" indent="1600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8pPr>
      <a:lvl9pPr marL="0" marR="0" indent="1828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9pPr>
    </p:titleStyle>
    <p:bodyStyle>
      <a:lvl1pPr marL="0" marR="0" indent="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1pPr>
      <a:lvl2pPr marL="0" marR="0" indent="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2pPr>
      <a:lvl3pPr marL="0" marR="0" indent="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3pPr>
      <a:lvl4pPr marL="0" marR="0" indent="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4pPr>
      <a:lvl5pPr marL="0" marR="0" indent="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5pPr>
      <a:lvl6pPr marL="0" marR="0" indent="35560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6pPr>
      <a:lvl7pPr marL="0" marR="0" indent="71120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7pPr>
      <a:lvl8pPr marL="0" marR="0" indent="106680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8pPr>
      <a:lvl9pPr marL="0" marR="0" indent="1422400" algn="l" defTabSz="584200" latinLnBrk="0">
        <a:lnSpc>
          <a:spcPct val="100000"/>
        </a:lnSpc>
        <a:spcBef>
          <a:spcPts val="0"/>
        </a:spcBef>
        <a:spcAft>
          <a:spcPts val="0"/>
        </a:spcAft>
        <a:buClrTx/>
        <a:buSzTx/>
        <a:buFontTx/>
        <a:buNone/>
        <a:tabLst/>
        <a:defRPr sz="1900" b="0" i="0" u="none" strike="noStrike" cap="none" spc="0" baseline="0">
          <a:ln>
            <a:noFill/>
          </a:ln>
          <a:solidFill>
            <a:srgbClr val="FFFFFF"/>
          </a:solidFill>
          <a:uFillTx/>
          <a:latin typeface="+mn-lt"/>
          <a:ea typeface="+mn-ea"/>
          <a:cs typeface="+mn-cs"/>
          <a:sym typeface="Arial"/>
        </a:defRPr>
      </a:lvl9pPr>
    </p:bodyStyle>
    <p:otherStyle>
      <a:lvl1pPr marL="0" marR="0" indent="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1pPr>
      <a:lvl2pPr marL="0" marR="0" indent="228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2pPr>
      <a:lvl3pPr marL="0" marR="0" indent="457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3pPr>
      <a:lvl4pPr marL="0" marR="0" indent="685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4pPr>
      <a:lvl5pPr marL="0" marR="0" indent="9144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5pPr>
      <a:lvl6pPr marL="0" marR="0" indent="11430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6pPr>
      <a:lvl7pPr marL="0" marR="0" indent="13716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7pPr>
      <a:lvl8pPr marL="0" marR="0" indent="16002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8pPr>
      <a:lvl9pPr marL="0" marR="0" indent="1828800" algn="ctr" defTabSz="58420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a:spLocks noGrp="1"/>
          </p:cNvSpPr>
          <p:nvPr>
            <p:ph type="title"/>
          </p:nvPr>
        </p:nvSpPr>
        <p:spPr>
          <a:prstGeom prst="rect">
            <a:avLst/>
          </a:prstGeom>
        </p:spPr>
        <p:txBody>
          <a:bodyPr/>
          <a:lstStyle/>
          <a:p>
            <a:r>
              <a:rPr lang="en-US" sz="6600" b="1" dirty="0"/>
              <a:t>Meeting Energizers</a:t>
            </a:r>
            <a:endParaRPr sz="6600" b="1"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Assemble the Quote</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rPr>
              <a:t>Find the rest of your quote and read it!</a:t>
            </a:r>
            <a:endParaRPr lang="en-US" sz="4400" kern="1200" dirty="0">
              <a:solidFill>
                <a:schemeClr val="tx1"/>
              </a:solidFill>
              <a:latin typeface="+mn-lt"/>
              <a:ea typeface="+mn-ea"/>
              <a:cs typeface="+mn-cs"/>
            </a:endParaRPr>
          </a:p>
        </p:txBody>
      </p:sp>
    </p:spTree>
    <p:extLst>
      <p:ext uri="{BB962C8B-B14F-4D97-AF65-F5344CB8AC3E}">
        <p14:creationId xmlns:p14="http://schemas.microsoft.com/office/powerpoint/2010/main" val="233588170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dirty="0">
                <a:solidFill>
                  <a:schemeClr val="tx1"/>
                </a:solidFill>
              </a:rPr>
              <a:t>Move 3 and 7</a:t>
            </a:r>
            <a:endParaRPr lang="en-US" sz="6000" b="1" kern="1200" dirty="0">
              <a:solidFill>
                <a:schemeClr val="tx1"/>
              </a:solidFill>
              <a:latin typeface="+mj-lt"/>
              <a:ea typeface="+mj-ea"/>
              <a:cs typeface="+mj-cs"/>
            </a:endParaRP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Count from 1 to 100, and move on 3 and 7!</a:t>
            </a:r>
          </a:p>
        </p:txBody>
      </p:sp>
    </p:spTree>
    <p:extLst>
      <p:ext uri="{BB962C8B-B14F-4D97-AF65-F5344CB8AC3E}">
        <p14:creationId xmlns:p14="http://schemas.microsoft.com/office/powerpoint/2010/main" val="241278443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11701B-D47E-48D4-B555-6C3D51F20A7D}"/>
              </a:ext>
            </a:extLst>
          </p:cNvPr>
          <p:cNvSpPr>
            <a:spLocks noGrp="1"/>
          </p:cNvSpPr>
          <p:nvPr>
            <p:ph type="title"/>
          </p:nvPr>
        </p:nvSpPr>
        <p:spPr/>
        <p:txBody>
          <a:bodyPr/>
          <a:lstStyle/>
          <a:p>
            <a:endParaRPr lang="en-US"/>
          </a:p>
        </p:txBody>
      </p:sp>
      <p:sp>
        <p:nvSpPr>
          <p:cNvPr id="4" name="Title 2">
            <a:extLst>
              <a:ext uri="{FF2B5EF4-FFF2-40B4-BE49-F238E27FC236}">
                <a16:creationId xmlns:a16="http://schemas.microsoft.com/office/drawing/2014/main" id="{4B16F02A-D4DF-401A-9402-3A1DD7866C09}"/>
              </a:ext>
            </a:extLst>
          </p:cNvPr>
          <p:cNvSpPr txBox="1">
            <a:spLocks/>
          </p:cNvSpPr>
          <p:nvPr/>
        </p:nvSpPr>
        <p:spPr>
          <a:xfrm>
            <a:off x="1625600" y="1875447"/>
            <a:ext cx="9753600" cy="3395698"/>
          </a:xfrm>
          <a:prstGeom prst="rect">
            <a:avLst/>
          </a:prstGeom>
          <a:ln w="12700">
            <a:miter lim="400000"/>
          </a:ln>
          <a:extLst>
            <a:ext uri="{C572A759-6A51-4108-AA02-DFA0A04FC94B}">
              <ma14:wrappingTextBoxFlag xmlns="" xmlns:ma14="http://schemas.microsoft.com/office/mac/drawingml/2011/main" val="1"/>
            </a:ext>
          </a:extLst>
        </p:spPr>
        <p:txBody>
          <a:bodyPr vert="horz" lIns="91440" tIns="45720" rIns="91440" bIns="45720" rtlCol="0" anchor="b">
            <a:normAutofit/>
          </a:bodyPr>
          <a:lstStyle>
            <a:lvl1pPr marL="0" marR="0" indent="0" algn="l" defTabSz="584200" latinLnBrk="0">
              <a:lnSpc>
                <a:spcPct val="100000"/>
              </a:lnSpc>
              <a:spcBef>
                <a:spcPts val="0"/>
              </a:spcBef>
              <a:spcAft>
                <a:spcPts val="0"/>
              </a:spcAft>
              <a:buClrTx/>
              <a:buSzTx/>
              <a:buFontTx/>
              <a:buNone/>
              <a:tabLst/>
              <a:defRPr sz="3500" b="0" i="0" u="none" strike="noStrike" cap="none" spc="0" baseline="0">
                <a:ln>
                  <a:noFill/>
                </a:ln>
                <a:solidFill>
                  <a:srgbClr val="FFFFFF"/>
                </a:solidFill>
                <a:uFillTx/>
                <a:latin typeface="+mn-lt"/>
                <a:ea typeface="+mn-ea"/>
                <a:cs typeface="+mn-cs"/>
                <a:sym typeface="Arial"/>
              </a:defRPr>
            </a:lvl1pPr>
            <a:lvl2pPr marL="0" marR="0" indent="228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2pPr>
            <a:lvl3pPr marL="0" marR="0" indent="457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3pPr>
            <a:lvl4pPr marL="0" marR="0" indent="685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4pPr>
            <a:lvl5pPr marL="0" marR="0" indent="9144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5pPr>
            <a:lvl6pPr marL="0" marR="0" indent="11430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6pPr>
            <a:lvl7pPr marL="0" marR="0" indent="1371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7pPr>
            <a:lvl8pPr marL="0" marR="0" indent="1600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8pPr>
            <a:lvl9pPr marL="0" marR="0" indent="1828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9pPr>
          </a:lstStyle>
          <a:p>
            <a:pPr algn="ctr" defTabSz="914400" rtl="0" hangingPunct="1">
              <a:lnSpc>
                <a:spcPct val="90000"/>
              </a:lnSpc>
              <a:spcBef>
                <a:spcPct val="0"/>
              </a:spcBef>
            </a:pPr>
            <a:r>
              <a:rPr lang="en-US" sz="6000" b="1" kern="1200" dirty="0">
                <a:solidFill>
                  <a:schemeClr val="tx1"/>
                </a:solidFill>
                <a:latin typeface="+mj-lt"/>
                <a:ea typeface="+mj-ea"/>
                <a:cs typeface="+mj-cs"/>
              </a:rPr>
              <a:t>Stretch it Out!</a:t>
            </a:r>
          </a:p>
        </p:txBody>
      </p:sp>
    </p:spTree>
    <p:extLst>
      <p:ext uri="{BB962C8B-B14F-4D97-AF65-F5344CB8AC3E}">
        <p14:creationId xmlns:p14="http://schemas.microsoft.com/office/powerpoint/2010/main" val="13615853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11701B-D47E-48D4-B555-6C3D51F20A7D}"/>
              </a:ext>
            </a:extLst>
          </p:cNvPr>
          <p:cNvSpPr>
            <a:spLocks noGrp="1"/>
          </p:cNvSpPr>
          <p:nvPr>
            <p:ph type="title"/>
          </p:nvPr>
        </p:nvSpPr>
        <p:spPr/>
        <p:txBody>
          <a:bodyPr/>
          <a:lstStyle/>
          <a:p>
            <a:endParaRPr lang="en-US"/>
          </a:p>
        </p:txBody>
      </p:sp>
      <p:sp>
        <p:nvSpPr>
          <p:cNvPr id="4" name="Title 2">
            <a:extLst>
              <a:ext uri="{FF2B5EF4-FFF2-40B4-BE49-F238E27FC236}">
                <a16:creationId xmlns:a16="http://schemas.microsoft.com/office/drawing/2014/main" id="{4B16F02A-D4DF-401A-9402-3A1DD7866C09}"/>
              </a:ext>
            </a:extLst>
          </p:cNvPr>
          <p:cNvSpPr txBox="1">
            <a:spLocks/>
          </p:cNvSpPr>
          <p:nvPr/>
        </p:nvSpPr>
        <p:spPr>
          <a:xfrm>
            <a:off x="1574800" y="2088098"/>
            <a:ext cx="9753600" cy="3395698"/>
          </a:xfrm>
          <a:prstGeom prst="rect">
            <a:avLst/>
          </a:prstGeom>
          <a:ln w="12700">
            <a:miter lim="400000"/>
          </a:ln>
          <a:extLst>
            <a:ext uri="{C572A759-6A51-4108-AA02-DFA0A04FC94B}">
              <ma14:wrappingTextBoxFlag xmlns="" xmlns:ma14="http://schemas.microsoft.com/office/mac/drawingml/2011/main" val="1"/>
            </a:ext>
          </a:extLst>
        </p:spPr>
        <p:txBody>
          <a:bodyPr vert="horz" lIns="91440" tIns="45720" rIns="91440" bIns="45720" rtlCol="0" anchor="b">
            <a:normAutofit/>
          </a:bodyPr>
          <a:lstStyle>
            <a:lvl1pPr marL="0" marR="0" indent="0" algn="l" defTabSz="584200" latinLnBrk="0">
              <a:lnSpc>
                <a:spcPct val="100000"/>
              </a:lnSpc>
              <a:spcBef>
                <a:spcPts val="0"/>
              </a:spcBef>
              <a:spcAft>
                <a:spcPts val="0"/>
              </a:spcAft>
              <a:buClrTx/>
              <a:buSzTx/>
              <a:buFontTx/>
              <a:buNone/>
              <a:tabLst/>
              <a:defRPr sz="3500" b="0" i="0" u="none" strike="noStrike" cap="none" spc="0" baseline="0">
                <a:ln>
                  <a:noFill/>
                </a:ln>
                <a:solidFill>
                  <a:srgbClr val="FFFFFF"/>
                </a:solidFill>
                <a:uFillTx/>
                <a:latin typeface="+mn-lt"/>
                <a:ea typeface="+mn-ea"/>
                <a:cs typeface="+mn-cs"/>
                <a:sym typeface="Arial"/>
              </a:defRPr>
            </a:lvl1pPr>
            <a:lvl2pPr marL="0" marR="0" indent="228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2pPr>
            <a:lvl3pPr marL="0" marR="0" indent="457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3pPr>
            <a:lvl4pPr marL="0" marR="0" indent="685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4pPr>
            <a:lvl5pPr marL="0" marR="0" indent="9144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5pPr>
            <a:lvl6pPr marL="0" marR="0" indent="11430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6pPr>
            <a:lvl7pPr marL="0" marR="0" indent="1371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7pPr>
            <a:lvl8pPr marL="0" marR="0" indent="1600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8pPr>
            <a:lvl9pPr marL="0" marR="0" indent="1828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9pPr>
          </a:lstStyle>
          <a:p>
            <a:pPr algn="ctr" defTabSz="914400" rtl="0" hangingPunct="1">
              <a:lnSpc>
                <a:spcPct val="90000"/>
              </a:lnSpc>
              <a:spcBef>
                <a:spcPct val="0"/>
              </a:spcBef>
            </a:pPr>
            <a:r>
              <a:rPr lang="en-US" sz="6000" b="1" kern="1200" dirty="0">
                <a:solidFill>
                  <a:schemeClr val="tx1"/>
                </a:solidFill>
                <a:latin typeface="+mj-lt"/>
                <a:ea typeface="+mj-ea"/>
                <a:cs typeface="+mj-cs"/>
              </a:rPr>
              <a:t>Musical Chairs</a:t>
            </a:r>
          </a:p>
        </p:txBody>
      </p:sp>
    </p:spTree>
    <p:extLst>
      <p:ext uri="{BB962C8B-B14F-4D97-AF65-F5344CB8AC3E}">
        <p14:creationId xmlns:p14="http://schemas.microsoft.com/office/powerpoint/2010/main" val="195317156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title"/>
          </p:nvPr>
        </p:nvSpPr>
        <p:spPr>
          <a:xfrm>
            <a:off x="1270000" y="4578370"/>
            <a:ext cx="10464800" cy="1435100"/>
          </a:xfrm>
          <a:prstGeom prst="rect">
            <a:avLst/>
          </a:prstGeom>
        </p:spPr>
        <p:txBody>
          <a:bodyPr/>
          <a:lstStyle/>
          <a:p>
            <a:r>
              <a:rPr lang="en-US" dirty="0"/>
              <a:t>10-20 minutes</a:t>
            </a:r>
            <a:endParaRPr dirty="0"/>
          </a:p>
        </p:txBody>
      </p:sp>
    </p:spTree>
    <p:extLst>
      <p:ext uri="{BB962C8B-B14F-4D97-AF65-F5344CB8AC3E}">
        <p14:creationId xmlns:p14="http://schemas.microsoft.com/office/powerpoint/2010/main" val="2235780474"/>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Charade</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Guess the move</a:t>
            </a:r>
          </a:p>
        </p:txBody>
      </p:sp>
    </p:spTree>
    <p:extLst>
      <p:ext uri="{BB962C8B-B14F-4D97-AF65-F5344CB8AC3E}">
        <p14:creationId xmlns:p14="http://schemas.microsoft.com/office/powerpoint/2010/main" val="416823071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Someone Like Me</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“I am looking for someone like me who…”</a:t>
            </a:r>
          </a:p>
        </p:txBody>
      </p:sp>
    </p:spTree>
    <p:extLst>
      <p:ext uri="{BB962C8B-B14F-4D97-AF65-F5344CB8AC3E}">
        <p14:creationId xmlns:p14="http://schemas.microsoft.com/office/powerpoint/2010/main" val="72188916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Hopscotch Challenge</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Create a tape hopscotch together!</a:t>
            </a:r>
          </a:p>
        </p:txBody>
      </p:sp>
    </p:spTree>
    <p:extLst>
      <p:ext uri="{BB962C8B-B14F-4D97-AF65-F5344CB8AC3E}">
        <p14:creationId xmlns:p14="http://schemas.microsoft.com/office/powerpoint/2010/main" val="78992190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054815"/>
            <a:ext cx="11925300" cy="40421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en-US" sz="3200" b="1" dirty="0">
                <a:latin typeface="+mj-lt"/>
              </a:rPr>
              <a:t>Before the meeting:</a:t>
            </a:r>
          </a:p>
          <a:p>
            <a:pPr marL="742950" indent="-742950" algn="l">
              <a:buAutoNum type="arabicParenR"/>
            </a:pPr>
            <a:r>
              <a:rPr lang="en-US" sz="3200" dirty="0">
                <a:latin typeface="+mj-lt"/>
              </a:rPr>
              <a:t>Select an activity that works for the meeting time and space</a:t>
            </a:r>
          </a:p>
          <a:p>
            <a:pPr marL="742950" indent="-742950" algn="l">
              <a:buAutoNum type="arabicParenR"/>
            </a:pPr>
            <a:r>
              <a:rPr lang="en-US" sz="3200" dirty="0">
                <a:latin typeface="+mj-lt"/>
              </a:rPr>
              <a:t>Check “What you will need” at the bottom of the slides to prepare any materials needed for the activity</a:t>
            </a:r>
          </a:p>
          <a:p>
            <a:pPr algn="l"/>
            <a:r>
              <a:rPr lang="en-US" sz="3200" b="1" dirty="0">
                <a:latin typeface="+mj-lt"/>
              </a:rPr>
              <a:t>During the meeting:</a:t>
            </a:r>
          </a:p>
          <a:p>
            <a:pPr marL="742950" indent="-742950" algn="l">
              <a:buAutoNum type="arabicParenR"/>
            </a:pPr>
            <a:r>
              <a:rPr lang="en-US" sz="3200" u="sng" dirty="0">
                <a:latin typeface="+mj-lt"/>
              </a:rPr>
              <a:t>Optional</a:t>
            </a:r>
            <a:r>
              <a:rPr lang="en-US" sz="3200" dirty="0">
                <a:latin typeface="+mj-lt"/>
              </a:rPr>
              <a:t>: present the slide in the meeting</a:t>
            </a:r>
          </a:p>
          <a:p>
            <a:pPr marL="742950" indent="-742950" algn="l">
              <a:buAutoNum type="arabicParenR"/>
            </a:pPr>
            <a:r>
              <a:rPr lang="en-US" sz="3200" dirty="0">
                <a:latin typeface="+mj-lt"/>
              </a:rPr>
              <a:t>Lead the activity! Use “Leader’s Instructions” at the bottom of the slides to help you lead the activity effectively</a:t>
            </a:r>
            <a:endParaRPr kumimoji="0" lang="en-US" sz="3200" b="0" i="0" u="none" strike="noStrike" cap="none" spc="0" normalizeH="0" baseline="0" dirty="0">
              <a:ln>
                <a:noFill/>
              </a:ln>
              <a:solidFill>
                <a:srgbClr val="000000"/>
              </a:solidFill>
              <a:effectLst/>
              <a:uFillTx/>
              <a:latin typeface="Gill Sans"/>
              <a:ea typeface="Gill Sans"/>
              <a:cs typeface="Gill Sans"/>
              <a:sym typeface="Gill Sans"/>
            </a:endParaRPr>
          </a:p>
        </p:txBody>
      </p:sp>
      <p:sp>
        <p:nvSpPr>
          <p:cNvPr id="3" name="TextBox 2"/>
          <p:cNvSpPr txBox="1"/>
          <p:nvPr/>
        </p:nvSpPr>
        <p:spPr>
          <a:xfrm>
            <a:off x="1120775" y="2740296"/>
            <a:ext cx="10763250"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en-US" sz="5400" b="0" i="0" u="none" strike="noStrike" cap="none" spc="0" normalizeH="0" baseline="0" dirty="0">
                <a:ln>
                  <a:noFill/>
                </a:ln>
                <a:solidFill>
                  <a:srgbClr val="000000"/>
                </a:solidFill>
                <a:effectLst/>
                <a:uFillTx/>
                <a:latin typeface="+mj-lt"/>
                <a:ea typeface="Gill Sans"/>
                <a:cs typeface="Gill Sans"/>
                <a:sym typeface="Gill Sans"/>
              </a:rPr>
              <a:t>Instructions</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600" y="199737"/>
            <a:ext cx="10464800" cy="838200"/>
          </a:xfrm>
        </p:spPr>
        <p:txBody>
          <a:bodyPr/>
          <a:lstStyle/>
          <a:p>
            <a:r>
              <a:rPr lang="en-US" sz="5400" dirty="0"/>
              <a:t>Meeting Energizers List</a:t>
            </a:r>
          </a:p>
        </p:txBody>
      </p:sp>
      <p:sp>
        <p:nvSpPr>
          <p:cNvPr id="4" name="Shape 83"/>
          <p:cNvSpPr>
            <a:spLocks noGrp="1"/>
          </p:cNvSpPr>
          <p:nvPr>
            <p:ph type="sldNum" sz="quarter" idx="2"/>
          </p:nvPr>
        </p:nvSpPr>
        <p:spPr>
          <a:xfrm>
            <a:off x="12490450" y="9335250"/>
            <a:ext cx="311374" cy="317500"/>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sp>
        <p:nvSpPr>
          <p:cNvPr id="3" name="Text Placeholder 2"/>
          <p:cNvSpPr>
            <a:spLocks noGrp="1"/>
          </p:cNvSpPr>
          <p:nvPr>
            <p:ph type="body" sz="quarter" idx="10"/>
          </p:nvPr>
        </p:nvSpPr>
        <p:spPr>
          <a:xfrm>
            <a:off x="863599" y="1828823"/>
            <a:ext cx="9543143" cy="6775448"/>
          </a:xfrm>
        </p:spPr>
        <p:txBody>
          <a:bodyPr/>
          <a:lstStyle/>
          <a:p>
            <a:pPr indent="0">
              <a:spcBef>
                <a:spcPts val="600"/>
              </a:spcBef>
            </a:pPr>
            <a:r>
              <a:rPr lang="en-US" sz="2800" b="1" dirty="0"/>
              <a:t>1-5 minutes</a:t>
            </a:r>
          </a:p>
          <a:p>
            <a:pPr marL="571500" lvl="1" indent="-571500">
              <a:spcBef>
                <a:spcPts val="600"/>
              </a:spcBef>
              <a:buFont typeface="Arial" panose="020B0604020202020204" pitchFamily="34" charset="0"/>
              <a:buChar char="•"/>
            </a:pPr>
            <a:r>
              <a:rPr lang="en-US" sz="2800" dirty="0"/>
              <a:t>Standing Meeting</a:t>
            </a:r>
          </a:p>
          <a:p>
            <a:pPr marL="571500" lvl="1" indent="-571500">
              <a:spcBef>
                <a:spcPts val="600"/>
              </a:spcBef>
              <a:buFont typeface="Arial" panose="020B0604020202020204" pitchFamily="34" charset="0"/>
              <a:buChar char="•"/>
            </a:pPr>
            <a:r>
              <a:rPr lang="en-US" sz="2800" dirty="0"/>
              <a:t>Word Association Wave</a:t>
            </a:r>
          </a:p>
          <a:p>
            <a:pPr marL="571500" lvl="1" indent="-571500">
              <a:spcBef>
                <a:spcPts val="600"/>
              </a:spcBef>
              <a:buFont typeface="Arial" panose="020B0604020202020204" pitchFamily="34" charset="0"/>
              <a:buChar char="•"/>
            </a:pPr>
            <a:r>
              <a:rPr lang="en-US" sz="2800" dirty="0"/>
              <a:t>Hot Meeting Agenda </a:t>
            </a:r>
          </a:p>
          <a:p>
            <a:pPr marL="571500" lvl="1" indent="-571500">
              <a:spcBef>
                <a:spcPts val="600"/>
              </a:spcBef>
              <a:buFont typeface="Arial" panose="020B0604020202020204" pitchFamily="34" charset="0"/>
              <a:buChar char="•"/>
            </a:pPr>
            <a:r>
              <a:rPr lang="en-US" sz="2800" dirty="0"/>
              <a:t>Play Your Way Cube</a:t>
            </a:r>
          </a:p>
          <a:p>
            <a:pPr indent="0">
              <a:spcBef>
                <a:spcPts val="600"/>
              </a:spcBef>
            </a:pPr>
            <a:r>
              <a:rPr lang="en-US" sz="2800" b="1" dirty="0"/>
              <a:t>5-10 minutes</a:t>
            </a:r>
          </a:p>
          <a:p>
            <a:pPr marL="571500" indent="-571500">
              <a:spcBef>
                <a:spcPts val="600"/>
              </a:spcBef>
              <a:buFont typeface="Arial" panose="020B0604020202020204" pitchFamily="34" charset="0"/>
              <a:buChar char="•"/>
            </a:pPr>
            <a:r>
              <a:rPr lang="en-US" sz="2800" dirty="0"/>
              <a:t>Assemble the Quote</a:t>
            </a:r>
          </a:p>
          <a:p>
            <a:pPr marL="571500" indent="-571500">
              <a:spcBef>
                <a:spcPts val="600"/>
              </a:spcBef>
              <a:buFont typeface="Arial" panose="020B0604020202020204" pitchFamily="34" charset="0"/>
              <a:buChar char="•"/>
            </a:pPr>
            <a:r>
              <a:rPr lang="en-US" sz="2800" dirty="0"/>
              <a:t>Move 3 and 7</a:t>
            </a:r>
          </a:p>
          <a:p>
            <a:pPr marL="571500" indent="-571500">
              <a:spcBef>
                <a:spcPts val="600"/>
              </a:spcBef>
              <a:buFont typeface="Arial" panose="020B0604020202020204" pitchFamily="34" charset="0"/>
              <a:buChar char="•"/>
            </a:pPr>
            <a:r>
              <a:rPr lang="en-US" sz="2800" dirty="0"/>
              <a:t>Stretch it Out</a:t>
            </a:r>
          </a:p>
          <a:p>
            <a:pPr marL="571500" indent="-571500">
              <a:spcBef>
                <a:spcPts val="600"/>
              </a:spcBef>
              <a:buFont typeface="Arial" panose="020B0604020202020204" pitchFamily="34" charset="0"/>
              <a:buChar char="•"/>
            </a:pPr>
            <a:r>
              <a:rPr lang="en-US" sz="2800" dirty="0"/>
              <a:t>Musical Chairs</a:t>
            </a:r>
          </a:p>
          <a:p>
            <a:pPr indent="0">
              <a:spcBef>
                <a:spcPts val="600"/>
              </a:spcBef>
            </a:pPr>
            <a:r>
              <a:rPr lang="en-US" sz="2800" b="1" dirty="0"/>
              <a:t>10-20 minutes</a:t>
            </a:r>
          </a:p>
          <a:p>
            <a:pPr marL="571500" indent="-571500">
              <a:spcBef>
                <a:spcPts val="600"/>
              </a:spcBef>
              <a:buFont typeface="Arial" panose="020B0604020202020204" pitchFamily="34" charset="0"/>
              <a:buChar char="•"/>
            </a:pPr>
            <a:r>
              <a:rPr lang="en-US" sz="2800" dirty="0"/>
              <a:t>Charade</a:t>
            </a:r>
          </a:p>
          <a:p>
            <a:pPr marL="571500" indent="-571500">
              <a:spcBef>
                <a:spcPts val="600"/>
              </a:spcBef>
              <a:buFont typeface="Arial" panose="020B0604020202020204" pitchFamily="34" charset="0"/>
              <a:buChar char="•"/>
            </a:pPr>
            <a:r>
              <a:rPr lang="en-US" sz="2800" dirty="0"/>
              <a:t>Someone like me</a:t>
            </a:r>
          </a:p>
          <a:p>
            <a:pPr marL="571500" indent="-571500">
              <a:spcBef>
                <a:spcPts val="600"/>
              </a:spcBef>
              <a:buFont typeface="Arial" panose="020B0604020202020204" pitchFamily="34" charset="0"/>
              <a:buChar char="•"/>
            </a:pPr>
            <a:r>
              <a:rPr lang="en-US" sz="2800" dirty="0"/>
              <a:t>Hopscotch challenge</a:t>
            </a:r>
          </a:p>
          <a:p>
            <a:pPr marL="571500" indent="-571500">
              <a:spcBef>
                <a:spcPts val="600"/>
              </a:spcBef>
              <a:buFont typeface="Arial" panose="020B0604020202020204" pitchFamily="34" charset="0"/>
              <a:buChar char="•"/>
            </a:pPr>
            <a:r>
              <a:rPr lang="en-US" sz="2800" dirty="0"/>
              <a:t>BINGO</a:t>
            </a:r>
          </a:p>
          <a:p>
            <a:pPr lvl="5" indent="0"/>
            <a:endParaRPr lang="en-US" sz="3800" dirty="0"/>
          </a:p>
        </p:txBody>
      </p:sp>
    </p:spTree>
    <p:extLst>
      <p:ext uri="{BB962C8B-B14F-4D97-AF65-F5344CB8AC3E}">
        <p14:creationId xmlns:p14="http://schemas.microsoft.com/office/powerpoint/2010/main" val="15452435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title"/>
          </p:nvPr>
        </p:nvSpPr>
        <p:spPr>
          <a:xfrm>
            <a:off x="1270000" y="4633788"/>
            <a:ext cx="10464800" cy="1435100"/>
          </a:xfrm>
          <a:prstGeom prst="rect">
            <a:avLst/>
          </a:prstGeom>
        </p:spPr>
        <p:txBody>
          <a:bodyPr/>
          <a:lstStyle/>
          <a:p>
            <a:r>
              <a:rPr lang="en-US" dirty="0"/>
              <a:t>1-5 minutes</a:t>
            </a:r>
            <a:endParaRPr dirty="0"/>
          </a:p>
        </p:txBody>
      </p:sp>
      <p:sp>
        <p:nvSpPr>
          <p:cNvPr id="4" name="Shape 83"/>
          <p:cNvSpPr>
            <a:spLocks noGrp="1"/>
          </p:cNvSpPr>
          <p:nvPr>
            <p:ph type="sldNum" sz="quarter" idx="2"/>
          </p:nvPr>
        </p:nvSpPr>
        <p:spPr>
          <a:xfrm>
            <a:off x="12490450" y="9335250"/>
            <a:ext cx="311374" cy="317500"/>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4</a:t>
            </a:fld>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Standing Meeting</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rPr>
              <a:t>The next 10-15 minutes of the meeting will be standing!</a:t>
            </a:r>
          </a:p>
          <a:p>
            <a:pPr algn="ctr" defTabSz="914400" rtl="0">
              <a:lnSpc>
                <a:spcPct val="90000"/>
              </a:lnSpc>
              <a:spcBef>
                <a:spcPts val="1000"/>
              </a:spcBef>
            </a:pPr>
            <a:endParaRPr lang="en-US" sz="4400" kern="1200" dirty="0">
              <a:solidFill>
                <a:schemeClr val="tx1"/>
              </a:solidFill>
            </a:endParaRPr>
          </a:p>
        </p:txBody>
      </p:sp>
    </p:spTree>
    <p:extLst>
      <p:ext uri="{BB962C8B-B14F-4D97-AF65-F5344CB8AC3E}">
        <p14:creationId xmlns:p14="http://schemas.microsoft.com/office/powerpoint/2010/main" val="276822440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Word Association wave</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Say a word associated with the previous word!</a:t>
            </a:r>
          </a:p>
        </p:txBody>
      </p:sp>
    </p:spTree>
    <p:extLst>
      <p:ext uri="{BB962C8B-B14F-4D97-AF65-F5344CB8AC3E}">
        <p14:creationId xmlns:p14="http://schemas.microsoft.com/office/powerpoint/2010/main" val="41264483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8B7FDC-1BEF-4427-8B55-9E2D542FD1A4}"/>
              </a:ext>
            </a:extLst>
          </p:cNvPr>
          <p:cNvSpPr>
            <a:spLocks noGrp="1"/>
          </p:cNvSpPr>
          <p:nvPr>
            <p:ph type="title"/>
          </p:nvPr>
        </p:nvSpPr>
        <p:spPr>
          <a:xfrm>
            <a:off x="1625600" y="1173698"/>
            <a:ext cx="9753600" cy="3395698"/>
          </a:xfrm>
        </p:spPr>
        <p:txBody>
          <a:bodyPr vert="horz" lIns="91440" tIns="45720" rIns="91440" bIns="45720" rtlCol="0" anchor="b">
            <a:normAutofit/>
          </a:bodyPr>
          <a:lstStyle/>
          <a:p>
            <a:pPr algn="ctr" defTabSz="914400" rtl="0">
              <a:lnSpc>
                <a:spcPct val="90000"/>
              </a:lnSpc>
              <a:spcBef>
                <a:spcPct val="0"/>
              </a:spcBef>
            </a:pPr>
            <a:r>
              <a:rPr lang="en-US" sz="6000" b="1" kern="1200" dirty="0">
                <a:solidFill>
                  <a:schemeClr val="tx1"/>
                </a:solidFill>
                <a:latin typeface="+mj-lt"/>
                <a:ea typeface="+mj-ea"/>
                <a:cs typeface="+mj-cs"/>
              </a:rPr>
              <a:t>Hot Meeting Agenda</a:t>
            </a:r>
          </a:p>
        </p:txBody>
      </p:sp>
      <p:sp>
        <p:nvSpPr>
          <p:cNvPr id="2" name="Text Placeholder 1">
            <a:extLst>
              <a:ext uri="{FF2B5EF4-FFF2-40B4-BE49-F238E27FC236}">
                <a16:creationId xmlns:a16="http://schemas.microsoft.com/office/drawing/2014/main" id="{B8E977B7-B8FE-40E9-AC2F-EE20A1BAA03C}"/>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Find it around the room!</a:t>
            </a:r>
          </a:p>
        </p:txBody>
      </p:sp>
    </p:spTree>
    <p:extLst>
      <p:ext uri="{BB962C8B-B14F-4D97-AF65-F5344CB8AC3E}">
        <p14:creationId xmlns:p14="http://schemas.microsoft.com/office/powerpoint/2010/main" val="194189584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049973-BAFC-4502-A2DE-3118B00E9CF8}"/>
              </a:ext>
            </a:extLst>
          </p:cNvPr>
          <p:cNvSpPr>
            <a:spLocks noGrp="1"/>
          </p:cNvSpPr>
          <p:nvPr>
            <p:ph type="title"/>
          </p:nvPr>
        </p:nvSpPr>
        <p:spPr/>
        <p:txBody>
          <a:bodyPr/>
          <a:lstStyle/>
          <a:p>
            <a:endParaRPr lang="en-US"/>
          </a:p>
        </p:txBody>
      </p:sp>
      <p:sp>
        <p:nvSpPr>
          <p:cNvPr id="4" name="Title 2">
            <a:extLst>
              <a:ext uri="{FF2B5EF4-FFF2-40B4-BE49-F238E27FC236}">
                <a16:creationId xmlns:a16="http://schemas.microsoft.com/office/drawing/2014/main" id="{7CBDDD46-FAE9-4441-88F6-8EC75AAD0D8F}"/>
              </a:ext>
            </a:extLst>
          </p:cNvPr>
          <p:cNvSpPr txBox="1">
            <a:spLocks/>
          </p:cNvSpPr>
          <p:nvPr/>
        </p:nvSpPr>
        <p:spPr>
          <a:xfrm>
            <a:off x="1625600" y="1173698"/>
            <a:ext cx="9753600" cy="3395698"/>
          </a:xfrm>
          <a:prstGeom prst="rect">
            <a:avLst/>
          </a:prstGeom>
          <a:ln w="12700">
            <a:miter lim="400000"/>
          </a:ln>
          <a:extLst>
            <a:ext uri="{C572A759-6A51-4108-AA02-DFA0A04FC94B}">
              <ma14:wrappingTextBoxFlag xmlns="" xmlns:ma14="http://schemas.microsoft.com/office/mac/drawingml/2011/main" val="1"/>
            </a:ext>
          </a:extLst>
        </p:spPr>
        <p:txBody>
          <a:bodyPr vert="horz" lIns="91440" tIns="45720" rIns="91440" bIns="45720" rtlCol="0" anchor="b">
            <a:normAutofit/>
          </a:bodyPr>
          <a:lstStyle>
            <a:lvl1pPr marL="0" marR="0" indent="0" algn="l" defTabSz="584200" latinLnBrk="0">
              <a:lnSpc>
                <a:spcPct val="100000"/>
              </a:lnSpc>
              <a:spcBef>
                <a:spcPts val="0"/>
              </a:spcBef>
              <a:spcAft>
                <a:spcPts val="0"/>
              </a:spcAft>
              <a:buClrTx/>
              <a:buSzTx/>
              <a:buFontTx/>
              <a:buNone/>
              <a:tabLst/>
              <a:defRPr sz="3500" b="0" i="0" u="none" strike="noStrike" cap="none" spc="0" baseline="0">
                <a:ln>
                  <a:noFill/>
                </a:ln>
                <a:solidFill>
                  <a:srgbClr val="FFFFFF"/>
                </a:solidFill>
                <a:uFillTx/>
                <a:latin typeface="+mn-lt"/>
                <a:ea typeface="+mn-ea"/>
                <a:cs typeface="+mn-cs"/>
                <a:sym typeface="Arial"/>
              </a:defRPr>
            </a:lvl1pPr>
            <a:lvl2pPr marL="0" marR="0" indent="228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2pPr>
            <a:lvl3pPr marL="0" marR="0" indent="457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3pPr>
            <a:lvl4pPr marL="0" marR="0" indent="685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4pPr>
            <a:lvl5pPr marL="0" marR="0" indent="9144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5pPr>
            <a:lvl6pPr marL="0" marR="0" indent="11430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6pPr>
            <a:lvl7pPr marL="0" marR="0" indent="13716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7pPr>
            <a:lvl8pPr marL="0" marR="0" indent="16002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8pPr>
            <a:lvl9pPr marL="0" marR="0" indent="1828800" algn="l" defTabSz="584200" latinLnBrk="0">
              <a:lnSpc>
                <a:spcPct val="100000"/>
              </a:lnSpc>
              <a:spcBef>
                <a:spcPts val="0"/>
              </a:spcBef>
              <a:spcAft>
                <a:spcPts val="0"/>
              </a:spcAft>
              <a:buClrTx/>
              <a:buSzTx/>
              <a:buFontTx/>
              <a:buNone/>
              <a:tabLst/>
              <a:defRPr sz="3600" b="0" i="0" u="none" strike="noStrike" cap="none" spc="0" baseline="0">
                <a:ln>
                  <a:noFill/>
                </a:ln>
                <a:solidFill>
                  <a:srgbClr val="FFFFFF"/>
                </a:solidFill>
                <a:uFillTx/>
                <a:latin typeface="+mn-lt"/>
                <a:ea typeface="+mn-ea"/>
                <a:cs typeface="+mn-cs"/>
                <a:sym typeface="Arial"/>
              </a:defRPr>
            </a:lvl9pPr>
          </a:lstStyle>
          <a:p>
            <a:pPr algn="ctr" defTabSz="914400" rtl="0" hangingPunct="1">
              <a:lnSpc>
                <a:spcPct val="90000"/>
              </a:lnSpc>
              <a:spcBef>
                <a:spcPct val="0"/>
              </a:spcBef>
            </a:pPr>
            <a:r>
              <a:rPr lang="en-US" sz="6000" b="1" kern="1200" dirty="0">
                <a:solidFill>
                  <a:schemeClr val="tx1"/>
                </a:solidFill>
                <a:latin typeface="+mj-lt"/>
                <a:ea typeface="+mj-ea"/>
                <a:cs typeface="+mj-cs"/>
              </a:rPr>
              <a:t>Play Your Way Cube</a:t>
            </a:r>
          </a:p>
        </p:txBody>
      </p:sp>
      <p:sp>
        <p:nvSpPr>
          <p:cNvPr id="5" name="Text Placeholder 1">
            <a:extLst>
              <a:ext uri="{FF2B5EF4-FFF2-40B4-BE49-F238E27FC236}">
                <a16:creationId xmlns:a16="http://schemas.microsoft.com/office/drawing/2014/main" id="{625397A3-8DBE-4398-963E-C16A57EC5D99}"/>
              </a:ext>
            </a:extLst>
          </p:cNvPr>
          <p:cNvSpPr>
            <a:spLocks noGrp="1"/>
          </p:cNvSpPr>
          <p:nvPr>
            <p:ph type="body" idx="1"/>
          </p:nvPr>
        </p:nvSpPr>
        <p:spPr>
          <a:xfrm>
            <a:off x="1625600" y="4876800"/>
            <a:ext cx="9753600" cy="1976532"/>
          </a:xfrm>
        </p:spPr>
        <p:txBody>
          <a:bodyPr vert="horz" lIns="91440" tIns="45720" rIns="91440" bIns="45720" rtlCol="0">
            <a:normAutofit/>
          </a:bodyPr>
          <a:lstStyle/>
          <a:p>
            <a:pPr algn="ctr" defTabSz="914400" rtl="0">
              <a:lnSpc>
                <a:spcPct val="90000"/>
              </a:lnSpc>
              <a:spcBef>
                <a:spcPts val="1000"/>
              </a:spcBef>
            </a:pPr>
            <a:r>
              <a:rPr lang="en-US" sz="4400" kern="1200" dirty="0">
                <a:solidFill>
                  <a:schemeClr val="tx1"/>
                </a:solidFill>
                <a:latin typeface="+mn-lt"/>
                <a:ea typeface="+mn-ea"/>
                <a:cs typeface="+mn-cs"/>
              </a:rPr>
              <a:t>Roll the cube and do the activity!</a:t>
            </a:r>
          </a:p>
        </p:txBody>
      </p:sp>
    </p:spTree>
    <p:extLst>
      <p:ext uri="{BB962C8B-B14F-4D97-AF65-F5344CB8AC3E}">
        <p14:creationId xmlns:p14="http://schemas.microsoft.com/office/powerpoint/2010/main" val="146609381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title"/>
          </p:nvPr>
        </p:nvSpPr>
        <p:spPr>
          <a:xfrm>
            <a:off x="1270000" y="4633788"/>
            <a:ext cx="10464800" cy="1435100"/>
          </a:xfrm>
          <a:prstGeom prst="rect">
            <a:avLst/>
          </a:prstGeom>
        </p:spPr>
        <p:txBody>
          <a:bodyPr/>
          <a:lstStyle/>
          <a:p>
            <a:r>
              <a:rPr lang="en-US" dirty="0"/>
              <a:t>5-10 minutes</a:t>
            </a:r>
            <a:endParaRPr dirty="0"/>
          </a:p>
        </p:txBody>
      </p:sp>
    </p:spTree>
    <p:extLst>
      <p:ext uri="{BB962C8B-B14F-4D97-AF65-F5344CB8AC3E}">
        <p14:creationId xmlns:p14="http://schemas.microsoft.com/office/powerpoint/2010/main" val="1737798424"/>
      </p:ext>
    </p:extLst>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323</TotalTime>
  <Words>1513</Words>
  <Application>Microsoft Office PowerPoint</Application>
  <PresentationFormat>Custom</PresentationFormat>
  <Paragraphs>174</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Gill Sans</vt:lpstr>
      <vt:lpstr>Lucida Grande</vt:lpstr>
      <vt:lpstr>White</vt:lpstr>
      <vt:lpstr>Meeting Energizers</vt:lpstr>
      <vt:lpstr>PowerPoint Presentation</vt:lpstr>
      <vt:lpstr>Meeting Energizers List</vt:lpstr>
      <vt:lpstr>1-5 minutes</vt:lpstr>
      <vt:lpstr>Standing Meeting</vt:lpstr>
      <vt:lpstr>Word Association wave</vt:lpstr>
      <vt:lpstr>Hot Meeting Agenda</vt:lpstr>
      <vt:lpstr>PowerPoint Presentation</vt:lpstr>
      <vt:lpstr>5-10 minutes</vt:lpstr>
      <vt:lpstr>Assemble the Quote</vt:lpstr>
      <vt:lpstr>Move 3 and 7</vt:lpstr>
      <vt:lpstr>PowerPoint Presentation</vt:lpstr>
      <vt:lpstr>PowerPoint Presentation</vt:lpstr>
      <vt:lpstr>10-20 minutes</vt:lpstr>
      <vt:lpstr>Charade</vt:lpstr>
      <vt:lpstr>Someone Like Me</vt:lpstr>
      <vt:lpstr>Hopscotch 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Energizers</dc:title>
  <dc:creator>Aldosari, Raida (HSS)</dc:creator>
  <cp:lastModifiedBy>Aldosari, Raida (HSS)</cp:lastModifiedBy>
  <cp:revision>30</cp:revision>
  <dcterms:created xsi:type="dcterms:W3CDTF">2019-08-01T22:04:39Z</dcterms:created>
  <dcterms:modified xsi:type="dcterms:W3CDTF">2019-09-10T19:28:02Z</dcterms:modified>
</cp:coreProperties>
</file>