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4" r:id="rId2"/>
    <p:sldId id="265" r:id="rId3"/>
    <p:sldId id="266" r:id="rId4"/>
    <p:sldId id="267" r:id="rId5"/>
    <p:sldId id="258" r:id="rId6"/>
    <p:sldId id="271" r:id="rId7"/>
    <p:sldId id="259" r:id="rId8"/>
    <p:sldId id="257" r:id="rId9"/>
    <p:sldId id="263" r:id="rId10"/>
    <p:sldId id="269" r:id="rId11"/>
    <p:sldId id="268" r:id="rId12"/>
    <p:sldId id="262" r:id="rId13"/>
    <p:sldId id="261"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C83E"/>
    <a:srgbClr val="00BFF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03" autoAdjust="0"/>
    <p:restoredTop sz="57883" autoAdjust="0"/>
  </p:normalViewPr>
  <p:slideViewPr>
    <p:cSldViewPr snapToGrid="0">
      <p:cViewPr varScale="1">
        <p:scale>
          <a:sx n="75" d="100"/>
          <a:sy n="75" d="100"/>
        </p:scale>
        <p:origin x="135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56331-5B9D-4380-A80A-2030C0D6D66C}" type="datetimeFigureOut">
              <a:rPr lang="en-US" smtClean="0"/>
              <a:t>9/9/2019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F2BFB-8BDA-4BC3-9061-BDE9F3A1E2DD}" type="slidenum">
              <a:rPr lang="en-US" smtClean="0"/>
              <a:t>‹#›</a:t>
            </a:fld>
            <a:endParaRPr lang="en-US"/>
          </a:p>
        </p:txBody>
      </p:sp>
    </p:spTree>
    <p:extLst>
      <p:ext uri="{BB962C8B-B14F-4D97-AF65-F5344CB8AC3E}">
        <p14:creationId xmlns:p14="http://schemas.microsoft.com/office/powerpoint/2010/main" val="3883057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uclahealth.org/marc/mindful-meditations" TargetMode="External"/><Relationship Id="rId3" Type="http://schemas.openxmlformats.org/officeDocument/2006/relationships/hyperlink" Target="https://www.mindful.org/focus-attention/" TargetMode="External"/><Relationship Id="rId7" Type="http://schemas.openxmlformats.org/officeDocument/2006/relationships/hyperlink" Target="https://ggia.berkeley.edu/practice/body_scan_meditation"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mindful.org/garden-walk/" TargetMode="External"/><Relationship Id="rId5" Type="http://schemas.openxmlformats.org/officeDocument/2006/relationships/hyperlink" Target="https://www.mindful.org/a-meditation-to-recharge-your-mind/" TargetMode="External"/><Relationship Id="rId4" Type="http://schemas.openxmlformats.org/officeDocument/2006/relationships/hyperlink" Target="https://www.mindful.org/a-breathing-practice-to-stay-in-the-moment/" TargetMode="External"/><Relationship Id="rId9" Type="http://schemas.openxmlformats.org/officeDocument/2006/relationships/hyperlink" Target="http://davidvago.bwh.harvard.edu/how-to-meditate-links-for-guided-meditation-practi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This is a fun and active way of elevating the mood in the room with flying positivity!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 Piece of paper for each employee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Leader’s notes:</a:t>
            </a:r>
            <a:endParaRPr lang="en-US" dirty="0"/>
          </a:p>
          <a:p>
            <a:pPr marL="171450" indent="-171450">
              <a:buFont typeface="Arial" panose="020B0604020202020204" pitchFamily="34" charset="0"/>
              <a:buChar char="•"/>
            </a:pPr>
            <a:r>
              <a:rPr lang="en-US" dirty="0"/>
              <a:t>Distribute one piece of paper to each employee</a:t>
            </a:r>
          </a:p>
          <a:p>
            <a:pPr marL="171450" indent="-171450">
              <a:buFont typeface="Arial" panose="020B0604020202020204" pitchFamily="34" charset="0"/>
              <a:buChar char="•"/>
            </a:pPr>
            <a:r>
              <a:rPr lang="en-US" dirty="0"/>
              <a:t>Let employees write or draw a positive quote or word of encouragement. Allow 2 minutes for this. </a:t>
            </a:r>
          </a:p>
          <a:p>
            <a:pPr marL="171450" indent="-171450">
              <a:buFont typeface="Arial" panose="020B0604020202020204" pitchFamily="34" charset="0"/>
              <a:buChar char="•"/>
            </a:pPr>
            <a:r>
              <a:rPr lang="en-US" dirty="0"/>
              <a:t>After they write it, let them crumble the paper and throw it as far away as possible across the room</a:t>
            </a:r>
          </a:p>
          <a:p>
            <a:pPr marL="171450" indent="-171450">
              <a:buFont typeface="Arial" panose="020B0604020202020204" pitchFamily="34" charset="0"/>
              <a:buChar char="•"/>
            </a:pPr>
            <a:r>
              <a:rPr lang="en-US" dirty="0"/>
              <a:t>Then, each employee should pick up a flying ball then sit down.</a:t>
            </a:r>
          </a:p>
          <a:p>
            <a:pPr marL="171450" indent="-171450">
              <a:buFont typeface="Arial" panose="020B0604020202020204" pitchFamily="34" charset="0"/>
              <a:buChar char="•"/>
            </a:pPr>
            <a:r>
              <a:rPr lang="en-US" dirty="0"/>
              <a:t>Have everyone share their quote! They can then keep it or give it back and post it on a bulletin board, in the conference room, etc. </a:t>
            </a:r>
          </a:p>
        </p:txBody>
      </p:sp>
      <p:sp>
        <p:nvSpPr>
          <p:cNvPr id="4" name="Slide Number Placeholder 3"/>
          <p:cNvSpPr>
            <a:spLocks noGrp="1"/>
          </p:cNvSpPr>
          <p:nvPr>
            <p:ph type="sldNum" sz="quarter" idx="5"/>
          </p:nvPr>
        </p:nvSpPr>
        <p:spPr/>
        <p:txBody>
          <a:bodyPr/>
          <a:lstStyle/>
          <a:p>
            <a:fld id="{49CF2BFB-8BDA-4BC3-9061-BDE9F3A1E2DD}" type="slidenum">
              <a:rPr lang="en-US" smtClean="0"/>
              <a:t>5</a:t>
            </a:fld>
            <a:endParaRPr lang="en-US"/>
          </a:p>
        </p:txBody>
      </p:sp>
    </p:spTree>
    <p:extLst>
      <p:ext uri="{BB962C8B-B14F-4D97-AF65-F5344CB8AC3E}">
        <p14:creationId xmlns:p14="http://schemas.microsoft.com/office/powerpoint/2010/main" val="1885335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Start the meeting with this activity! Sometimes, meetings can be unproductive because of what people bring to them. This activity helps to reduce stress and encourage people to start the meeting on a positive note.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 piece of paper for each employee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Leader’s notes:</a:t>
            </a:r>
            <a:endParaRPr lang="en-US" dirty="0"/>
          </a:p>
          <a:p>
            <a:pPr marL="171450" indent="-171450">
              <a:buFont typeface="Arial" panose="020B0604020202020204" pitchFamily="34" charset="0"/>
              <a:buChar char="•"/>
            </a:pPr>
            <a:r>
              <a:rPr lang="en-US" dirty="0"/>
              <a:t>Set the timer for two minutes. </a:t>
            </a:r>
          </a:p>
          <a:p>
            <a:pPr marL="171450" indent="-171450">
              <a:buFont typeface="Arial" panose="020B0604020202020204" pitchFamily="34" charset="0"/>
              <a:buChar char="•"/>
            </a:pPr>
            <a:r>
              <a:rPr lang="en-US" dirty="0"/>
              <a:t>Ask employees to close their eyes if they feel comfortable, and be silent during these two minutes. Ask them to not use their phones during this time! </a:t>
            </a:r>
          </a:p>
          <a:p>
            <a:pPr marL="171450" indent="-171450">
              <a:buFont typeface="Arial" panose="020B0604020202020204" pitchFamily="34" charset="0"/>
              <a:buChar char="•"/>
            </a:pPr>
            <a:r>
              <a:rPr lang="en-US" dirty="0"/>
              <a:t>After two minutes, ask them to open their eyes, then hand out a piece of paper for each employee</a:t>
            </a:r>
          </a:p>
          <a:p>
            <a:pPr marL="171450" indent="-171450">
              <a:buFont typeface="Arial" panose="020B0604020202020204" pitchFamily="34" charset="0"/>
              <a:buChar char="•"/>
            </a:pPr>
            <a:r>
              <a:rPr lang="en-US" dirty="0"/>
              <a:t>Ask them to spend a minute to write down what is stressing them out. </a:t>
            </a:r>
          </a:p>
          <a:p>
            <a:pPr marL="171450" indent="-171450">
              <a:buFont typeface="Arial" panose="020B0604020202020204" pitchFamily="34" charset="0"/>
              <a:buChar char="•"/>
            </a:pPr>
            <a:r>
              <a:rPr lang="en-US" dirty="0"/>
              <a:t>After they are done, ask them to rip the paper apart and throw it away! </a:t>
            </a:r>
          </a:p>
        </p:txBody>
      </p:sp>
      <p:sp>
        <p:nvSpPr>
          <p:cNvPr id="4" name="Slide Number Placeholder 3"/>
          <p:cNvSpPr>
            <a:spLocks noGrp="1"/>
          </p:cNvSpPr>
          <p:nvPr>
            <p:ph type="sldNum" sz="quarter" idx="5"/>
          </p:nvPr>
        </p:nvSpPr>
        <p:spPr/>
        <p:txBody>
          <a:bodyPr/>
          <a:lstStyle/>
          <a:p>
            <a:fld id="{49CF2BFB-8BDA-4BC3-9061-BDE9F3A1E2DD}" type="slidenum">
              <a:rPr lang="en-US" smtClean="0"/>
              <a:t>6</a:t>
            </a:fld>
            <a:endParaRPr lang="en-US"/>
          </a:p>
        </p:txBody>
      </p:sp>
    </p:spTree>
    <p:extLst>
      <p:ext uri="{BB962C8B-B14F-4D97-AF65-F5344CB8AC3E}">
        <p14:creationId xmlns:p14="http://schemas.microsoft.com/office/powerpoint/2010/main" val="3033102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fun way to encourage laughing, which is especially energizing and helpful in elevating the energy in the room to start/continue the meeting on a good note.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Nothing!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Leader’s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Have people volunteer to share their favorite knock-knock joke!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Tips:</a:t>
            </a:r>
            <a:endParaRPr lang="en-US" dirty="0"/>
          </a:p>
          <a:p>
            <a:pPr marL="171450" indent="-171450">
              <a:buFont typeface="Arial" panose="020B0604020202020204" pitchFamily="34" charset="0"/>
              <a:buChar char="•"/>
            </a:pPr>
            <a:r>
              <a:rPr lang="en-US" dirty="0"/>
              <a:t>Cell phone search is okay! Keep it fun and casual.</a:t>
            </a:r>
          </a:p>
        </p:txBody>
      </p:sp>
      <p:sp>
        <p:nvSpPr>
          <p:cNvPr id="4" name="Slide Number Placeholder 3"/>
          <p:cNvSpPr>
            <a:spLocks noGrp="1"/>
          </p:cNvSpPr>
          <p:nvPr>
            <p:ph type="sldNum" sz="quarter" idx="5"/>
          </p:nvPr>
        </p:nvSpPr>
        <p:spPr/>
        <p:txBody>
          <a:bodyPr/>
          <a:lstStyle/>
          <a:p>
            <a:fld id="{49CF2BFB-8BDA-4BC3-9061-BDE9F3A1E2DD}" type="slidenum">
              <a:rPr lang="en-US" smtClean="0"/>
              <a:t>7</a:t>
            </a:fld>
            <a:endParaRPr lang="en-US"/>
          </a:p>
        </p:txBody>
      </p:sp>
    </p:spTree>
    <p:extLst>
      <p:ext uri="{BB962C8B-B14F-4D97-AF65-F5344CB8AC3E}">
        <p14:creationId xmlns:p14="http://schemas.microsoft.com/office/powerpoint/2010/main" val="4244376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exercise is meant to reinforce the importance of being aware of our own mental state at 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Nothing!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Leader’s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Start</a:t>
            </a:r>
            <a:r>
              <a:rPr lang="en-US" baseline="0" dirty="0"/>
              <a:t> by asking everyone “How are you feeling right now? Describe your mood in one word.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Tips:</a:t>
            </a:r>
            <a:endParaRPr lang="en-US" dirty="0"/>
          </a:p>
          <a:p>
            <a:pPr marL="171450" indent="-171450">
              <a:buFont typeface="Arial" panose="020B0604020202020204" pitchFamily="34" charset="0"/>
              <a:buChar char="•"/>
            </a:pPr>
            <a:r>
              <a:rPr lang="en-US" dirty="0"/>
              <a:t>Have</a:t>
            </a:r>
            <a:r>
              <a:rPr lang="en-US" baseline="0" dirty="0"/>
              <a:t> no restrictions! People should be able to share with no judgment.</a:t>
            </a:r>
            <a:endParaRPr lang="en-US" dirty="0"/>
          </a:p>
          <a:p>
            <a:endParaRPr lang="en-US" dirty="0"/>
          </a:p>
        </p:txBody>
      </p:sp>
      <p:sp>
        <p:nvSpPr>
          <p:cNvPr id="4" name="Slide Number Placeholder 3"/>
          <p:cNvSpPr>
            <a:spLocks noGrp="1"/>
          </p:cNvSpPr>
          <p:nvPr>
            <p:ph type="sldNum" sz="quarter" idx="5"/>
          </p:nvPr>
        </p:nvSpPr>
        <p:spPr/>
        <p:txBody>
          <a:bodyPr/>
          <a:lstStyle/>
          <a:p>
            <a:fld id="{49CF2BFB-8BDA-4BC3-9061-BDE9F3A1E2DD}" type="slidenum">
              <a:rPr lang="en-US" smtClean="0"/>
              <a:t>8</a:t>
            </a:fld>
            <a:endParaRPr lang="en-US"/>
          </a:p>
        </p:txBody>
      </p:sp>
    </p:spTree>
    <p:extLst>
      <p:ext uri="{BB962C8B-B14F-4D97-AF65-F5344CB8AC3E}">
        <p14:creationId xmlns:p14="http://schemas.microsoft.com/office/powerpoint/2010/main" val="1834524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This is a simple activity that encourages laughter and energizes people during the meeting!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Nothing!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Leader’s notes:</a:t>
            </a:r>
            <a:endParaRPr lang="en-US" dirty="0"/>
          </a:p>
          <a:p>
            <a:pPr marL="171450" indent="-171450">
              <a:buFont typeface="Arial" panose="020B0604020202020204" pitchFamily="34" charset="0"/>
              <a:buChar char="•"/>
            </a:pPr>
            <a:r>
              <a:rPr lang="en-US" dirty="0"/>
              <a:t>If</a:t>
            </a:r>
            <a:r>
              <a:rPr lang="en-US" baseline="0" dirty="0"/>
              <a:t> you have a big group, then d</a:t>
            </a:r>
            <a:r>
              <a:rPr lang="en-US" dirty="0"/>
              <a:t>ivide people into smaller groups</a:t>
            </a:r>
          </a:p>
          <a:p>
            <a:pPr marL="171450" indent="-171450">
              <a:buFont typeface="Arial" panose="020B0604020202020204" pitchFamily="34" charset="0"/>
              <a:buChar char="•"/>
            </a:pPr>
            <a:r>
              <a:rPr lang="en-US" dirty="0"/>
              <a:t>Ask each person to share a funny situation they encountered during their week.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9CF2BFB-8BDA-4BC3-9061-BDE9F3A1E2DD}" type="slidenum">
              <a:rPr lang="en-US" smtClean="0"/>
              <a:t>9</a:t>
            </a:fld>
            <a:endParaRPr lang="en-US"/>
          </a:p>
        </p:txBody>
      </p:sp>
    </p:spTree>
    <p:extLst>
      <p:ext uri="{BB962C8B-B14F-4D97-AF65-F5344CB8AC3E}">
        <p14:creationId xmlns:p14="http://schemas.microsoft.com/office/powerpoint/2010/main" val="3477434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This</a:t>
            </a:r>
            <a:r>
              <a:rPr lang="en-US" b="0" baseline="0" dirty="0"/>
              <a:t> is a recognition activity to encourage team-building and positivity within the team. </a:t>
            </a:r>
            <a:r>
              <a:rPr lang="en-US" dirty="0"/>
              <a:t>Being recognized at work can elevate stress and remind</a:t>
            </a:r>
            <a:r>
              <a:rPr lang="en-US" baseline="0" dirty="0"/>
              <a:t> people of the </a:t>
            </a:r>
            <a:r>
              <a:rPr lang="en-US" dirty="0"/>
              <a:t>purpose and</a:t>
            </a:r>
            <a:r>
              <a:rPr lang="en-US" baseline="0" dirty="0"/>
              <a:t> value of</a:t>
            </a:r>
            <a:r>
              <a:rPr lang="en-US" dirty="0"/>
              <a:t> their work. </a:t>
            </a: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Nothing!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Leader’s notes:</a:t>
            </a:r>
            <a:endParaRPr lang="en-US" dirty="0"/>
          </a:p>
          <a:p>
            <a:pPr marL="171450" indent="-171450">
              <a:buFont typeface="Arial" panose="020B0604020202020204" pitchFamily="34" charset="0"/>
              <a:buChar char="•"/>
            </a:pPr>
            <a:r>
              <a:rPr lang="en-US" dirty="0"/>
              <a:t>If you have</a:t>
            </a:r>
            <a:r>
              <a:rPr lang="en-US" baseline="0" dirty="0"/>
              <a:t> a big group, then divide people into smaller groups </a:t>
            </a:r>
          </a:p>
          <a:p>
            <a:pPr marL="171450" indent="-171450">
              <a:buFont typeface="Arial" panose="020B0604020202020204" pitchFamily="34" charset="0"/>
              <a:buChar char="•"/>
            </a:pPr>
            <a:r>
              <a:rPr lang="en-US" dirty="0"/>
              <a:t>Ask employees to share</a:t>
            </a:r>
            <a:r>
              <a:rPr lang="en-US" baseline="0" dirty="0"/>
              <a:t> a recognition of another team member in their group and thank them for their effort! </a:t>
            </a:r>
            <a:r>
              <a:rPr lang="en-US" dirty="0"/>
              <a:t>Recognition</a:t>
            </a:r>
            <a:r>
              <a:rPr lang="en-US" baseline="0" dirty="0"/>
              <a:t> can be as small or as big as they want, and can be directly related to work projects or not related at all. </a:t>
            </a:r>
            <a:endParaRPr lang="en-US" dirty="0"/>
          </a:p>
        </p:txBody>
      </p:sp>
      <p:sp>
        <p:nvSpPr>
          <p:cNvPr id="4" name="Slide Number Placeholder 3"/>
          <p:cNvSpPr>
            <a:spLocks noGrp="1"/>
          </p:cNvSpPr>
          <p:nvPr>
            <p:ph type="sldNum" sz="quarter" idx="5"/>
          </p:nvPr>
        </p:nvSpPr>
        <p:spPr/>
        <p:txBody>
          <a:bodyPr/>
          <a:lstStyle/>
          <a:p>
            <a:fld id="{49CF2BFB-8BDA-4BC3-9061-BDE9F3A1E2DD}" type="slidenum">
              <a:rPr lang="en-US" smtClean="0"/>
              <a:t>10</a:t>
            </a:fld>
            <a:endParaRPr lang="en-US"/>
          </a:p>
        </p:txBody>
      </p:sp>
    </p:spTree>
    <p:extLst>
      <p:ext uri="{BB962C8B-B14F-4D97-AF65-F5344CB8AC3E}">
        <p14:creationId xmlns:p14="http://schemas.microsoft.com/office/powerpoint/2010/main" val="183829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Arial" panose="020B0604020202020204" pitchFamily="34" charset="0"/>
                <a:cs typeface="Arial" panose="020B0604020202020204" pitchFamily="34" charset="0"/>
              </a:rPr>
              <a:t>This is a fun way to form</a:t>
            </a:r>
            <a:r>
              <a:rPr lang="en-US" b="0" baseline="0" dirty="0">
                <a:latin typeface="Arial" panose="020B0604020202020204" pitchFamily="34" charset="0"/>
                <a:cs typeface="Arial" panose="020B0604020202020204" pitchFamily="34" charset="0"/>
              </a:rPr>
              <a:t> groups while also making people laugh along the way! </a:t>
            </a:r>
            <a:endParaRPr lang="en-US"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What you will need: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Arial" panose="020B0604020202020204" pitchFamily="34" charset="0"/>
                <a:cs typeface="Arial" panose="020B0604020202020204" pitchFamily="34" charset="0"/>
              </a:rPr>
              <a:t>Print multiple-frame comics (number depends on your team. Each participant needs to have one frame)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Cut the frames into individual frame, and place them in a container.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Leader’s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Ask each participant to pick one comic frame from the container.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After everyone has a frame, the participants begin to search for others with the same comic strip sequence.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After the participants have found everyone in their group, they must arrange themselves so that the sequence of frames is in correct order. Upon completion of sequence, the newly formed group sits down together</a:t>
            </a:r>
            <a:r>
              <a:rPr lang="en-US" baseline="0" dirty="0">
                <a:latin typeface="Arial" panose="020B0604020202020204" pitchFamily="34" charset="0"/>
                <a:cs typeface="Arial" panose="020B0604020202020204" pitchFamily="34" charset="0"/>
              </a:rPr>
              <a:t> and continue the meeting!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9CF2BFB-8BDA-4BC3-9061-BDE9F3A1E2DD}" type="slidenum">
              <a:rPr lang="en-US" smtClean="0"/>
              <a:t>12</a:t>
            </a:fld>
            <a:endParaRPr lang="en-US"/>
          </a:p>
        </p:txBody>
      </p:sp>
    </p:spTree>
    <p:extLst>
      <p:ext uri="{BB962C8B-B14F-4D97-AF65-F5344CB8AC3E}">
        <p14:creationId xmlns:p14="http://schemas.microsoft.com/office/powerpoint/2010/main" val="2926766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Classic Pictionary with the addition of mindfulness!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p>
          <a:p>
            <a:r>
              <a:rPr lang="en-US" b="0" dirty="0"/>
              <a:t>1 piece of paper for each employee</a:t>
            </a:r>
          </a:p>
          <a:p>
            <a:endParaRPr lang="en-US" b="1" dirty="0"/>
          </a:p>
          <a:p>
            <a:r>
              <a:rPr lang="en-US" b="1" dirty="0"/>
              <a:t>Leader’s notes:</a:t>
            </a:r>
          </a:p>
          <a:p>
            <a:pPr marL="171450" indent="-171450" algn="l">
              <a:buFont typeface="Arial" panose="020B0604020202020204" pitchFamily="34" charset="0"/>
              <a:buChar char="•"/>
            </a:pPr>
            <a:r>
              <a:rPr lang="en-US" dirty="0"/>
              <a:t>Divide employees into teams (4-6 people in each team.) </a:t>
            </a:r>
          </a:p>
          <a:p>
            <a:pPr marL="171450" indent="-171450" algn="l">
              <a:buFont typeface="Arial" panose="020B0604020202020204" pitchFamily="34" charset="0"/>
              <a:buChar char="•"/>
            </a:pPr>
            <a:r>
              <a:rPr lang="en-US" dirty="0"/>
              <a:t>Ask them to write on slips of paper several things for which they are grateful and hand the slips to another team. </a:t>
            </a:r>
          </a:p>
          <a:p>
            <a:pPr marL="171450" indent="-171450" algn="l">
              <a:buFont typeface="Arial" panose="020B0604020202020204" pitchFamily="34" charset="0"/>
              <a:buChar char="•"/>
            </a:pPr>
            <a:r>
              <a:rPr lang="en-US" dirty="0"/>
              <a:t>Each player takes turns drawing a slip from the opposing team and attempting to draw it on the pad or white board while their teammates attempt to guess what they are drawing. Each round allows the team one minute to draw and guess appropriately.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Tips: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Award one point for each time the team gets the image right. The team with the most points wins.</a:t>
            </a:r>
          </a:p>
          <a:p>
            <a:endParaRPr lang="en-US" dirty="0"/>
          </a:p>
        </p:txBody>
      </p:sp>
      <p:sp>
        <p:nvSpPr>
          <p:cNvPr id="4" name="Slide Number Placeholder 3"/>
          <p:cNvSpPr>
            <a:spLocks noGrp="1"/>
          </p:cNvSpPr>
          <p:nvPr>
            <p:ph type="sldNum" sz="quarter" idx="5"/>
          </p:nvPr>
        </p:nvSpPr>
        <p:spPr/>
        <p:txBody>
          <a:bodyPr/>
          <a:lstStyle/>
          <a:p>
            <a:fld id="{49CF2BFB-8BDA-4BC3-9061-BDE9F3A1E2DD}" type="slidenum">
              <a:rPr lang="en-US" smtClean="0"/>
              <a:t>13</a:t>
            </a:fld>
            <a:endParaRPr lang="en-US"/>
          </a:p>
        </p:txBody>
      </p:sp>
    </p:spTree>
    <p:extLst>
      <p:ext uri="{BB962C8B-B14F-4D97-AF65-F5344CB8AC3E}">
        <p14:creationId xmlns:p14="http://schemas.microsoft.com/office/powerpoint/2010/main" val="2735672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Meditation is a </a:t>
            </a:r>
            <a:r>
              <a:rPr lang="en-US" b="0" dirty="0"/>
              <a:t>helpful</a:t>
            </a:r>
            <a:r>
              <a:rPr lang="en-US" b="0" baseline="0" dirty="0"/>
              <a:t> practice to reduce anxiety, stress, and improve concentration.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you will need: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Nothing!</a:t>
            </a:r>
          </a:p>
          <a:p>
            <a:endParaRPr lang="en-US" b="1" dirty="0"/>
          </a:p>
          <a:p>
            <a:r>
              <a:rPr lang="en-US" b="1" dirty="0"/>
              <a:t>Leader’s notes:</a:t>
            </a:r>
          </a:p>
          <a:p>
            <a:pPr marL="171450" indent="-171450">
              <a:buFont typeface="Arial" panose="020B0604020202020204" pitchFamily="34" charset="0"/>
              <a:buChar char="•"/>
            </a:pPr>
            <a:r>
              <a:rPr lang="en-US" dirty="0"/>
              <a:t>Explain the benefits of meditation: “</a:t>
            </a:r>
            <a:r>
              <a:rPr lang="en-US" sz="1200" b="0" i="0" kern="1200" dirty="0">
                <a:solidFill>
                  <a:schemeClr val="tx1"/>
                </a:solidFill>
                <a:effectLst/>
                <a:latin typeface="+mn-lt"/>
                <a:ea typeface="+mn-ea"/>
                <a:cs typeface="+mn-cs"/>
              </a:rPr>
              <a:t>Stress, anger, and anxiety can impair not only our health but our judgment and skills of attention. Fortunately, research suggests an effective way to deal with these difficult feelings: the practice of “mindfulness,” the ability to pay careful attention to what you're thinking, feeling, and sensing in the present moment without judging those thoughts and feelings as good or bad. Countless studies link mindfulness to better health, lower anxiety, and greater resilience to stress. Mindfulness gives people distance from their thoughts and feelings, which can help them tolerate and work through unpleasant feelings rather than becoming overwhelmed by them. Mindful breathing in particular is helpful because it gives people an anchor—their breath—on which they can focus when they find themselves carried away by a stressful thought. Mindful breathing also helps people stay “present” in the moment, rather than being distracted by regrets in the past or worries about the future.”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Play any of these guided meditations: </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1, 10, and 15 minute Focused Attention Meditations: </a:t>
            </a:r>
            <a:r>
              <a:rPr lang="en-US" dirty="0">
                <a:hlinkClick r:id="rId3"/>
              </a:rPr>
              <a:t>https://www.mindful.org/focus-attention/</a:t>
            </a: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6 minute breathing practice to stay in the moment: </a:t>
            </a:r>
            <a:r>
              <a:rPr lang="en-US" dirty="0">
                <a:hlinkClick r:id="rId4"/>
              </a:rPr>
              <a:t>https://www.mindful.org/a-breathing-practice-to-stay-in-the-moment/</a:t>
            </a: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3 minute meditation to recharge your mind: </a:t>
            </a:r>
            <a:r>
              <a:rPr lang="en-US" dirty="0">
                <a:hlinkClick r:id="rId5"/>
              </a:rPr>
              <a:t>https://www.mindful.org/a-meditation-to-recharge-your-mind/</a:t>
            </a: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6 minute mindful garden walk: </a:t>
            </a:r>
            <a:r>
              <a:rPr lang="en-US" dirty="0">
                <a:hlinkClick r:id="rId6"/>
              </a:rPr>
              <a:t>https://www.mindful.org/garden-walk/</a:t>
            </a: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3 minute body scan meditation: </a:t>
            </a:r>
            <a:r>
              <a:rPr lang="en-US" dirty="0">
                <a:hlinkClick r:id="rId7"/>
              </a:rPr>
              <a:t>https://ggia.berkeley.edu/practice/body_scan_meditation</a:t>
            </a: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More breath, sound, and body meditations: </a:t>
            </a:r>
            <a:r>
              <a:rPr lang="en-US" dirty="0">
                <a:hlinkClick r:id="rId8"/>
              </a:rPr>
              <a:t>https://www.uclahealth.org/marc/mindful-meditations</a:t>
            </a:r>
            <a:r>
              <a:rPr lang="en-US" dirty="0"/>
              <a:t>, </a:t>
            </a:r>
            <a:r>
              <a:rPr lang="en-US" dirty="0">
                <a:hlinkClick r:id="rId9"/>
              </a:rPr>
              <a:t>http://davidvago.bwh.harvard.edu/how-to-meditate-links-for-guided-meditation-practice/</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49CF2BFB-8BDA-4BC3-9061-BDE9F3A1E2DD}" type="slidenum">
              <a:rPr lang="en-US" smtClean="0"/>
              <a:t>14</a:t>
            </a:fld>
            <a:endParaRPr lang="en-US"/>
          </a:p>
        </p:txBody>
      </p:sp>
    </p:spTree>
    <p:extLst>
      <p:ext uri="{BB962C8B-B14F-4D97-AF65-F5344CB8AC3E}">
        <p14:creationId xmlns:p14="http://schemas.microsoft.com/office/powerpoint/2010/main" val="37853919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B660E1D-0136-453C-AD60-123175410E65}"/>
              </a:ext>
            </a:extLst>
          </p:cNvPr>
          <p:cNvSpPr>
            <a:spLocks noGrp="1"/>
          </p:cNvSpPr>
          <p:nvPr>
            <p:ph type="subTitle" idx="1"/>
          </p:nvPr>
        </p:nvSpPr>
        <p:spPr>
          <a:xfrm>
            <a:off x="1524000" y="2785847"/>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a:extLst>
              <a:ext uri="{FF2B5EF4-FFF2-40B4-BE49-F238E27FC236}">
                <a16:creationId xmlns:a16="http://schemas.microsoft.com/office/drawing/2014/main" id="{2F3831C0-C2B9-4D2F-B6E4-07880795FB39}"/>
              </a:ext>
            </a:extLst>
          </p:cNvPr>
          <p:cNvSpPr/>
          <p:nvPr userDrawn="1"/>
        </p:nvSpPr>
        <p:spPr>
          <a:xfrm>
            <a:off x="0" y="0"/>
            <a:ext cx="12192000" cy="1920240"/>
          </a:xfrm>
          <a:prstGeom prst="rect">
            <a:avLst/>
          </a:prstGeom>
          <a:gradFill flip="none" rotWithShape="1">
            <a:gsLst>
              <a:gs pos="0">
                <a:srgbClr val="BC0F7C"/>
              </a:gs>
              <a:gs pos="100000">
                <a:srgbClr val="F4972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
        <p:nvSpPr>
          <p:cNvPr id="2" name="Title 1">
            <a:extLst>
              <a:ext uri="{FF2B5EF4-FFF2-40B4-BE49-F238E27FC236}">
                <a16:creationId xmlns:a16="http://schemas.microsoft.com/office/drawing/2014/main" id="{EE2BC350-73FA-4777-8418-3A4C18A91229}"/>
              </a:ext>
            </a:extLst>
          </p:cNvPr>
          <p:cNvSpPr>
            <a:spLocks noGrp="1"/>
          </p:cNvSpPr>
          <p:nvPr>
            <p:ph type="ctrTitle"/>
          </p:nvPr>
        </p:nvSpPr>
        <p:spPr>
          <a:xfrm>
            <a:off x="1524000" y="136525"/>
            <a:ext cx="9144000" cy="1228581"/>
          </a:xfrm>
        </p:spPr>
        <p:txBody>
          <a:bodyPr anchor="b">
            <a:normAutofit/>
          </a:bodyPr>
          <a:lstStyle>
            <a:lvl1pPr algn="ctr">
              <a:defRPr sz="440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1" name="Picture 10" descr="../../Deliverables/SFHSS-Recharge-HeaderFooter-Word-v02/links/SFHSS-Recharge-Header-v01-2.jpg">
            <a:extLst>
              <a:ext uri="{FF2B5EF4-FFF2-40B4-BE49-F238E27FC236}">
                <a16:creationId xmlns:a16="http://schemas.microsoft.com/office/drawing/2014/main" id="{47A2AF55-9612-4103-885F-47F883C2D248}"/>
              </a:ext>
            </a:extLst>
          </p:cNvPr>
          <p:cNvPicPr/>
          <p:nvPr userDrawn="1"/>
        </p:nvPicPr>
        <p:blipFill rotWithShape="1">
          <a:blip r:embed="rId2" cstate="print">
            <a:extLst>
              <a:ext uri="{28A0092B-C50C-407E-A947-70E740481C1C}">
                <a14:useLocalDpi xmlns:a14="http://schemas.microsoft.com/office/drawing/2010/main" val="0"/>
              </a:ext>
            </a:extLst>
          </a:blip>
          <a:srcRect l="51350" t="18450" r="4098" b="19636"/>
          <a:stretch/>
        </p:blipFill>
        <p:spPr bwMode="auto">
          <a:xfrm>
            <a:off x="9759144" y="6039545"/>
            <a:ext cx="2165001" cy="530353"/>
          </a:xfrm>
          <a:prstGeom prst="rect">
            <a:avLst/>
          </a:prstGeom>
          <a:noFill/>
          <a:ln>
            <a:noFill/>
          </a:ln>
        </p:spPr>
      </p:pic>
    </p:spTree>
    <p:extLst>
      <p:ext uri="{BB962C8B-B14F-4D97-AF65-F5344CB8AC3E}">
        <p14:creationId xmlns:p14="http://schemas.microsoft.com/office/powerpoint/2010/main" val="139761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A756E1-40B9-4D6F-81C2-54A6AC17A488}"/>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3" name="Footer Placeholder 2">
            <a:extLst>
              <a:ext uri="{FF2B5EF4-FFF2-40B4-BE49-F238E27FC236}">
                <a16:creationId xmlns:a16="http://schemas.microsoft.com/office/drawing/2014/main" id="{9362A2AB-F2EC-4B04-8DAE-CABD291FA5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C28AE-8C46-477E-BAD2-4853BFF57D88}"/>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390167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E4FC1-B5D0-480C-A84D-683103F036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2472F5-0FE2-4FC6-B62C-8804E5B924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D6F737-6C7B-43E2-94F4-B8A3234968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0596B-DB3E-43D7-AC03-53B19B89CC1F}"/>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6" name="Footer Placeholder 5">
            <a:extLst>
              <a:ext uri="{FF2B5EF4-FFF2-40B4-BE49-F238E27FC236}">
                <a16:creationId xmlns:a16="http://schemas.microsoft.com/office/drawing/2014/main" id="{2D6BF56C-A961-46A1-8C7E-58AFACBBB2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1D430C-6788-4B64-B443-86D32B5D8AE2}"/>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3268371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89F4-D07C-42D9-8C19-7ED785D8B0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D1942B-4D72-449B-BD0D-6A3842D2F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982744-316B-457F-97C7-4C691AF3D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4E1B1-6B7A-47A6-A81A-36AD43ADA7D0}"/>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6" name="Footer Placeholder 5">
            <a:extLst>
              <a:ext uri="{FF2B5EF4-FFF2-40B4-BE49-F238E27FC236}">
                <a16:creationId xmlns:a16="http://schemas.microsoft.com/office/drawing/2014/main" id="{76950EAB-8DFE-4B54-A662-F0B81FEE27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ACA6E-6415-4CA8-8269-6416F9A47841}"/>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4140265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938E-F152-4BC2-8195-A150D19ACB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AEB99B-1371-4C01-A1C6-74F40C39A3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28F941-AA32-4FA9-A060-A0A6E84E9155}"/>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5" name="Footer Placeholder 4">
            <a:extLst>
              <a:ext uri="{FF2B5EF4-FFF2-40B4-BE49-F238E27FC236}">
                <a16:creationId xmlns:a16="http://schemas.microsoft.com/office/drawing/2014/main" id="{EA958D90-96E9-45F9-9F62-8D7FB106A7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0F2753-9BE8-4BCF-83BC-21BE5B8E0B58}"/>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3117710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F245E3-1CA6-48AD-B6A6-3433DAA171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20E0BF-4BBA-48B3-A058-63D1FD80E7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8D45D0-7115-450A-936A-58872F9A1FAC}"/>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5" name="Footer Placeholder 4">
            <a:extLst>
              <a:ext uri="{FF2B5EF4-FFF2-40B4-BE49-F238E27FC236}">
                <a16:creationId xmlns:a16="http://schemas.microsoft.com/office/drawing/2014/main" id="{4A440B40-54BA-472D-9738-EBFD3EA041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C5A5D6-4AD8-4044-BD25-33EDD766C8C9}"/>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2850493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B660E1D-0136-453C-AD60-123175410E65}"/>
              </a:ext>
            </a:extLst>
          </p:cNvPr>
          <p:cNvSpPr>
            <a:spLocks noGrp="1"/>
          </p:cNvSpPr>
          <p:nvPr>
            <p:ph type="subTitle" idx="1"/>
          </p:nvPr>
        </p:nvSpPr>
        <p:spPr>
          <a:xfrm>
            <a:off x="1524000" y="2785847"/>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a:extLst>
              <a:ext uri="{FF2B5EF4-FFF2-40B4-BE49-F238E27FC236}">
                <a16:creationId xmlns:a16="http://schemas.microsoft.com/office/drawing/2014/main" id="{2F3831C0-C2B9-4D2F-B6E4-07880795FB39}"/>
              </a:ext>
            </a:extLst>
          </p:cNvPr>
          <p:cNvSpPr/>
          <p:nvPr userDrawn="1"/>
        </p:nvSpPr>
        <p:spPr>
          <a:xfrm>
            <a:off x="0" y="0"/>
            <a:ext cx="12192000" cy="1920240"/>
          </a:xfrm>
          <a:prstGeom prst="rect">
            <a:avLst/>
          </a:prstGeom>
          <a:gradFill flip="none" rotWithShape="1">
            <a:gsLst>
              <a:gs pos="0">
                <a:srgbClr val="00BFF3"/>
              </a:gs>
              <a:gs pos="100000">
                <a:srgbClr val="92C83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
        <p:nvSpPr>
          <p:cNvPr id="2" name="Title 1">
            <a:extLst>
              <a:ext uri="{FF2B5EF4-FFF2-40B4-BE49-F238E27FC236}">
                <a16:creationId xmlns:a16="http://schemas.microsoft.com/office/drawing/2014/main" id="{EE2BC350-73FA-4777-8418-3A4C18A91229}"/>
              </a:ext>
            </a:extLst>
          </p:cNvPr>
          <p:cNvSpPr>
            <a:spLocks noGrp="1"/>
          </p:cNvSpPr>
          <p:nvPr>
            <p:ph type="ctrTitle"/>
          </p:nvPr>
        </p:nvSpPr>
        <p:spPr>
          <a:xfrm>
            <a:off x="1524000" y="136525"/>
            <a:ext cx="9144000" cy="1228581"/>
          </a:xfrm>
        </p:spPr>
        <p:txBody>
          <a:bodyPr anchor="b">
            <a:normAutofit/>
          </a:bodyPr>
          <a:lstStyle>
            <a:lvl1pPr algn="ctr">
              <a:defRPr sz="440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5" name="Picture 4">
            <a:extLst>
              <a:ext uri="{FF2B5EF4-FFF2-40B4-BE49-F238E27FC236}">
                <a16:creationId xmlns:a16="http://schemas.microsoft.com/office/drawing/2014/main" id="{A115D80A-5AF4-46BD-898A-4652D64760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84105" y="5692506"/>
            <a:ext cx="2707895" cy="1165494"/>
          </a:xfrm>
          <a:prstGeom prst="rect">
            <a:avLst/>
          </a:prstGeom>
        </p:spPr>
      </p:pic>
    </p:spTree>
    <p:extLst>
      <p:ext uri="{BB962C8B-B14F-4D97-AF65-F5344CB8AC3E}">
        <p14:creationId xmlns:p14="http://schemas.microsoft.com/office/powerpoint/2010/main" val="235064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descr="../../Deliverables/SFHSS-Recharge-HeaderFooter-Word-v02/links/SFHSS-Recharge-Header-v01-2.jpg">
            <a:extLst>
              <a:ext uri="{FF2B5EF4-FFF2-40B4-BE49-F238E27FC236}">
                <a16:creationId xmlns:a16="http://schemas.microsoft.com/office/drawing/2014/main" id="{124DB795-77B7-4897-A306-0B944D668C2B}"/>
              </a:ext>
            </a:extLst>
          </p:cNvPr>
          <p:cNvPicPr/>
          <p:nvPr userDrawn="1"/>
        </p:nvPicPr>
        <p:blipFill rotWithShape="1">
          <a:blip r:embed="rId2" cstate="print">
            <a:extLst>
              <a:ext uri="{28A0092B-C50C-407E-A947-70E740481C1C}">
                <a14:useLocalDpi xmlns:a14="http://schemas.microsoft.com/office/drawing/2010/main" val="0"/>
              </a:ext>
            </a:extLst>
          </a:blip>
          <a:srcRect l="51350" t="18450" r="4098" b="19636"/>
          <a:stretch/>
        </p:blipFill>
        <p:spPr bwMode="auto">
          <a:xfrm>
            <a:off x="9759144" y="6039545"/>
            <a:ext cx="2165001" cy="530353"/>
          </a:xfrm>
          <a:prstGeom prst="rect">
            <a:avLst/>
          </a:prstGeom>
          <a:noFill/>
          <a:ln>
            <a:noFill/>
          </a:ln>
        </p:spPr>
      </p:pic>
      <p:sp>
        <p:nvSpPr>
          <p:cNvPr id="10" name="Rectangle 9">
            <a:extLst>
              <a:ext uri="{FF2B5EF4-FFF2-40B4-BE49-F238E27FC236}">
                <a16:creationId xmlns:a16="http://schemas.microsoft.com/office/drawing/2014/main" id="{461C832D-3C2A-4353-B783-4EF8709EAF06}"/>
              </a:ext>
            </a:extLst>
          </p:cNvPr>
          <p:cNvSpPr/>
          <p:nvPr userDrawn="1"/>
        </p:nvSpPr>
        <p:spPr>
          <a:xfrm rot="16200000">
            <a:off x="-2888932" y="2888932"/>
            <a:ext cx="6858002" cy="1080135"/>
          </a:xfrm>
          <a:prstGeom prst="rect">
            <a:avLst/>
          </a:prstGeom>
          <a:gradFill flip="none" rotWithShape="1">
            <a:gsLst>
              <a:gs pos="0">
                <a:srgbClr val="BC0F7C"/>
              </a:gs>
              <a:gs pos="100000">
                <a:srgbClr val="F4972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
        <p:nvSpPr>
          <p:cNvPr id="11" name="Title 1">
            <a:extLst>
              <a:ext uri="{FF2B5EF4-FFF2-40B4-BE49-F238E27FC236}">
                <a16:creationId xmlns:a16="http://schemas.microsoft.com/office/drawing/2014/main" id="{91B1ACCF-B052-4126-8F8C-032EEBF48D08}"/>
              </a:ext>
            </a:extLst>
          </p:cNvPr>
          <p:cNvSpPr>
            <a:spLocks noGrp="1"/>
          </p:cNvSpPr>
          <p:nvPr>
            <p:ph type="ctrTitle"/>
          </p:nvPr>
        </p:nvSpPr>
        <p:spPr>
          <a:xfrm>
            <a:off x="1697644" y="662043"/>
            <a:ext cx="9144000" cy="1228581"/>
          </a:xfrm>
        </p:spPr>
        <p:txBody>
          <a:bodyPr anchor="b">
            <a:normAutofit/>
          </a:bodyPr>
          <a:lstStyle>
            <a:lvl1pPr algn="ctr">
              <a:defRPr sz="480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2" name="Subtitle 2">
            <a:extLst>
              <a:ext uri="{FF2B5EF4-FFF2-40B4-BE49-F238E27FC236}">
                <a16:creationId xmlns:a16="http://schemas.microsoft.com/office/drawing/2014/main" id="{D8C1B321-688C-4DE8-9C0F-88469DC29382}"/>
              </a:ext>
            </a:extLst>
          </p:cNvPr>
          <p:cNvSpPr>
            <a:spLocks noGrp="1"/>
          </p:cNvSpPr>
          <p:nvPr>
            <p:ph type="subTitle" idx="1"/>
          </p:nvPr>
        </p:nvSpPr>
        <p:spPr>
          <a:xfrm>
            <a:off x="1818289" y="2601118"/>
            <a:ext cx="9144000" cy="1655762"/>
          </a:xfrm>
        </p:spPr>
        <p:txBody>
          <a:bodyPr/>
          <a:lstStyle>
            <a:lvl1pPr marL="342900" indent="-342900" algn="l">
              <a:buFont typeface="Arial" panose="020B0604020202020204" pitchFamily="34" charset="0"/>
              <a:buChar char="•"/>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6643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1B1ACCF-B052-4126-8F8C-032EEBF48D08}"/>
              </a:ext>
            </a:extLst>
          </p:cNvPr>
          <p:cNvSpPr>
            <a:spLocks noGrp="1"/>
          </p:cNvSpPr>
          <p:nvPr>
            <p:ph type="ctrTitle"/>
          </p:nvPr>
        </p:nvSpPr>
        <p:spPr>
          <a:xfrm>
            <a:off x="1697644" y="662043"/>
            <a:ext cx="9144000" cy="1228581"/>
          </a:xfrm>
        </p:spPr>
        <p:txBody>
          <a:bodyPr anchor="b">
            <a:normAutofit/>
          </a:bodyPr>
          <a:lstStyle>
            <a:lvl1pPr algn="ctr">
              <a:defRPr sz="480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2" name="Subtitle 2">
            <a:extLst>
              <a:ext uri="{FF2B5EF4-FFF2-40B4-BE49-F238E27FC236}">
                <a16:creationId xmlns:a16="http://schemas.microsoft.com/office/drawing/2014/main" id="{D8C1B321-688C-4DE8-9C0F-88469DC29382}"/>
              </a:ext>
            </a:extLst>
          </p:cNvPr>
          <p:cNvSpPr>
            <a:spLocks noGrp="1"/>
          </p:cNvSpPr>
          <p:nvPr>
            <p:ph type="subTitle" idx="1"/>
          </p:nvPr>
        </p:nvSpPr>
        <p:spPr>
          <a:xfrm>
            <a:off x="1818289" y="2601118"/>
            <a:ext cx="9144000" cy="1655762"/>
          </a:xfrm>
        </p:spPr>
        <p:txBody>
          <a:bodyPr/>
          <a:lstStyle>
            <a:lvl1pPr marL="342900" indent="-342900" algn="l">
              <a:buFont typeface="Arial" panose="020B0604020202020204" pitchFamily="34" charset="0"/>
              <a:buChar char="•"/>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6" name="Picture 5">
            <a:extLst>
              <a:ext uri="{FF2B5EF4-FFF2-40B4-BE49-F238E27FC236}">
                <a16:creationId xmlns:a16="http://schemas.microsoft.com/office/drawing/2014/main" id="{96E9BE0A-0CA4-4BFB-B078-7602E36A92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85295" y="5606937"/>
            <a:ext cx="2906705" cy="1251063"/>
          </a:xfrm>
          <a:prstGeom prst="rect">
            <a:avLst/>
          </a:prstGeom>
        </p:spPr>
      </p:pic>
      <p:sp>
        <p:nvSpPr>
          <p:cNvPr id="7" name="Rectangle 6">
            <a:extLst>
              <a:ext uri="{FF2B5EF4-FFF2-40B4-BE49-F238E27FC236}">
                <a16:creationId xmlns:a16="http://schemas.microsoft.com/office/drawing/2014/main" id="{59E6E06B-4D3E-498C-B010-BA9ECDE5F701}"/>
              </a:ext>
            </a:extLst>
          </p:cNvPr>
          <p:cNvSpPr/>
          <p:nvPr userDrawn="1"/>
        </p:nvSpPr>
        <p:spPr>
          <a:xfrm rot="16200000">
            <a:off x="-2888932" y="2888935"/>
            <a:ext cx="6858000" cy="1080134"/>
          </a:xfrm>
          <a:prstGeom prst="rect">
            <a:avLst/>
          </a:prstGeom>
          <a:gradFill flip="none" rotWithShape="1">
            <a:gsLst>
              <a:gs pos="0">
                <a:srgbClr val="00BFF3"/>
              </a:gs>
              <a:gs pos="100000">
                <a:srgbClr val="92C83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Tree>
    <p:extLst>
      <p:ext uri="{BB962C8B-B14F-4D97-AF65-F5344CB8AC3E}">
        <p14:creationId xmlns:p14="http://schemas.microsoft.com/office/powerpoint/2010/main" val="178382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5D99A8E-80DB-4C88-8821-AA5B885C0AEA}"/>
              </a:ext>
            </a:extLst>
          </p:cNvPr>
          <p:cNvSpPr/>
          <p:nvPr userDrawn="1"/>
        </p:nvSpPr>
        <p:spPr>
          <a:xfrm>
            <a:off x="0" y="2295979"/>
            <a:ext cx="12192000" cy="1920240"/>
          </a:xfrm>
          <a:prstGeom prst="rect">
            <a:avLst/>
          </a:prstGeom>
          <a:gradFill flip="none" rotWithShape="1">
            <a:gsLst>
              <a:gs pos="0">
                <a:srgbClr val="BC0F7C"/>
              </a:gs>
              <a:gs pos="100000">
                <a:srgbClr val="F4972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
        <p:nvSpPr>
          <p:cNvPr id="8" name="Rectangle 7">
            <a:extLst>
              <a:ext uri="{FF2B5EF4-FFF2-40B4-BE49-F238E27FC236}">
                <a16:creationId xmlns:a16="http://schemas.microsoft.com/office/drawing/2014/main" id="{4DCBD5B4-F8F5-48EF-BC86-87EE62D9783F}"/>
              </a:ext>
            </a:extLst>
          </p:cNvPr>
          <p:cNvSpPr/>
          <p:nvPr userDrawn="1"/>
        </p:nvSpPr>
        <p:spPr>
          <a:xfrm>
            <a:off x="378372" y="2662567"/>
            <a:ext cx="11498318" cy="1187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C680F9-2D9B-4C96-818A-1FC87FF91D93}"/>
              </a:ext>
            </a:extLst>
          </p:cNvPr>
          <p:cNvSpPr>
            <a:spLocks noGrp="1"/>
          </p:cNvSpPr>
          <p:nvPr>
            <p:ph type="title"/>
          </p:nvPr>
        </p:nvSpPr>
        <p:spPr>
          <a:xfrm>
            <a:off x="838200" y="2593318"/>
            <a:ext cx="10515600" cy="1325563"/>
          </a:xfrm>
        </p:spPr>
        <p:txBody>
          <a:bodyPr/>
          <a:lstStyle>
            <a:lvl1pPr algn="ctr">
              <a:defRPr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71562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D9E6B12-29C5-49E1-B7D0-CE6879EA098E}"/>
              </a:ext>
            </a:extLst>
          </p:cNvPr>
          <p:cNvSpPr/>
          <p:nvPr userDrawn="1"/>
        </p:nvSpPr>
        <p:spPr>
          <a:xfrm>
            <a:off x="0" y="2295979"/>
            <a:ext cx="12192000" cy="1920240"/>
          </a:xfrm>
          <a:prstGeom prst="rect">
            <a:avLst/>
          </a:prstGeom>
          <a:gradFill flip="none" rotWithShape="1">
            <a:gsLst>
              <a:gs pos="0">
                <a:srgbClr val="00BFF3"/>
              </a:gs>
              <a:gs pos="100000">
                <a:srgbClr val="92C83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
        <p:nvSpPr>
          <p:cNvPr id="4" name="Rectangle 3">
            <a:extLst>
              <a:ext uri="{FF2B5EF4-FFF2-40B4-BE49-F238E27FC236}">
                <a16:creationId xmlns:a16="http://schemas.microsoft.com/office/drawing/2014/main" id="{D25513CD-A036-4A3A-BF05-AC1E85BDFCC6}"/>
              </a:ext>
            </a:extLst>
          </p:cNvPr>
          <p:cNvSpPr/>
          <p:nvPr userDrawn="1"/>
        </p:nvSpPr>
        <p:spPr>
          <a:xfrm>
            <a:off x="378372" y="2662567"/>
            <a:ext cx="11498318" cy="1187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C680F9-2D9B-4C96-818A-1FC87FF91D93}"/>
              </a:ext>
            </a:extLst>
          </p:cNvPr>
          <p:cNvSpPr>
            <a:spLocks noGrp="1"/>
          </p:cNvSpPr>
          <p:nvPr>
            <p:ph type="title"/>
          </p:nvPr>
        </p:nvSpPr>
        <p:spPr>
          <a:xfrm>
            <a:off x="838200" y="2593318"/>
            <a:ext cx="10515600" cy="1325563"/>
          </a:xfrm>
        </p:spPr>
        <p:txBody>
          <a:bodyPr/>
          <a:lstStyle>
            <a:lvl1pPr algn="ctr">
              <a:defRPr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9083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88900-6943-44AB-9859-B7BD9F2B0D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22C5A3-73BB-42A0-AAF3-3DC704BF26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056F34D-D0F9-482A-9080-6D9331FCFBD5}"/>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5" name="Footer Placeholder 4">
            <a:extLst>
              <a:ext uri="{FF2B5EF4-FFF2-40B4-BE49-F238E27FC236}">
                <a16:creationId xmlns:a16="http://schemas.microsoft.com/office/drawing/2014/main" id="{DC863D69-4F31-4071-9B3F-516FAD0CF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B70865-F0A6-4D30-A3A4-BEB417539658}"/>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1697845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0E087-4DFF-426B-964C-0E98345985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F0EFC3-969D-46C1-8CAB-000D4F42A6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802953-BFC6-4222-9B48-F5AEED0DA9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ABF0EB-8370-43EE-9F2D-77DDD7428B5E}"/>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6" name="Footer Placeholder 5">
            <a:extLst>
              <a:ext uri="{FF2B5EF4-FFF2-40B4-BE49-F238E27FC236}">
                <a16:creationId xmlns:a16="http://schemas.microsoft.com/office/drawing/2014/main" id="{BF802465-8405-41A8-A4C3-FC36D19C0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8C0EF7-F6FC-4EF8-BBF6-F9D7A741F0D9}"/>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42190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CCCD-F92F-4534-B94F-EAEEE3B69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17BAF6-1ED6-4D11-A83B-491B56CA81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0C0E3-B04F-4B96-BD4C-44C055D193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02DB0E-78AA-4923-A116-77576D8453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EB7DFB-D32E-451C-ADE0-376B3A2E36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1E3110-C6D8-472A-A541-B57049A40C81}"/>
              </a:ext>
            </a:extLst>
          </p:cNvPr>
          <p:cNvSpPr>
            <a:spLocks noGrp="1"/>
          </p:cNvSpPr>
          <p:nvPr>
            <p:ph type="dt" sz="half" idx="10"/>
          </p:nvPr>
        </p:nvSpPr>
        <p:spPr/>
        <p:txBody>
          <a:bodyPr/>
          <a:lstStyle/>
          <a:p>
            <a:fld id="{074F9BB1-6CCD-40D8-8F86-A1B0B6FB58D8}" type="datetimeFigureOut">
              <a:rPr lang="en-US" smtClean="0"/>
              <a:t>9/9/2019</a:t>
            </a:fld>
            <a:endParaRPr lang="en-US"/>
          </a:p>
        </p:txBody>
      </p:sp>
      <p:sp>
        <p:nvSpPr>
          <p:cNvPr id="8" name="Footer Placeholder 7">
            <a:extLst>
              <a:ext uri="{FF2B5EF4-FFF2-40B4-BE49-F238E27FC236}">
                <a16:creationId xmlns:a16="http://schemas.microsoft.com/office/drawing/2014/main" id="{F401830F-DA41-4CF4-B093-120E1E7F4D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4943A1-ADA0-4FE9-86AA-7BDA6488DF54}"/>
              </a:ext>
            </a:extLst>
          </p:cNvPr>
          <p:cNvSpPr>
            <a:spLocks noGrp="1"/>
          </p:cNvSpPr>
          <p:nvPr>
            <p:ph type="sldNum" sz="quarter" idx="12"/>
          </p:nvPr>
        </p:nvSpPr>
        <p:spPr/>
        <p:txBody>
          <a:bodyPr/>
          <a:lstStyle/>
          <a:p>
            <a:fld id="{2C7D4724-FEAC-45AA-96CC-51B6425185AC}" type="slidenum">
              <a:rPr lang="en-US" smtClean="0"/>
              <a:t>‹#›</a:t>
            </a:fld>
            <a:endParaRPr lang="en-US"/>
          </a:p>
        </p:txBody>
      </p:sp>
    </p:spTree>
    <p:extLst>
      <p:ext uri="{BB962C8B-B14F-4D97-AF65-F5344CB8AC3E}">
        <p14:creationId xmlns:p14="http://schemas.microsoft.com/office/powerpoint/2010/main" val="3417476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59BB07-921C-45BC-B9CA-2C947C1A9B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84C5CE-C99F-4818-A546-7DF05DFE4B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EC2D19-B316-4059-99EB-3133330985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F9BB1-6CCD-40D8-8F86-A1B0B6FB58D8}" type="datetimeFigureOut">
              <a:rPr lang="en-US" smtClean="0"/>
              <a:t>9/9/2019</a:t>
            </a:fld>
            <a:endParaRPr lang="en-US"/>
          </a:p>
        </p:txBody>
      </p:sp>
      <p:sp>
        <p:nvSpPr>
          <p:cNvPr id="5" name="Footer Placeholder 4">
            <a:extLst>
              <a:ext uri="{FF2B5EF4-FFF2-40B4-BE49-F238E27FC236}">
                <a16:creationId xmlns:a16="http://schemas.microsoft.com/office/drawing/2014/main" id="{4C274631-3FE5-4893-843F-5ED33F90D7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015366-631B-496F-B5ED-932D53D9FB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D4724-FEAC-45AA-96CC-51B6425185AC}" type="slidenum">
              <a:rPr lang="en-US" smtClean="0"/>
              <a:t>‹#›</a:t>
            </a:fld>
            <a:endParaRPr lang="en-US"/>
          </a:p>
        </p:txBody>
      </p:sp>
    </p:spTree>
    <p:extLst>
      <p:ext uri="{BB962C8B-B14F-4D97-AF65-F5344CB8AC3E}">
        <p14:creationId xmlns:p14="http://schemas.microsoft.com/office/powerpoint/2010/main" val="388352816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4" r:id="rId5"/>
    <p:sldLayoutId id="2147483662" r:id="rId6"/>
    <p:sldLayoutId id="2147483651" r:id="rId7"/>
    <p:sldLayoutId id="2147483652" r:id="rId8"/>
    <p:sldLayoutId id="2147483653"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0">
            <a:extLst>
              <a:ext uri="{FF2B5EF4-FFF2-40B4-BE49-F238E27FC236}">
                <a16:creationId xmlns:a16="http://schemas.microsoft.com/office/drawing/2014/main" id="{A8C8493D-A75E-4352-98F7-3E673464C84A}"/>
              </a:ext>
            </a:extLst>
          </p:cNvPr>
          <p:cNvSpPr txBox="1">
            <a:spLocks/>
          </p:cNvSpPr>
          <p:nvPr/>
        </p:nvSpPr>
        <p:spPr>
          <a:xfrm>
            <a:off x="1942865" y="3818332"/>
            <a:ext cx="8456876" cy="1651001"/>
          </a:xfrm>
          <a:prstGeom prst="rect">
            <a:avLst/>
          </a:prstGeom>
        </p:spPr>
        <p:txBody>
          <a:bodyPr/>
          <a:lstStyle>
            <a:lvl1pPr marL="0" marR="0" indent="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a:lstStyle>
          <a:p>
            <a:pPr algn="ctr" hangingPunct="1"/>
            <a:r>
              <a:rPr lang="en-US" sz="6600" b="1" dirty="0">
                <a:solidFill>
                  <a:schemeClr val="tx1"/>
                </a:solidFill>
                <a:latin typeface="Arial" panose="020B0604020202020204" pitchFamily="34" charset="0"/>
                <a:cs typeface="Arial" panose="020B0604020202020204" pitchFamily="34" charset="0"/>
              </a:rPr>
              <a:t>Meeting Energizers</a:t>
            </a:r>
          </a:p>
        </p:txBody>
      </p:sp>
      <p:pic>
        <p:nvPicPr>
          <p:cNvPr id="7" name="Picture 6">
            <a:extLst>
              <a:ext uri="{FF2B5EF4-FFF2-40B4-BE49-F238E27FC236}">
                <a16:creationId xmlns:a16="http://schemas.microsoft.com/office/drawing/2014/main" id="{A42E3B41-7E74-4645-AFE3-80FDCC51977A}"/>
              </a:ext>
            </a:extLst>
          </p:cNvPr>
          <p:cNvPicPr>
            <a:picLocks noChangeAspect="1"/>
          </p:cNvPicPr>
          <p:nvPr/>
        </p:nvPicPr>
        <p:blipFill rotWithShape="1">
          <a:blip r:embed="rId2">
            <a:extLst>
              <a:ext uri="{28A0092B-C50C-407E-A947-70E740481C1C}">
                <a14:useLocalDpi xmlns:a14="http://schemas.microsoft.com/office/drawing/2010/main" val="0"/>
              </a:ext>
            </a:extLst>
          </a:blip>
          <a:srcRect l="10273" t="28333" r="9244" b="24442"/>
          <a:stretch/>
        </p:blipFill>
        <p:spPr>
          <a:xfrm>
            <a:off x="1108841" y="1117600"/>
            <a:ext cx="9974318" cy="2518979"/>
          </a:xfrm>
          <a:prstGeom prst="rect">
            <a:avLst/>
          </a:prstGeom>
        </p:spPr>
      </p:pic>
    </p:spTree>
    <p:extLst>
      <p:ext uri="{BB962C8B-B14F-4D97-AF65-F5344CB8AC3E}">
        <p14:creationId xmlns:p14="http://schemas.microsoft.com/office/powerpoint/2010/main" val="645243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72E26-2864-46C3-897B-7217E36C90EE}"/>
              </a:ext>
            </a:extLst>
          </p:cNvPr>
          <p:cNvSpPr>
            <a:spLocks noGrp="1"/>
          </p:cNvSpPr>
          <p:nvPr>
            <p:ph type="subTitle" idx="1"/>
          </p:nvPr>
        </p:nvSpPr>
        <p:spPr>
          <a:xfrm>
            <a:off x="1106078" y="2749197"/>
            <a:ext cx="9561922" cy="2865747"/>
          </a:xfrm>
        </p:spPr>
        <p:txBody>
          <a:bodyPr>
            <a:normAutofit/>
          </a:bodyPr>
          <a:lstStyle/>
          <a:p>
            <a:r>
              <a:rPr lang="en-US" sz="3600" dirty="0"/>
              <a:t>Share a win/recognition of another team member, and thank them for their effort!</a:t>
            </a:r>
          </a:p>
          <a:p>
            <a:endParaRPr lang="en-US" sz="3600" dirty="0"/>
          </a:p>
        </p:txBody>
      </p:sp>
      <p:sp>
        <p:nvSpPr>
          <p:cNvPr id="2" name="Title 1">
            <a:extLst>
              <a:ext uri="{FF2B5EF4-FFF2-40B4-BE49-F238E27FC236}">
                <a16:creationId xmlns:a16="http://schemas.microsoft.com/office/drawing/2014/main" id="{1C9E50AC-CE85-43B9-9A6F-874041514B63}"/>
              </a:ext>
            </a:extLst>
          </p:cNvPr>
          <p:cNvSpPr>
            <a:spLocks noGrp="1"/>
          </p:cNvSpPr>
          <p:nvPr>
            <p:ph type="ctrTitle"/>
          </p:nvPr>
        </p:nvSpPr>
        <p:spPr/>
        <p:txBody>
          <a:bodyPr/>
          <a:lstStyle/>
          <a:p>
            <a:r>
              <a:rPr lang="en-US" b="1" dirty="0"/>
              <a:t>Team-Win</a:t>
            </a: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8483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1212EE-92F3-495D-BFD9-3E26974313D3}"/>
              </a:ext>
            </a:extLst>
          </p:cNvPr>
          <p:cNvSpPr>
            <a:spLocks noGrp="1"/>
          </p:cNvSpPr>
          <p:nvPr>
            <p:ph type="title"/>
          </p:nvPr>
        </p:nvSpPr>
        <p:spPr/>
        <p:txBody>
          <a:bodyPr/>
          <a:lstStyle/>
          <a:p>
            <a:r>
              <a:rPr lang="en-US" dirty="0"/>
              <a:t>5-10 minutes</a:t>
            </a:r>
          </a:p>
        </p:txBody>
      </p:sp>
    </p:spTree>
    <p:extLst>
      <p:ext uri="{BB962C8B-B14F-4D97-AF65-F5344CB8AC3E}">
        <p14:creationId xmlns:p14="http://schemas.microsoft.com/office/powerpoint/2010/main" val="1493503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6AD810-DA63-4DBE-85C0-9DD9B35AB682}"/>
              </a:ext>
            </a:extLst>
          </p:cNvPr>
          <p:cNvSpPr>
            <a:spLocks noGrp="1"/>
          </p:cNvSpPr>
          <p:nvPr>
            <p:ph type="subTitle" idx="1"/>
          </p:nvPr>
        </p:nvSpPr>
        <p:spPr/>
        <p:txBody>
          <a:bodyPr>
            <a:normAutofit/>
          </a:bodyPr>
          <a:lstStyle/>
          <a:p>
            <a:pPr marL="0" indent="0">
              <a:buNone/>
            </a:pPr>
            <a:r>
              <a:rPr lang="en-US" sz="4000" dirty="0"/>
              <a:t>Assemble the strip frame by frame!</a:t>
            </a:r>
          </a:p>
        </p:txBody>
      </p:sp>
      <p:sp>
        <p:nvSpPr>
          <p:cNvPr id="2" name="Title 1">
            <a:extLst>
              <a:ext uri="{FF2B5EF4-FFF2-40B4-BE49-F238E27FC236}">
                <a16:creationId xmlns:a16="http://schemas.microsoft.com/office/drawing/2014/main" id="{33DC9DDE-CE47-453C-BDEA-26EF58FD132C}"/>
              </a:ext>
            </a:extLst>
          </p:cNvPr>
          <p:cNvSpPr>
            <a:spLocks noGrp="1"/>
          </p:cNvSpPr>
          <p:nvPr>
            <p:ph type="ctrTitle"/>
          </p:nvPr>
        </p:nvSpPr>
        <p:spPr/>
        <p:txBody>
          <a:bodyPr/>
          <a:lstStyle/>
          <a:p>
            <a:r>
              <a:rPr lang="en-US" b="1" dirty="0">
                <a:solidFill>
                  <a:schemeClr val="bg1"/>
                </a:solidFill>
                <a:latin typeface="Arial" panose="020B0604020202020204" pitchFamily="34" charset="0"/>
                <a:cs typeface="Arial" panose="020B0604020202020204" pitchFamily="34" charset="0"/>
              </a:rPr>
              <a:t>Comic Strip Chaos</a:t>
            </a:r>
          </a:p>
        </p:txBody>
      </p:sp>
    </p:spTree>
    <p:extLst>
      <p:ext uri="{BB962C8B-B14F-4D97-AF65-F5344CB8AC3E}">
        <p14:creationId xmlns:p14="http://schemas.microsoft.com/office/powerpoint/2010/main" val="2414321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72E26-2864-46C3-897B-7217E36C90EE}"/>
              </a:ext>
            </a:extLst>
          </p:cNvPr>
          <p:cNvSpPr>
            <a:spLocks noGrp="1"/>
          </p:cNvSpPr>
          <p:nvPr>
            <p:ph type="subTitle" idx="1"/>
          </p:nvPr>
        </p:nvSpPr>
        <p:spPr>
          <a:xfrm>
            <a:off x="1315039" y="2523286"/>
            <a:ext cx="9561922" cy="2865747"/>
          </a:xfrm>
        </p:spPr>
        <p:txBody>
          <a:bodyPr>
            <a:normAutofit/>
          </a:bodyPr>
          <a:lstStyle/>
          <a:p>
            <a:r>
              <a:rPr lang="en-US" sz="3600" dirty="0"/>
              <a:t>Write what are you grateful for, trade, then act it out!</a:t>
            </a:r>
          </a:p>
        </p:txBody>
      </p:sp>
      <p:sp>
        <p:nvSpPr>
          <p:cNvPr id="2" name="Title 1">
            <a:extLst>
              <a:ext uri="{FF2B5EF4-FFF2-40B4-BE49-F238E27FC236}">
                <a16:creationId xmlns:a16="http://schemas.microsoft.com/office/drawing/2014/main" id="{1C9E50AC-CE85-43B9-9A6F-874041514B63}"/>
              </a:ext>
            </a:extLst>
          </p:cNvPr>
          <p:cNvSpPr>
            <a:spLocks noGrp="1"/>
          </p:cNvSpPr>
          <p:nvPr>
            <p:ph type="ctrTitle"/>
          </p:nvPr>
        </p:nvSpPr>
        <p:spPr/>
        <p:txBody>
          <a:bodyPr/>
          <a:lstStyle/>
          <a:p>
            <a:r>
              <a:rPr lang="en-US" b="1" dirty="0">
                <a:solidFill>
                  <a:schemeClr val="bg1"/>
                </a:solidFill>
                <a:latin typeface="Arial" panose="020B0604020202020204" pitchFamily="34" charset="0"/>
                <a:cs typeface="Arial" panose="020B0604020202020204" pitchFamily="34" charset="0"/>
              </a:rPr>
              <a:t>Gratitude Pictionary</a:t>
            </a:r>
          </a:p>
        </p:txBody>
      </p:sp>
    </p:spTree>
    <p:extLst>
      <p:ext uri="{BB962C8B-B14F-4D97-AF65-F5344CB8AC3E}">
        <p14:creationId xmlns:p14="http://schemas.microsoft.com/office/powerpoint/2010/main" val="556438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72E26-2864-46C3-897B-7217E36C90EE}"/>
              </a:ext>
            </a:extLst>
          </p:cNvPr>
          <p:cNvSpPr>
            <a:spLocks noGrp="1"/>
          </p:cNvSpPr>
          <p:nvPr>
            <p:ph type="subTitle" idx="1"/>
          </p:nvPr>
        </p:nvSpPr>
        <p:spPr/>
        <p:txBody>
          <a:bodyPr>
            <a:normAutofit/>
          </a:bodyPr>
          <a:lstStyle/>
          <a:p>
            <a:r>
              <a:rPr lang="en-US" sz="3600" dirty="0"/>
              <a:t>Breath… and be present!</a:t>
            </a:r>
          </a:p>
        </p:txBody>
      </p:sp>
      <p:sp>
        <p:nvSpPr>
          <p:cNvPr id="2" name="Title 1">
            <a:extLst>
              <a:ext uri="{FF2B5EF4-FFF2-40B4-BE49-F238E27FC236}">
                <a16:creationId xmlns:a16="http://schemas.microsoft.com/office/drawing/2014/main" id="{1C9E50AC-CE85-43B9-9A6F-874041514B63}"/>
              </a:ext>
            </a:extLst>
          </p:cNvPr>
          <p:cNvSpPr>
            <a:spLocks noGrp="1"/>
          </p:cNvSpPr>
          <p:nvPr>
            <p:ph type="ctrTitle"/>
          </p:nvPr>
        </p:nvSpPr>
        <p:spPr/>
        <p:txBody>
          <a:bodyPr/>
          <a:lstStyle/>
          <a:p>
            <a:r>
              <a:rPr lang="en-US" b="1" dirty="0">
                <a:solidFill>
                  <a:schemeClr val="bg1"/>
                </a:solidFill>
                <a:latin typeface="Arial" panose="020B0604020202020204" pitchFamily="34" charset="0"/>
                <a:cs typeface="Arial" panose="020B0604020202020204" pitchFamily="34" charset="0"/>
              </a:rPr>
              <a:t>Guided </a:t>
            </a:r>
            <a:r>
              <a:rPr lang="en-US" b="1" dirty="0"/>
              <a:t>M</a:t>
            </a:r>
            <a:r>
              <a:rPr lang="en-US" b="1" dirty="0">
                <a:solidFill>
                  <a:schemeClr val="bg1"/>
                </a:solidFill>
                <a:latin typeface="Arial" panose="020B0604020202020204" pitchFamily="34" charset="0"/>
                <a:cs typeface="Arial" panose="020B0604020202020204" pitchFamily="34" charset="0"/>
              </a:rPr>
              <a:t>editation</a:t>
            </a:r>
          </a:p>
        </p:txBody>
      </p:sp>
    </p:spTree>
    <p:extLst>
      <p:ext uri="{BB962C8B-B14F-4D97-AF65-F5344CB8AC3E}">
        <p14:creationId xmlns:p14="http://schemas.microsoft.com/office/powerpoint/2010/main" val="3453035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0">
            <a:extLst>
              <a:ext uri="{FF2B5EF4-FFF2-40B4-BE49-F238E27FC236}">
                <a16:creationId xmlns:a16="http://schemas.microsoft.com/office/drawing/2014/main" id="{A8C8493D-A75E-4352-98F7-3E673464C84A}"/>
              </a:ext>
            </a:extLst>
          </p:cNvPr>
          <p:cNvSpPr txBox="1">
            <a:spLocks/>
          </p:cNvSpPr>
          <p:nvPr/>
        </p:nvSpPr>
        <p:spPr>
          <a:xfrm>
            <a:off x="3585916" y="704425"/>
            <a:ext cx="5271670" cy="1128849"/>
          </a:xfrm>
          <a:prstGeom prst="rect">
            <a:avLst/>
          </a:prstGeom>
        </p:spPr>
        <p:txBody>
          <a:bodyPr/>
          <a:lstStyle>
            <a:lvl1pPr marL="0" marR="0" indent="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a:lstStyle>
          <a:p>
            <a:pPr algn="ctr" hangingPunct="1"/>
            <a:r>
              <a:rPr lang="en-US" sz="6600" b="1" dirty="0">
                <a:solidFill>
                  <a:schemeClr val="tx1"/>
                </a:solidFill>
                <a:latin typeface="Arial" panose="020B0604020202020204" pitchFamily="34" charset="0"/>
                <a:cs typeface="Arial" panose="020B0604020202020204" pitchFamily="34" charset="0"/>
              </a:rPr>
              <a:t>Instructions</a:t>
            </a:r>
          </a:p>
        </p:txBody>
      </p:sp>
      <p:sp>
        <p:nvSpPr>
          <p:cNvPr id="2" name="Rectangle 1">
            <a:extLst>
              <a:ext uri="{FF2B5EF4-FFF2-40B4-BE49-F238E27FC236}">
                <a16:creationId xmlns:a16="http://schemas.microsoft.com/office/drawing/2014/main" id="{0BA39589-1595-4250-9338-F2D9DD7CA99D}"/>
              </a:ext>
            </a:extLst>
          </p:cNvPr>
          <p:cNvSpPr/>
          <p:nvPr/>
        </p:nvSpPr>
        <p:spPr>
          <a:xfrm>
            <a:off x="2007104" y="2053090"/>
            <a:ext cx="9143999" cy="3046988"/>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Before the meeting:</a:t>
            </a:r>
          </a:p>
          <a:p>
            <a:pPr marL="742950" indent="-742950">
              <a:buAutoNum type="arabicParenR"/>
            </a:pPr>
            <a:r>
              <a:rPr lang="en-US" sz="2400" dirty="0">
                <a:latin typeface="Arial" panose="020B0604020202020204" pitchFamily="34" charset="0"/>
                <a:cs typeface="Arial" panose="020B0604020202020204" pitchFamily="34" charset="0"/>
              </a:rPr>
              <a:t>Select an activity that works for the meeting time and space</a:t>
            </a:r>
          </a:p>
          <a:p>
            <a:pPr marL="742950" indent="-742950">
              <a:buAutoNum type="arabicParenR"/>
            </a:pPr>
            <a:r>
              <a:rPr lang="en-US" sz="2400" dirty="0">
                <a:latin typeface="Arial" panose="020B0604020202020204" pitchFamily="34" charset="0"/>
                <a:cs typeface="Arial" panose="020B0604020202020204" pitchFamily="34" charset="0"/>
              </a:rPr>
              <a:t>Check “What you will need” at the bottom of the slides to prepare any materials needed for the activity</a:t>
            </a:r>
          </a:p>
          <a:p>
            <a:r>
              <a:rPr lang="en-US" sz="2400" b="1" dirty="0">
                <a:latin typeface="Arial" panose="020B0604020202020204" pitchFamily="34" charset="0"/>
                <a:cs typeface="Arial" panose="020B0604020202020204" pitchFamily="34" charset="0"/>
              </a:rPr>
              <a:t>During the meeting:</a:t>
            </a:r>
          </a:p>
          <a:p>
            <a:pPr marL="742950" indent="-742950">
              <a:buAutoNum type="arabicParenR"/>
            </a:pPr>
            <a:r>
              <a:rPr lang="en-US" sz="2400" u="sng" dirty="0">
                <a:latin typeface="Arial" panose="020B0604020202020204" pitchFamily="34" charset="0"/>
                <a:cs typeface="Arial" panose="020B0604020202020204" pitchFamily="34" charset="0"/>
              </a:rPr>
              <a:t>Optional</a:t>
            </a:r>
            <a:r>
              <a:rPr lang="en-US" sz="2400" dirty="0">
                <a:latin typeface="Arial" panose="020B0604020202020204" pitchFamily="34" charset="0"/>
                <a:cs typeface="Arial" panose="020B0604020202020204" pitchFamily="34" charset="0"/>
              </a:rPr>
              <a:t>: present the slide in the meeting</a:t>
            </a:r>
          </a:p>
          <a:p>
            <a:pPr marL="742950" indent="-742950">
              <a:buAutoNum type="arabicParenR"/>
            </a:pPr>
            <a:r>
              <a:rPr lang="en-US" sz="2400" dirty="0">
                <a:latin typeface="Arial" panose="020B0604020202020204" pitchFamily="34" charset="0"/>
                <a:cs typeface="Arial" panose="020B0604020202020204" pitchFamily="34" charset="0"/>
              </a:rPr>
              <a:t>Lead the activity! Use “Leader’s Instructions” at the bottom of the slides to help you lead the activity effectively</a:t>
            </a:r>
            <a:endParaRPr lang="en-US" sz="2400" dirty="0">
              <a:solidFill>
                <a:srgbClr val="000000"/>
              </a:solidFill>
              <a:latin typeface="Arial" panose="020B0604020202020204" pitchFamily="34" charset="0"/>
              <a:ea typeface="Gill Sans"/>
              <a:cs typeface="Arial" panose="020B0604020202020204" pitchFamily="34" charset="0"/>
              <a:sym typeface="Gill Sans"/>
            </a:endParaRPr>
          </a:p>
        </p:txBody>
      </p:sp>
      <p:pic>
        <p:nvPicPr>
          <p:cNvPr id="8" name="Picture 7" descr="../../Deliverables/SFHSS-Recharge-HeaderFooter-Word-v02/links/SFHSS-Recharge-Header-v01-2.jpg">
            <a:extLst>
              <a:ext uri="{FF2B5EF4-FFF2-40B4-BE49-F238E27FC236}">
                <a16:creationId xmlns:a16="http://schemas.microsoft.com/office/drawing/2014/main" id="{40DA1E6B-B26A-44A1-9245-0219F46910A4}"/>
              </a:ext>
            </a:extLst>
          </p:cNvPr>
          <p:cNvPicPr/>
          <p:nvPr/>
        </p:nvPicPr>
        <p:blipFill rotWithShape="1">
          <a:blip r:embed="rId2" cstate="print">
            <a:extLst>
              <a:ext uri="{28A0092B-C50C-407E-A947-70E740481C1C}">
                <a14:useLocalDpi xmlns:a14="http://schemas.microsoft.com/office/drawing/2010/main" val="0"/>
              </a:ext>
            </a:extLst>
          </a:blip>
          <a:srcRect l="51350" t="18450" r="4098" b="19636"/>
          <a:stretch/>
        </p:blipFill>
        <p:spPr bwMode="auto">
          <a:xfrm>
            <a:off x="9759144" y="6039545"/>
            <a:ext cx="2165001" cy="530353"/>
          </a:xfrm>
          <a:prstGeom prst="rect">
            <a:avLst/>
          </a:prstGeom>
          <a:noFill/>
          <a:ln>
            <a:noFill/>
          </a:ln>
        </p:spPr>
      </p:pic>
      <p:sp>
        <p:nvSpPr>
          <p:cNvPr id="10" name="Rectangle 9">
            <a:extLst>
              <a:ext uri="{FF2B5EF4-FFF2-40B4-BE49-F238E27FC236}">
                <a16:creationId xmlns:a16="http://schemas.microsoft.com/office/drawing/2014/main" id="{386358D5-EC74-4FF4-B510-981746D26781}"/>
              </a:ext>
            </a:extLst>
          </p:cNvPr>
          <p:cNvSpPr/>
          <p:nvPr/>
        </p:nvSpPr>
        <p:spPr>
          <a:xfrm rot="16200000">
            <a:off x="-2888932" y="2888932"/>
            <a:ext cx="6858002" cy="1080135"/>
          </a:xfrm>
          <a:prstGeom prst="rect">
            <a:avLst/>
          </a:prstGeom>
          <a:gradFill flip="none" rotWithShape="1">
            <a:gsLst>
              <a:gs pos="0">
                <a:srgbClr val="BC0F7C"/>
              </a:gs>
              <a:gs pos="100000">
                <a:srgbClr val="F4972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Tree>
    <p:extLst>
      <p:ext uri="{BB962C8B-B14F-4D97-AF65-F5344CB8AC3E}">
        <p14:creationId xmlns:p14="http://schemas.microsoft.com/office/powerpoint/2010/main" val="425354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0">
            <a:extLst>
              <a:ext uri="{FF2B5EF4-FFF2-40B4-BE49-F238E27FC236}">
                <a16:creationId xmlns:a16="http://schemas.microsoft.com/office/drawing/2014/main" id="{A8C8493D-A75E-4352-98F7-3E673464C84A}"/>
              </a:ext>
            </a:extLst>
          </p:cNvPr>
          <p:cNvSpPr txBox="1">
            <a:spLocks/>
          </p:cNvSpPr>
          <p:nvPr/>
        </p:nvSpPr>
        <p:spPr>
          <a:xfrm>
            <a:off x="2988825" y="514687"/>
            <a:ext cx="6799340" cy="1128849"/>
          </a:xfrm>
          <a:prstGeom prst="rect">
            <a:avLst/>
          </a:prstGeom>
        </p:spPr>
        <p:txBody>
          <a:bodyPr/>
          <a:lstStyle>
            <a:lvl1pPr marL="0" marR="0" indent="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a:lstStyle>
          <a:p>
            <a:pPr algn="ctr" hangingPunct="1"/>
            <a:r>
              <a:rPr lang="en-US" sz="4400" b="1" dirty="0">
                <a:solidFill>
                  <a:schemeClr val="tx1"/>
                </a:solidFill>
                <a:latin typeface="Arial" panose="020B0604020202020204" pitchFamily="34" charset="0"/>
                <a:cs typeface="Arial" panose="020B0604020202020204" pitchFamily="34" charset="0"/>
              </a:rPr>
              <a:t>Meeting Energizers List</a:t>
            </a:r>
          </a:p>
        </p:txBody>
      </p:sp>
      <p:sp>
        <p:nvSpPr>
          <p:cNvPr id="2" name="Rectangle 1">
            <a:extLst>
              <a:ext uri="{FF2B5EF4-FFF2-40B4-BE49-F238E27FC236}">
                <a16:creationId xmlns:a16="http://schemas.microsoft.com/office/drawing/2014/main" id="{0BA39589-1595-4250-9338-F2D9DD7CA99D}"/>
              </a:ext>
            </a:extLst>
          </p:cNvPr>
          <p:cNvSpPr/>
          <p:nvPr/>
        </p:nvSpPr>
        <p:spPr>
          <a:xfrm>
            <a:off x="2403835" y="1496391"/>
            <a:ext cx="6975774" cy="4662815"/>
          </a:xfrm>
          <a:prstGeom prst="rect">
            <a:avLst/>
          </a:prstGeom>
        </p:spPr>
        <p:txBody>
          <a:bodyPr wrap="square">
            <a:spAutoFit/>
          </a:bodyPr>
          <a:lstStyle/>
          <a:p>
            <a:pPr indent="0">
              <a:spcBef>
                <a:spcPts val="600"/>
              </a:spcBef>
            </a:pPr>
            <a:r>
              <a:rPr lang="en-US" sz="2400" b="1" dirty="0"/>
              <a:t>1-5 minutes</a:t>
            </a:r>
          </a:p>
          <a:p>
            <a:pPr marL="571500" lvl="1" indent="-571500">
              <a:buFont typeface="Arial" panose="020B0604020202020204" pitchFamily="34" charset="0"/>
              <a:buChar char="•"/>
            </a:pPr>
            <a:r>
              <a:rPr lang="en-US" sz="2400" dirty="0"/>
              <a:t>Positive Snowballs</a:t>
            </a:r>
          </a:p>
          <a:p>
            <a:pPr marL="571500" lvl="1" indent="-571500">
              <a:buFont typeface="Arial" panose="020B0604020202020204" pitchFamily="34" charset="0"/>
              <a:buChar char="•"/>
            </a:pPr>
            <a:r>
              <a:rPr lang="en-US" sz="2400" dirty="0"/>
              <a:t>Silent Contemplation</a:t>
            </a:r>
          </a:p>
          <a:p>
            <a:pPr marL="571500" lvl="1" indent="-571500">
              <a:buFont typeface="Arial" panose="020B0604020202020204" pitchFamily="34" charset="0"/>
              <a:buChar char="•"/>
            </a:pPr>
            <a:r>
              <a:rPr lang="en-US" sz="2400" dirty="0"/>
              <a:t>Knock-Knock</a:t>
            </a:r>
          </a:p>
          <a:p>
            <a:pPr marL="571500" lvl="1" indent="-571500">
              <a:buFont typeface="Arial" panose="020B0604020202020204" pitchFamily="34" charset="0"/>
              <a:buChar char="•"/>
            </a:pPr>
            <a:r>
              <a:rPr lang="en-US" sz="2400" dirty="0"/>
              <a:t>One Word Mood</a:t>
            </a:r>
          </a:p>
          <a:p>
            <a:pPr marL="571500" lvl="1" indent="-571500">
              <a:buFont typeface="Arial" panose="020B0604020202020204" pitchFamily="34" charset="0"/>
              <a:buChar char="•"/>
            </a:pPr>
            <a:r>
              <a:rPr lang="en-US" sz="2400" dirty="0"/>
              <a:t>Funny Work Situation</a:t>
            </a:r>
          </a:p>
          <a:p>
            <a:pPr marL="571500" lvl="1" indent="-571500">
              <a:buFont typeface="Arial" panose="020B0604020202020204" pitchFamily="34" charset="0"/>
              <a:buChar char="•"/>
            </a:pPr>
            <a:r>
              <a:rPr lang="en-US" sz="2400" dirty="0"/>
              <a:t>Team-Win </a:t>
            </a:r>
          </a:p>
          <a:p>
            <a:pPr indent="0">
              <a:spcBef>
                <a:spcPts val="600"/>
              </a:spcBef>
            </a:pPr>
            <a:r>
              <a:rPr lang="en-US" sz="2400" b="1" dirty="0"/>
              <a:t>5-10 minutes</a:t>
            </a:r>
          </a:p>
          <a:p>
            <a:pPr marL="571500" indent="-571500">
              <a:buFont typeface="Arial" panose="020B0604020202020204" pitchFamily="34" charset="0"/>
              <a:buChar char="•"/>
            </a:pPr>
            <a:r>
              <a:rPr lang="en-US" sz="2400" dirty="0"/>
              <a:t>Comic Strip Chaos</a:t>
            </a:r>
          </a:p>
          <a:p>
            <a:pPr marL="571500" indent="-571500">
              <a:buFont typeface="Arial" panose="020B0604020202020204" pitchFamily="34" charset="0"/>
              <a:buChar char="•"/>
            </a:pPr>
            <a:r>
              <a:rPr lang="en-US" sz="2400" dirty="0"/>
              <a:t>Gratitude Pictionary</a:t>
            </a:r>
          </a:p>
          <a:p>
            <a:pPr marL="571500" indent="-571500">
              <a:buFont typeface="Arial" panose="020B0604020202020204" pitchFamily="34" charset="0"/>
              <a:buChar char="•"/>
            </a:pPr>
            <a:r>
              <a:rPr lang="en-US" sz="2400" dirty="0"/>
              <a:t>Guided Meditation </a:t>
            </a:r>
          </a:p>
          <a:p>
            <a:pPr lvl="5" indent="0"/>
            <a:endParaRPr lang="en-US" sz="2800" dirty="0"/>
          </a:p>
        </p:txBody>
      </p:sp>
      <p:sp>
        <p:nvSpPr>
          <p:cNvPr id="8" name="Rectangle 7">
            <a:extLst>
              <a:ext uri="{FF2B5EF4-FFF2-40B4-BE49-F238E27FC236}">
                <a16:creationId xmlns:a16="http://schemas.microsoft.com/office/drawing/2014/main" id="{00531455-A374-41FC-B33F-71A33A478801}"/>
              </a:ext>
            </a:extLst>
          </p:cNvPr>
          <p:cNvSpPr/>
          <p:nvPr/>
        </p:nvSpPr>
        <p:spPr>
          <a:xfrm rot="16200000">
            <a:off x="-2888932" y="2888935"/>
            <a:ext cx="6858000" cy="1080134"/>
          </a:xfrm>
          <a:prstGeom prst="rect">
            <a:avLst/>
          </a:prstGeom>
          <a:gradFill flip="none" rotWithShape="1">
            <a:gsLst>
              <a:gs pos="0">
                <a:srgbClr val="00BFF3"/>
              </a:gs>
              <a:gs pos="100000">
                <a:srgbClr val="92C83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Tree>
    <p:extLst>
      <p:ext uri="{BB962C8B-B14F-4D97-AF65-F5344CB8AC3E}">
        <p14:creationId xmlns:p14="http://schemas.microsoft.com/office/powerpoint/2010/main" val="2792337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A603E2-D01D-4E03-94DE-DE6FAF582F72}"/>
              </a:ext>
            </a:extLst>
          </p:cNvPr>
          <p:cNvSpPr>
            <a:spLocks noGrp="1"/>
          </p:cNvSpPr>
          <p:nvPr>
            <p:ph type="title"/>
          </p:nvPr>
        </p:nvSpPr>
        <p:spPr>
          <a:xfrm>
            <a:off x="763313" y="2560202"/>
            <a:ext cx="10515600" cy="1325563"/>
          </a:xfrm>
        </p:spPr>
        <p:txBody>
          <a:bodyPr>
            <a:normAutofit/>
          </a:bodyPr>
          <a:lstStyle/>
          <a:p>
            <a:r>
              <a:rPr lang="en-US" sz="4800" dirty="0"/>
              <a:t>1-5 minutes</a:t>
            </a:r>
          </a:p>
        </p:txBody>
      </p:sp>
    </p:spTree>
    <p:extLst>
      <p:ext uri="{BB962C8B-B14F-4D97-AF65-F5344CB8AC3E}">
        <p14:creationId xmlns:p14="http://schemas.microsoft.com/office/powerpoint/2010/main" val="250262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633AE3-CA01-40CC-8E43-6A1EB9AD3964}"/>
              </a:ext>
            </a:extLst>
          </p:cNvPr>
          <p:cNvSpPr>
            <a:spLocks noGrp="1"/>
          </p:cNvSpPr>
          <p:nvPr>
            <p:ph type="subTitle" idx="1"/>
          </p:nvPr>
        </p:nvSpPr>
        <p:spPr/>
        <p:txBody>
          <a:bodyPr>
            <a:normAutofit/>
          </a:bodyPr>
          <a:lstStyle/>
          <a:p>
            <a:r>
              <a:rPr lang="en-US" sz="3600" dirty="0"/>
              <a:t>Write a positive quote, word of encouragement, or draw a positive picture, then THROW IT!</a:t>
            </a:r>
            <a:endParaRPr lang="en-US" sz="3600"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47EF79B3-040A-4A3D-B566-C59D3B130877}"/>
              </a:ext>
            </a:extLst>
          </p:cNvPr>
          <p:cNvSpPr>
            <a:spLocks noGrp="1"/>
          </p:cNvSpPr>
          <p:nvPr>
            <p:ph type="ctr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Positive Snowballs</a:t>
            </a:r>
          </a:p>
        </p:txBody>
      </p:sp>
    </p:spTree>
    <p:extLst>
      <p:ext uri="{BB962C8B-B14F-4D97-AF65-F5344CB8AC3E}">
        <p14:creationId xmlns:p14="http://schemas.microsoft.com/office/powerpoint/2010/main" val="149722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72E26-2864-46C3-897B-7217E36C90EE}"/>
              </a:ext>
            </a:extLst>
          </p:cNvPr>
          <p:cNvSpPr>
            <a:spLocks noGrp="1"/>
          </p:cNvSpPr>
          <p:nvPr>
            <p:ph type="subTitle" idx="1"/>
          </p:nvPr>
        </p:nvSpPr>
        <p:spPr>
          <a:xfrm>
            <a:off x="1106078" y="2749197"/>
            <a:ext cx="9561922" cy="2865747"/>
          </a:xfrm>
        </p:spPr>
        <p:txBody>
          <a:bodyPr>
            <a:normAutofit/>
          </a:bodyPr>
          <a:lstStyle/>
          <a:p>
            <a:r>
              <a:rPr lang="en-US" sz="3600" dirty="0"/>
              <a:t>Two minutes of silence!</a:t>
            </a:r>
          </a:p>
          <a:p>
            <a:endParaRPr lang="en-US" sz="3600" dirty="0"/>
          </a:p>
        </p:txBody>
      </p:sp>
      <p:sp>
        <p:nvSpPr>
          <p:cNvPr id="2" name="Title 1">
            <a:extLst>
              <a:ext uri="{FF2B5EF4-FFF2-40B4-BE49-F238E27FC236}">
                <a16:creationId xmlns:a16="http://schemas.microsoft.com/office/drawing/2014/main" id="{1C9E50AC-CE85-43B9-9A6F-874041514B63}"/>
              </a:ext>
            </a:extLst>
          </p:cNvPr>
          <p:cNvSpPr>
            <a:spLocks noGrp="1"/>
          </p:cNvSpPr>
          <p:nvPr>
            <p:ph type="ctrTitle"/>
          </p:nvPr>
        </p:nvSpPr>
        <p:spPr/>
        <p:txBody>
          <a:bodyPr/>
          <a:lstStyle/>
          <a:p>
            <a:r>
              <a:rPr lang="en-US" b="1" dirty="0"/>
              <a:t>Silent Contemplation</a:t>
            </a: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91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993983-70F5-47C6-9DFA-DBF6C66F9A72}"/>
              </a:ext>
            </a:extLst>
          </p:cNvPr>
          <p:cNvSpPr>
            <a:spLocks noGrp="1"/>
          </p:cNvSpPr>
          <p:nvPr>
            <p:ph type="subTitle" idx="1"/>
          </p:nvPr>
        </p:nvSpPr>
        <p:spPr/>
        <p:txBody>
          <a:bodyPr>
            <a:normAutofit/>
          </a:bodyPr>
          <a:lstStyle/>
          <a:p>
            <a:pPr marL="0" indent="0">
              <a:buNone/>
            </a:pPr>
            <a:r>
              <a:rPr lang="en-US" sz="3600" dirty="0">
                <a:latin typeface="Arial" panose="020B0604020202020204" pitchFamily="34" charset="0"/>
                <a:cs typeface="Arial" panose="020B0604020202020204" pitchFamily="34" charset="0"/>
              </a:rPr>
              <a:t>Share you favorite knock-knock joke!</a:t>
            </a:r>
          </a:p>
          <a:p>
            <a:endParaRPr lang="en-US" sz="3600"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0DE9C8F0-5B19-46F1-8AFC-269EB30902E0}"/>
              </a:ext>
            </a:extLst>
          </p:cNvPr>
          <p:cNvSpPr>
            <a:spLocks noGrp="1"/>
          </p:cNvSpPr>
          <p:nvPr>
            <p:ph type="ctr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Knock-knock</a:t>
            </a:r>
          </a:p>
        </p:txBody>
      </p:sp>
    </p:spTree>
    <p:extLst>
      <p:ext uri="{BB962C8B-B14F-4D97-AF65-F5344CB8AC3E}">
        <p14:creationId xmlns:p14="http://schemas.microsoft.com/office/powerpoint/2010/main" val="1383805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91E5D9-5F3D-4E89-BDCA-44993B6066FB}"/>
              </a:ext>
            </a:extLst>
          </p:cNvPr>
          <p:cNvSpPr/>
          <p:nvPr/>
        </p:nvSpPr>
        <p:spPr>
          <a:xfrm>
            <a:off x="0" y="0"/>
            <a:ext cx="12192000" cy="1920240"/>
          </a:xfrm>
          <a:prstGeom prst="rect">
            <a:avLst/>
          </a:prstGeom>
          <a:gradFill flip="none" rotWithShape="1">
            <a:gsLst>
              <a:gs pos="0">
                <a:srgbClr val="BC0F7C"/>
              </a:gs>
              <a:gs pos="100000">
                <a:srgbClr val="F4972E"/>
              </a:gs>
            </a:gsLst>
            <a:lin ang="10800000" scaled="0"/>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endParaRPr>
          </a:p>
        </p:txBody>
      </p:sp>
      <p:sp>
        <p:nvSpPr>
          <p:cNvPr id="3" name="Content Placeholder 2">
            <a:extLst>
              <a:ext uri="{FF2B5EF4-FFF2-40B4-BE49-F238E27FC236}">
                <a16:creationId xmlns:a16="http://schemas.microsoft.com/office/drawing/2014/main" id="{3C711AD1-831E-4C62-B056-B359B487326D}"/>
              </a:ext>
            </a:extLst>
          </p:cNvPr>
          <p:cNvSpPr>
            <a:spLocks noGrp="1"/>
          </p:cNvSpPr>
          <p:nvPr>
            <p:ph type="subTitle" idx="1"/>
          </p:nvPr>
        </p:nvSpPr>
        <p:spPr>
          <a:xfrm>
            <a:off x="1524000" y="1842245"/>
            <a:ext cx="9144000" cy="1655762"/>
          </a:xfrm>
        </p:spPr>
        <p:txBody>
          <a:bodyPr>
            <a:normAutofit fontScale="85000" lnSpcReduction="20000"/>
          </a:bodyPr>
          <a:lstStyle/>
          <a:p>
            <a:pPr marL="0" indent="0" algn="ctr">
              <a:buNone/>
            </a:pPr>
            <a:endParaRPr lang="en-US" sz="4800" dirty="0">
              <a:latin typeface="Arial" panose="020B0604020202020204" pitchFamily="34" charset="0"/>
              <a:cs typeface="Arial" panose="020B0604020202020204" pitchFamily="34" charset="0"/>
            </a:endParaRPr>
          </a:p>
          <a:p>
            <a:pPr marL="0" indent="0" algn="ctr">
              <a:buNone/>
            </a:pPr>
            <a:endParaRPr lang="en-US" sz="4800" dirty="0">
              <a:latin typeface="Arial" panose="020B0604020202020204" pitchFamily="34" charset="0"/>
              <a:cs typeface="Arial" panose="020B0604020202020204" pitchFamily="34" charset="0"/>
            </a:endParaRPr>
          </a:p>
          <a:p>
            <a:pPr marL="0" indent="0" algn="ctr">
              <a:buNone/>
            </a:pPr>
            <a:r>
              <a:rPr lang="en-US" sz="4200" dirty="0">
                <a:latin typeface="Arial" panose="020B0604020202020204" pitchFamily="34" charset="0"/>
                <a:cs typeface="Arial" panose="020B0604020202020204" pitchFamily="34" charset="0"/>
              </a:rPr>
              <a:t>Describe your mood in one word</a:t>
            </a:r>
          </a:p>
        </p:txBody>
      </p:sp>
      <p:sp>
        <p:nvSpPr>
          <p:cNvPr id="2" name="Title 1">
            <a:extLst>
              <a:ext uri="{FF2B5EF4-FFF2-40B4-BE49-F238E27FC236}">
                <a16:creationId xmlns:a16="http://schemas.microsoft.com/office/drawing/2014/main" id="{48A757E3-4292-48C5-A53F-8DF03D994D73}"/>
              </a:ext>
            </a:extLst>
          </p:cNvPr>
          <p:cNvSpPr>
            <a:spLocks noGrp="1"/>
          </p:cNvSpPr>
          <p:nvPr>
            <p:ph type="ctr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One Word </a:t>
            </a:r>
            <a:r>
              <a:rPr lang="en-US" b="1" dirty="0"/>
              <a:t>M</a:t>
            </a:r>
            <a:r>
              <a:rPr lang="en-US" b="1" dirty="0">
                <a:solidFill>
                  <a:schemeClr val="bg1"/>
                </a:solidFill>
                <a:latin typeface="Arial" panose="020B0604020202020204" pitchFamily="34" charset="0"/>
                <a:cs typeface="Arial" panose="020B0604020202020204" pitchFamily="34" charset="0"/>
              </a:rPr>
              <a:t>ood</a:t>
            </a:r>
          </a:p>
        </p:txBody>
      </p:sp>
    </p:spTree>
    <p:extLst>
      <p:ext uri="{BB962C8B-B14F-4D97-AF65-F5344CB8AC3E}">
        <p14:creationId xmlns:p14="http://schemas.microsoft.com/office/powerpoint/2010/main" val="3856824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08D330-929C-49CB-8A34-125F03E0DDEB}"/>
              </a:ext>
            </a:extLst>
          </p:cNvPr>
          <p:cNvSpPr>
            <a:spLocks noGrp="1"/>
          </p:cNvSpPr>
          <p:nvPr>
            <p:ph type="subTitle" idx="1"/>
          </p:nvPr>
        </p:nvSpPr>
        <p:spPr/>
        <p:txBody>
          <a:bodyPr>
            <a:normAutofit/>
          </a:bodyPr>
          <a:lstStyle/>
          <a:p>
            <a:pPr marL="0" indent="0">
              <a:buNone/>
            </a:pPr>
            <a:r>
              <a:rPr lang="en-US" sz="3600" dirty="0"/>
              <a:t>Share the funniest situation you have experienced at work in the past week </a:t>
            </a:r>
          </a:p>
        </p:txBody>
      </p:sp>
      <p:sp>
        <p:nvSpPr>
          <p:cNvPr id="2" name="Title 1">
            <a:extLst>
              <a:ext uri="{FF2B5EF4-FFF2-40B4-BE49-F238E27FC236}">
                <a16:creationId xmlns:a16="http://schemas.microsoft.com/office/drawing/2014/main" id="{195C3FCE-5E02-4A6F-8F4D-0D3FE9168F03}"/>
              </a:ext>
            </a:extLst>
          </p:cNvPr>
          <p:cNvSpPr>
            <a:spLocks noGrp="1"/>
          </p:cNvSpPr>
          <p:nvPr>
            <p:ph type="ctrTitle"/>
          </p:nvPr>
        </p:nvSpPr>
        <p:spPr/>
        <p:txBody>
          <a:bodyPr/>
          <a:lstStyle/>
          <a:p>
            <a:r>
              <a:rPr lang="en-US" b="1" dirty="0">
                <a:solidFill>
                  <a:schemeClr val="bg1"/>
                </a:solidFill>
                <a:latin typeface="Arial" panose="020B0604020202020204" pitchFamily="34" charset="0"/>
                <a:cs typeface="Arial" panose="020B0604020202020204" pitchFamily="34" charset="0"/>
              </a:rPr>
              <a:t>Funny work situation</a:t>
            </a:r>
          </a:p>
        </p:txBody>
      </p:sp>
    </p:spTree>
    <p:extLst>
      <p:ext uri="{BB962C8B-B14F-4D97-AF65-F5344CB8AC3E}">
        <p14:creationId xmlns:p14="http://schemas.microsoft.com/office/powerpoint/2010/main" val="3463818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TotalTime>
  <Words>996</Words>
  <Application>Microsoft Office PowerPoint</Application>
  <PresentationFormat>Widescreen</PresentationFormat>
  <Paragraphs>146</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Gill Sans</vt:lpstr>
      <vt:lpstr>Office Theme</vt:lpstr>
      <vt:lpstr>PowerPoint Presentation</vt:lpstr>
      <vt:lpstr>PowerPoint Presentation</vt:lpstr>
      <vt:lpstr>PowerPoint Presentation</vt:lpstr>
      <vt:lpstr>1-5 minutes</vt:lpstr>
      <vt:lpstr>Positive Snowballs</vt:lpstr>
      <vt:lpstr>Silent Contemplation</vt:lpstr>
      <vt:lpstr>Knock-knock</vt:lpstr>
      <vt:lpstr>One Word Mood</vt:lpstr>
      <vt:lpstr>Funny work situation</vt:lpstr>
      <vt:lpstr>Team-Win</vt:lpstr>
      <vt:lpstr>5-10 minutes</vt:lpstr>
      <vt:lpstr>Comic Strip Chaos</vt:lpstr>
      <vt:lpstr>Gratitude Pictionary</vt:lpstr>
      <vt:lpstr>Guided Meditation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dc:title>
  <dc:creator>Aldosari, Raida (HSS)</dc:creator>
  <cp:lastModifiedBy>Ocampo, Lisa (HSS)</cp:lastModifiedBy>
  <cp:revision>49</cp:revision>
  <dcterms:created xsi:type="dcterms:W3CDTF">2019-07-24T17:45:39Z</dcterms:created>
  <dcterms:modified xsi:type="dcterms:W3CDTF">2019-09-09T15:55:14Z</dcterms:modified>
</cp:coreProperties>
</file>