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5">
  <p:sldMasterIdLst>
    <p:sldMasterId id="2147483672" r:id="rId1"/>
  </p:sldMasterIdLst>
  <p:sldIdLst>
    <p:sldId id="260" r:id="rId2"/>
    <p:sldId id="258" r:id="rId3"/>
    <p:sldId id="256" r:id="rId4"/>
    <p:sldId id="257" r:id="rId5"/>
  </p:sldIdLst>
  <p:sldSz cx="10058400" cy="777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4242"/>
    <a:srgbClr val="DE4748"/>
    <a:srgbClr val="D6D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90"/>
    <p:restoredTop sz="94613"/>
  </p:normalViewPr>
  <p:slideViewPr>
    <p:cSldViewPr snapToGrid="0" snapToObjects="1">
      <p:cViewPr varScale="1">
        <p:scale>
          <a:sx n="97" d="100"/>
          <a:sy n="97" d="100"/>
        </p:scale>
        <p:origin x="14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8"/>
          </a:xfrm>
        </p:spPr>
        <p:txBody>
          <a:bodyPr/>
          <a:lstStyle>
            <a:lvl1pPr>
              <a:defRPr>
                <a:solidFill>
                  <a:srgbClr val="42424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rgbClr val="424242"/>
                </a:solidFill>
              </a:defRPr>
            </a:lvl1pPr>
            <a:lvl2pPr marL="502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5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8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1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4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17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23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7060" y="7055947"/>
            <a:ext cx="2346960" cy="413808"/>
          </a:xfrm>
        </p:spPr>
        <p:txBody>
          <a:bodyPr/>
          <a:lstStyle>
            <a:lvl1pPr algn="r">
              <a:defRPr>
                <a:solidFill>
                  <a:srgbClr val="424242"/>
                </a:solidFill>
              </a:defRPr>
            </a:lvl1pPr>
          </a:lstStyle>
          <a:p>
            <a:fld id="{B9BBEB9E-BD75-274A-B16A-9B7BB06B7F99}" type="datetimeFigureOut">
              <a:rPr lang="en-US" smtClean="0"/>
              <a:pPr/>
              <a:t>4/23/2018</a:t>
            </a:fld>
            <a:endParaRPr lang="en-US" dirty="0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2920" y="311256"/>
            <a:ext cx="5470368" cy="1295400"/>
          </a:xfrm>
        </p:spPr>
        <p:txBody>
          <a:bodyPr>
            <a:noAutofit/>
          </a:bodyPr>
          <a:lstStyle>
            <a:lvl1pPr algn="l">
              <a:defRPr sz="4000">
                <a:solidFill>
                  <a:srgbClr val="DE4748"/>
                </a:solidFill>
              </a:defRPr>
            </a:lvl1pPr>
          </a:lstStyle>
          <a:p>
            <a:r>
              <a:rPr lang="en-US" dirty="0"/>
              <a:t>Department</a:t>
            </a:r>
            <a:br>
              <a:rPr lang="en-US" dirty="0"/>
            </a:br>
            <a:r>
              <a:rPr lang="en-US" dirty="0"/>
              <a:t>Champion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813560"/>
            <a:ext cx="5470368" cy="5129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8520" y="7203864"/>
            <a:ext cx="2346960" cy="413808"/>
          </a:xfrm>
        </p:spPr>
        <p:txBody>
          <a:bodyPr/>
          <a:lstStyle>
            <a:lvl1pPr algn="r">
              <a:defRPr>
                <a:solidFill>
                  <a:srgbClr val="424242"/>
                </a:solidFill>
              </a:defRPr>
            </a:lvl1pPr>
          </a:lstStyle>
          <a:p>
            <a:fld id="{B9BBEB9E-BD75-274A-B16A-9B7BB06B7F99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26328" y="7203864"/>
            <a:ext cx="2346960" cy="413808"/>
          </a:xfrm>
        </p:spPr>
        <p:txBody>
          <a:bodyPr/>
          <a:lstStyle>
            <a:lvl1pPr>
              <a:defRPr>
                <a:solidFill>
                  <a:srgbClr val="424242"/>
                </a:solidFill>
              </a:defRPr>
            </a:lvl1pPr>
          </a:lstStyle>
          <a:p>
            <a:fld id="{390D1534-EEE7-724D-90F8-ECA066D511E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" y="7073801"/>
            <a:ext cx="2184400" cy="5346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1599" y="265441"/>
            <a:ext cx="3393811" cy="455924"/>
          </a:xfrm>
          <a:prstGeom prst="rect">
            <a:avLst/>
          </a:prstGeom>
        </p:spPr>
      </p:pic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6652260" y="928269"/>
            <a:ext cx="3009108" cy="292364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idx="14"/>
          </p:nvPr>
        </p:nvSpPr>
        <p:spPr>
          <a:xfrm>
            <a:off x="6652260" y="4013000"/>
            <a:ext cx="3009108" cy="292364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2920" y="311256"/>
            <a:ext cx="5802876" cy="1295400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Department</a:t>
            </a:r>
            <a:br>
              <a:rPr lang="en-US" dirty="0"/>
            </a:br>
            <a:r>
              <a:rPr lang="en-US" dirty="0"/>
              <a:t>Champion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19" y="1813561"/>
            <a:ext cx="5802877" cy="47929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980"/>
            </a:lvl6pPr>
            <a:lvl7pPr>
              <a:defRPr sz="1980"/>
            </a:lvl7pPr>
            <a:lvl8pPr>
              <a:defRPr sz="1980"/>
            </a:lvl8pPr>
            <a:lvl9pPr>
              <a:defRPr sz="198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BEB9E-BD75-274A-B16A-9B7BB06B7F99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D1534-EEE7-724D-90F8-ECA066D511E7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" y="7073801"/>
            <a:ext cx="2184400" cy="5346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1599" y="730994"/>
            <a:ext cx="3393811" cy="455924"/>
          </a:xfrm>
          <a:prstGeom prst="rect">
            <a:avLst/>
          </a:prstGeom>
        </p:spPr>
      </p:pic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6652260" y="1813561"/>
            <a:ext cx="3009108" cy="232409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652260" y="4253121"/>
            <a:ext cx="3009108" cy="235341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129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rgbClr val="424242"/>
                </a:solidFill>
              </a:defRPr>
            </a:lvl1pPr>
          </a:lstStyle>
          <a:p>
            <a:fld id="{B9BBEB9E-BD75-274A-B16A-9B7BB06B7F99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55720" y="7203864"/>
            <a:ext cx="23469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rgbClr val="424242"/>
                </a:solidFill>
              </a:defRPr>
            </a:lvl1pPr>
          </a:lstStyle>
          <a:p>
            <a:fld id="{390D1534-EEE7-724D-90F8-ECA066D511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686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</p:sldLayoutIdLst>
  <p:txStyles>
    <p:titleStyle>
      <a:lvl1pPr algn="ctr" defTabSz="502920" rtl="0" eaLnBrk="1" latinLnBrk="0" hangingPunct="1">
        <a:spcBef>
          <a:spcPct val="0"/>
        </a:spcBef>
        <a:buNone/>
        <a:defRPr sz="4840" kern="1200">
          <a:solidFill>
            <a:srgbClr val="DE4748"/>
          </a:solidFill>
          <a:latin typeface="+mj-lt"/>
          <a:ea typeface="+mj-ea"/>
          <a:cs typeface="+mj-cs"/>
        </a:defRPr>
      </a:lvl1pPr>
    </p:titleStyle>
    <p:bodyStyle>
      <a:lvl1pPr marL="377190" indent="-377190" algn="l" defTabSz="50292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7245" indent="-314325" algn="l" defTabSz="50292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50292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50292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50292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50292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50292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50292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50292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the Spotlight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959234"/>
            <a:ext cx="8905241" cy="47929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</a:t>
            </a:r>
            <a:r>
              <a:rPr lang="en-US" b="1" dirty="0"/>
              <a:t>Program</a:t>
            </a:r>
            <a:r>
              <a:rPr lang="en-US" dirty="0"/>
              <a:t> </a:t>
            </a:r>
            <a:r>
              <a:rPr lang="en-US" b="1" dirty="0"/>
              <a:t>Spotlight</a:t>
            </a:r>
            <a:r>
              <a:rPr lang="en-US" dirty="0"/>
              <a:t> is an opportunity to highlight programs that promote well-being at work by encouraging and enabling employees to improve their overall well-being. 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The HSS Well-Being Team accepts Spotlight nominations on a rolling basis. Take time to recognize and celebrate the well-being efforts in your workplace!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0058400" cy="1813561"/>
          </a:xfrm>
          <a:prstGeom prst="rect">
            <a:avLst/>
          </a:prstGeom>
          <a:extLst>
            <a:ext uri="{FAA26D3D-D897-4be2-8F04-BA451C77F1D7}">
              <ma14:placeholderFlag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lc="http://schemas.openxmlformats.org/drawingml/2006/lockedCanvas"/>
            </a:ext>
          </a:extLst>
        </p:spPr>
      </p:pic>
    </p:spTree>
    <p:extLst>
      <p:ext uri="{BB962C8B-B14F-4D97-AF65-F5344CB8AC3E}">
        <p14:creationId xmlns:p14="http://schemas.microsoft.com/office/powerpoint/2010/main" val="1323121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2217" y="1711960"/>
            <a:ext cx="6308240" cy="5269411"/>
          </a:xfrm>
        </p:spPr>
        <p:txBody>
          <a:bodyPr>
            <a:noAutofit/>
          </a:bodyPr>
          <a:lstStyle/>
          <a:p>
            <a:r>
              <a:rPr lang="en-US" sz="1800" b="1" dirty="0"/>
              <a:t>Step 1:</a:t>
            </a:r>
            <a:r>
              <a:rPr lang="en-US" sz="1800" dirty="0"/>
              <a:t>  </a:t>
            </a:r>
            <a:r>
              <a:rPr lang="en-US" sz="1800" b="1" dirty="0"/>
              <a:t>Determine which program you are nominating and which award you are nominating it for.</a:t>
            </a:r>
            <a:r>
              <a:rPr lang="en-US" sz="1800" dirty="0"/>
              <a:t> Any Champion, Department Head, Supervisor, Manager, or employee may nominate a program that is positively impacting well-being in the workplace.  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b="1" dirty="0"/>
              <a:t>Step 2:</a:t>
            </a:r>
            <a:r>
              <a:rPr lang="en-US" sz="1800" dirty="0"/>
              <a:t>  </a:t>
            </a:r>
            <a:r>
              <a:rPr lang="en-US" sz="1800" b="1" dirty="0"/>
              <a:t>Complete the </a:t>
            </a:r>
            <a:r>
              <a:rPr lang="en-US" sz="1800" b="1" u="sng" dirty="0" smtClean="0"/>
              <a:t>nomination </a:t>
            </a:r>
            <a:r>
              <a:rPr lang="en-US" sz="1800" b="1" u="sng" dirty="0" err="1"/>
              <a:t>powerpoint</a:t>
            </a:r>
            <a:r>
              <a:rPr lang="en-US" sz="1800" b="1" u="sng" dirty="0"/>
              <a:t> </a:t>
            </a:r>
            <a:r>
              <a:rPr lang="en-US" sz="1800" b="1" u="sng" dirty="0" smtClean="0"/>
              <a:t>slides pages 3 - 4</a:t>
            </a:r>
            <a:r>
              <a:rPr lang="en-US" sz="1800" b="1" dirty="0" smtClean="0"/>
              <a:t>.</a:t>
            </a:r>
            <a:r>
              <a:rPr lang="en-US" sz="1800" dirty="0" smtClean="0"/>
              <a:t> Provide </a:t>
            </a:r>
            <a:r>
              <a:rPr lang="en-US" sz="1800" dirty="0"/>
              <a:t>content for each of the sections enclosed with brackets on slide </a:t>
            </a:r>
            <a:r>
              <a:rPr lang="en-US" sz="1800" dirty="0" smtClean="0"/>
              <a:t>#3 </a:t>
            </a:r>
            <a:r>
              <a:rPr lang="en-US" sz="1800" dirty="0"/>
              <a:t>and </a:t>
            </a:r>
            <a:r>
              <a:rPr lang="en-US" sz="1800" dirty="0" smtClean="0"/>
              <a:t>#4.  </a:t>
            </a:r>
            <a:r>
              <a:rPr lang="en-US" sz="1800" dirty="0"/>
              <a:t>Be sure to attach photos to slide </a:t>
            </a:r>
            <a:r>
              <a:rPr lang="en-US" sz="1800" dirty="0" smtClean="0"/>
              <a:t>#4. </a:t>
            </a:r>
            <a:endParaRPr lang="en-US" sz="1800" dirty="0"/>
          </a:p>
          <a:p>
            <a:endParaRPr lang="en-US" sz="1800" dirty="0"/>
          </a:p>
          <a:p>
            <a:r>
              <a:rPr lang="en-US" sz="1800" b="1" dirty="0"/>
              <a:t>Step 3:  Submit the nomination </a:t>
            </a:r>
            <a:r>
              <a:rPr lang="en-US" sz="1800" b="1" dirty="0" err="1"/>
              <a:t>powerpoint</a:t>
            </a:r>
            <a:r>
              <a:rPr lang="en-US" sz="1800" b="1" dirty="0"/>
              <a:t> slides to Well-Being@sfgov.org for review.</a:t>
            </a:r>
            <a:r>
              <a:rPr lang="en-US" sz="1800" dirty="0"/>
              <a:t> </a:t>
            </a:r>
            <a:r>
              <a:rPr lang="en-US" sz="1800" dirty="0" smtClean="0"/>
              <a:t>A </a:t>
            </a:r>
            <a:r>
              <a:rPr lang="en-US" sz="1800" dirty="0"/>
              <a:t>confirmation email will be sent upon receipt. You will receive prior notification if your Spotlight is selected.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84571" y="3207656"/>
            <a:ext cx="2396076" cy="1754326"/>
          </a:xfrm>
          <a:prstGeom prst="rect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i="1" dirty="0"/>
              <a:t>When sending </a:t>
            </a:r>
          </a:p>
          <a:p>
            <a:pPr algn="ctr"/>
            <a:r>
              <a:rPr lang="en-US" i="1" dirty="0"/>
              <a:t>in the nomination, </a:t>
            </a:r>
          </a:p>
          <a:p>
            <a:pPr algn="ctr"/>
            <a:r>
              <a:rPr lang="en-US" i="1" dirty="0"/>
              <a:t>please attach </a:t>
            </a:r>
            <a:r>
              <a:rPr lang="en-US" b="1" i="1" dirty="0"/>
              <a:t>photos</a:t>
            </a:r>
            <a:r>
              <a:rPr lang="en-US" i="1" dirty="0"/>
              <a:t> </a:t>
            </a:r>
          </a:p>
          <a:p>
            <a:pPr algn="ctr"/>
            <a:r>
              <a:rPr lang="en-US" i="1" dirty="0"/>
              <a:t>to slide </a:t>
            </a:r>
            <a:r>
              <a:rPr lang="en-US" i="1" dirty="0" smtClean="0"/>
              <a:t>#4 </a:t>
            </a:r>
            <a:r>
              <a:rPr lang="en-US" i="1" dirty="0"/>
              <a:t>to highlight the program</a:t>
            </a:r>
          </a:p>
          <a:p>
            <a:pPr algn="ctr"/>
            <a:r>
              <a:rPr lang="en-US" i="1" dirty="0"/>
              <a:t> being nominated.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210675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1"/>
            <a:ext cx="8549640" cy="2668795"/>
          </a:xfrm>
        </p:spPr>
        <p:txBody>
          <a:bodyPr>
            <a:normAutofit fontScale="90000"/>
          </a:bodyPr>
          <a:lstStyle/>
          <a:p>
            <a:r>
              <a:rPr lang="en-US" dirty="0"/>
              <a:t>[Name of Program]</a:t>
            </a:r>
            <a:br>
              <a:rPr lang="en-US" dirty="0"/>
            </a:br>
            <a:r>
              <a:rPr lang="en-US" dirty="0"/>
              <a:t>[3 Letter Dept Code</a:t>
            </a:r>
            <a:r>
              <a:rPr lang="en-US" dirty="0" smtClean="0"/>
              <a:t>]</a:t>
            </a:r>
            <a:br>
              <a:rPr lang="en-US" dirty="0" smtClean="0"/>
            </a:br>
            <a:r>
              <a:rPr lang="en-US" sz="4000" dirty="0" smtClean="0"/>
              <a:t>[Person Submitting Spotlight]</a:t>
            </a:r>
            <a:br>
              <a:rPr lang="en-US" sz="4000" dirty="0" smtClean="0"/>
            </a:br>
            <a:r>
              <a:rPr lang="en-US" sz="4000" dirty="0" smtClean="0"/>
              <a:t>[People involved in making the program happen]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54810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[Name of program being nominated]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[When </a:t>
            </a:r>
            <a:r>
              <a:rPr lang="en-US" dirty="0"/>
              <a:t>and where did the program take place? (address and dates)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Please </a:t>
            </a:r>
            <a:r>
              <a:rPr lang="en-US" dirty="0"/>
              <a:t>provide a short description (3-4 sentences) of the program </a:t>
            </a:r>
            <a:r>
              <a:rPr lang="en-US" dirty="0" smtClean="0"/>
              <a:t>and </a:t>
            </a:r>
            <a:r>
              <a:rPr lang="en-US" dirty="0"/>
              <a:t>its role in well-being at your workplace– include information about who it is impacting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What </a:t>
            </a:r>
            <a:r>
              <a:rPr lang="en-US" dirty="0"/>
              <a:t>positive well-being changes have you seen in the workplace as a result of this program</a:t>
            </a:r>
            <a:r>
              <a:rPr lang="en-US" dirty="0" smtClean="0"/>
              <a:t>?]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idx="13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4"/>
          </p:nvPr>
        </p:nvSpPr>
        <p:spPr/>
      </p:sp>
    </p:spTree>
    <p:extLst>
      <p:ext uri="{BB962C8B-B14F-4D97-AF65-F5344CB8AC3E}">
        <p14:creationId xmlns:p14="http://schemas.microsoft.com/office/powerpoint/2010/main" val="729273508"/>
      </p:ext>
    </p:extLst>
  </p:cSld>
  <p:clrMapOvr>
    <a:masterClrMapping/>
  </p:clrMapOvr>
</p:sld>
</file>

<file path=ppt/theme/theme1.xml><?xml version="1.0" encoding="utf-8"?>
<a:theme xmlns:a="http://schemas.openxmlformats.org/drawingml/2006/main" name="Route66">
  <a:themeElements>
    <a:clrScheme name="SFHSS Wellness">
      <a:dk1>
        <a:srgbClr val="616161"/>
      </a:dk1>
      <a:lt1>
        <a:srgbClr val="FFFFFF"/>
      </a:lt1>
      <a:dk2>
        <a:srgbClr val="606060"/>
      </a:dk2>
      <a:lt2>
        <a:srgbClr val="E7E6E6"/>
      </a:lt2>
      <a:accent1>
        <a:srgbClr val="00BFF3"/>
      </a:accent1>
      <a:accent2>
        <a:srgbClr val="F04B30"/>
      </a:accent2>
      <a:accent3>
        <a:srgbClr val="F99D24"/>
      </a:accent3>
      <a:accent4>
        <a:srgbClr val="0067A5"/>
      </a:accent4>
      <a:accent5>
        <a:srgbClr val="F8C325"/>
      </a:accent5>
      <a:accent6>
        <a:srgbClr val="A7D2E6"/>
      </a:accent6>
      <a:hlink>
        <a:srgbClr val="36BFF2"/>
      </a:hlink>
      <a:folHlink>
        <a:srgbClr val="F99C2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Route66</Template>
  <TotalTime>1399</TotalTime>
  <Words>240</Words>
  <Application>Microsoft Office PowerPoint</Application>
  <PresentationFormat>Custom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Route66</vt:lpstr>
      <vt:lpstr>About the Spotlight</vt:lpstr>
      <vt:lpstr>Instructions</vt:lpstr>
      <vt:lpstr>[Name of Program] [3 Letter Dept Code] [Person Submitting Spotlight] [People involved in making the program happen]</vt:lpstr>
      <vt:lpstr>[Name of program being nominated]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John Doe</dc:title>
  <dc:creator>Cindy Potter</dc:creator>
  <cp:lastModifiedBy>Beshears, Carrie (HSS)</cp:lastModifiedBy>
  <cp:revision>50</cp:revision>
  <cp:lastPrinted>2017-01-04T00:26:50Z</cp:lastPrinted>
  <dcterms:created xsi:type="dcterms:W3CDTF">2016-12-09T21:37:01Z</dcterms:created>
  <dcterms:modified xsi:type="dcterms:W3CDTF">2018-04-23T21:44:02Z</dcterms:modified>
</cp:coreProperties>
</file>