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264" r:id="rId5"/>
    <p:sldId id="257" r:id="rId6"/>
    <p:sldId id="273" r:id="rId7"/>
    <p:sldId id="282" r:id="rId8"/>
  </p:sldIdLst>
  <p:sldSz cx="10058400" cy="7772400"/>
  <p:notesSz cx="6858000" cy="9144000"/>
  <p:defaultTextStyle>
    <a:defPPr>
      <a:defRPr lang="en-US"/>
    </a:defPPr>
    <a:lvl1pPr marL="0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tner, Jeff (HSS)" initials="L(" lastIdx="10" clrIdx="0">
    <p:extLst>
      <p:ext uri="{19B8F6BF-5375-455C-9EA6-DF929625EA0E}">
        <p15:presenceInfo xmlns:p15="http://schemas.microsoft.com/office/powerpoint/2012/main" userId="S::jeff.lintner@sfgov.org::0e0da5e2-8adc-44e0-a26a-0940ae5bf450" providerId="AD"/>
      </p:ext>
    </p:extLst>
  </p:cmAuthor>
  <p:cmAuthor id="2" name="Longtin, Jeannette (HSS)" initials="L(" lastIdx="8" clrIdx="1">
    <p:extLst>
      <p:ext uri="{19B8F6BF-5375-455C-9EA6-DF929625EA0E}">
        <p15:presenceInfo xmlns:p15="http://schemas.microsoft.com/office/powerpoint/2012/main" userId="S::jeannette.longtin@sfgov.org::4f8a4528-aa2e-42f4-a30e-d4ca0bed608e" providerId="AD"/>
      </p:ext>
    </p:extLst>
  </p:cmAuthor>
  <p:cmAuthor id="3" name="Nunez, Julisa (HSS)" initials="N(" lastIdx="4" clrIdx="2">
    <p:extLst>
      <p:ext uri="{19B8F6BF-5375-455C-9EA6-DF929625EA0E}">
        <p15:presenceInfo xmlns:p15="http://schemas.microsoft.com/office/powerpoint/2012/main" userId="S::julisa.nunez@sfgov.org::504bfdd7-e71b-4621-91c8-5f52d20d22f3" providerId="AD"/>
      </p:ext>
    </p:extLst>
  </p:cmAuthor>
  <p:cmAuthor id="4" name="Knudson, Kathy (HSS)" initials="K(" lastIdx="4" clrIdx="3">
    <p:extLst>
      <p:ext uri="{19B8F6BF-5375-455C-9EA6-DF929625EA0E}">
        <p15:presenceInfo xmlns:p15="http://schemas.microsoft.com/office/powerpoint/2012/main" userId="S::kathy.knudson@sfgov.org::45937597-58bd-4598-b2d8-0c4b965fdec4" providerId="AD"/>
      </p:ext>
    </p:extLst>
  </p:cmAuthor>
  <p:cmAuthor id="5" name="Umipig, Irene (HSS)" initials="U(" lastIdx="3" clrIdx="4">
    <p:extLst>
      <p:ext uri="{19B8F6BF-5375-455C-9EA6-DF929625EA0E}">
        <p15:presenceInfo xmlns:p15="http://schemas.microsoft.com/office/powerpoint/2012/main" userId="S::irene.umipig@sfgov.org::cb17e1e9-e81a-4ee4-9f28-9c2dd2e205b7" providerId="AD"/>
      </p:ext>
    </p:extLst>
  </p:cmAuthor>
  <p:cmAuthor id="6" name="Beshears, Carrie (HSS)" initials="B(" lastIdx="3" clrIdx="5">
    <p:extLst>
      <p:ext uri="{19B8F6BF-5375-455C-9EA6-DF929625EA0E}">
        <p15:presenceInfo xmlns:p15="http://schemas.microsoft.com/office/powerpoint/2012/main" userId="S::carrie.beshears@sfgov.org::3e46963f-47a9-4e81-887c-617013c82a4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1" autoAdjust="0"/>
    <p:restoredTop sz="88132" autoAdjust="0"/>
  </p:normalViewPr>
  <p:slideViewPr>
    <p:cSldViewPr snapToGrid="0">
      <p:cViewPr varScale="1">
        <p:scale>
          <a:sx n="52" d="100"/>
          <a:sy n="52" d="100"/>
        </p:scale>
        <p:origin x="17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86147-239E-E040-8D41-04F7DE8989F2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ED2A6-35B4-CB43-A29D-ED199C6C80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53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E51EEE-6023-41A2-9FF7-66A06290D9A5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31925" y="1143000"/>
            <a:ext cx="3994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BB205-3B47-4016-A31B-5A72973A5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888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795162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Between 8 am – 5 pm you can connect with an SFHSS EAP counselor and get help right away. </a:t>
            </a:r>
          </a:p>
          <a:p>
            <a:pPr marL="1304574" lvl="2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i="1" dirty="0">
                <a:solidFill>
                  <a:srgbClr val="0074AF"/>
                </a:solidFill>
              </a:rPr>
              <a:t>(Make sure to ask for Jeannette Longtin, Kathy Knudson or Jeff Lintner)</a:t>
            </a:r>
          </a:p>
          <a:p>
            <a:pPr marL="795162" lvl="1" indent="-285750">
              <a:buClr>
                <a:schemeClr val="accent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1600" dirty="0">
                <a:solidFill>
                  <a:schemeClr val="tx2"/>
                </a:solidFill>
              </a:rPr>
              <a:t>Outside normal business hours – get in contact with a guidance resource specialist that will provide you with assistance on getting connected with a counselor.</a:t>
            </a: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3BB205-3B47-4016-A31B-5A72973A5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33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54251" y="3295186"/>
            <a:ext cx="6172200" cy="794214"/>
          </a:xfrm>
          <a:noFill/>
        </p:spPr>
        <p:txBody>
          <a:bodyPr lIns="228600" tIns="228600" rIns="228600" bIns="228600" anchor="ctr" anchorCtr="0">
            <a:normAutofit/>
          </a:bodyPr>
          <a:lstStyle>
            <a:lvl1pPr algn="ctr">
              <a:defRPr sz="3200">
                <a:solidFill>
                  <a:srgbClr val="00BF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56493" y="4089400"/>
            <a:ext cx="6172200" cy="457200"/>
          </a:xfrm>
          <a:noFill/>
          <a:ln>
            <a:noFill/>
          </a:ln>
        </p:spPr>
        <p:txBody>
          <a:bodyPr lIns="228600" tIns="228600" rIns="228600" bIns="228600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731017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/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0" y="301260"/>
            <a:ext cx="10058399" cy="4054840"/>
          </a:xfrm>
        </p:spPr>
        <p:txBody>
          <a:bodyPr>
            <a:normAutofit/>
          </a:bodyPr>
          <a:lstStyle>
            <a:lvl1pPr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954251" y="4908086"/>
            <a:ext cx="6172200" cy="794214"/>
          </a:xfrm>
          <a:noFill/>
        </p:spPr>
        <p:txBody>
          <a:bodyPr lIns="228600" tIns="228600" rIns="228600" bIns="228600" anchor="ctr" anchorCtr="0">
            <a:normAutofit/>
          </a:bodyPr>
          <a:lstStyle>
            <a:lvl1pPr algn="ctr">
              <a:defRPr sz="3200">
                <a:solidFill>
                  <a:srgbClr val="00BF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956493" y="5702300"/>
            <a:ext cx="6172200" cy="457200"/>
          </a:xfrm>
          <a:noFill/>
          <a:ln>
            <a:noFill/>
          </a:ln>
        </p:spPr>
        <p:txBody>
          <a:bodyPr lIns="228600" tIns="228600" rIns="228600" bIns="228600" anchor="ctr" anchorCtr="0">
            <a:noAutofit/>
          </a:bodyPr>
          <a:lstStyle>
            <a:lvl1pPr marL="0" indent="0" algn="ctr">
              <a:buNone/>
              <a:defRPr sz="16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" y="1866899"/>
            <a:ext cx="9740900" cy="4914901"/>
          </a:xfrm>
        </p:spPr>
        <p:txBody>
          <a:bodyPr lIns="228600" rIns="228600">
            <a:normAutofit/>
          </a:bodyPr>
          <a:lstStyle>
            <a:lvl1pPr marL="0" indent="0">
              <a:buFont typeface="Wingdings" charset="2"/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.AppleSystemUIFont" charset="-120"/>
              <a:buChar char="-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3"/>
              </a:buClr>
              <a:buFont typeface=".AppleSystemUIFont" charset="-120"/>
              <a:buChar char="—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6" name="Slide Number Placeholder 7"/>
          <p:cNvSpPr txBox="1">
            <a:spLocks/>
          </p:cNvSpPr>
          <p:nvPr userDrawn="1"/>
        </p:nvSpPr>
        <p:spPr>
          <a:xfrm>
            <a:off x="4000500" y="7323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— </a:t>
            </a:r>
            <a:fld id="{6AD66089-8ECB-CC44-BEF9-C849E5FB6C53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>
                <a:solidFill>
                  <a:schemeClr val="bg1"/>
                </a:solidFill>
              </a:rPr>
              <a:t> —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189571"/>
            <a:ext cx="10058400" cy="1260087"/>
          </a:xfrm>
        </p:spPr>
        <p:txBody>
          <a:bodyPr lIns="228600" rIns="22860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410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f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000500" y="7323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— </a:t>
            </a:r>
            <a:fld id="{6AD66089-8ECB-CC44-BEF9-C849E5FB6C53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>
                <a:solidFill>
                  <a:schemeClr val="bg1"/>
                </a:solidFill>
              </a:rPr>
              <a:t> —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-1" y="1796902"/>
            <a:ext cx="4874867" cy="5018568"/>
          </a:xfrm>
        </p:spPr>
        <p:txBody>
          <a:bodyPr lIns="228600" rIns="228600">
            <a:normAutofit/>
          </a:bodyPr>
          <a:lstStyle>
            <a:lvl1pPr marL="0" indent="0">
              <a:buFont typeface="Wingdings" charset="2"/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.AppleSystemUIFont" charset="-120"/>
              <a:buChar char="-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4pPr>
            <a:lvl5pPr marL="2057400" indent="-228600">
              <a:buFont typeface=".AppleSystemUIFont" charset="-120"/>
              <a:buChar char="-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8"/>
          <p:cNvSpPr>
            <a:spLocks noGrp="1"/>
          </p:cNvSpPr>
          <p:nvPr>
            <p:ph sz="quarter" idx="13"/>
          </p:nvPr>
        </p:nvSpPr>
        <p:spPr>
          <a:xfrm>
            <a:off x="5105474" y="1796902"/>
            <a:ext cx="4874867" cy="501856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>
              <a:buClr>
                <a:schemeClr val="accent2"/>
              </a:buClr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>
              <a:buClr>
                <a:schemeClr val="accent2"/>
              </a:buClr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>
              <a:buClr>
                <a:schemeClr val="accent2"/>
              </a:buClr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4pPr>
            <a:lvl5pPr>
              <a:buClr>
                <a:schemeClr val="accent2"/>
              </a:buClr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0" y="189571"/>
            <a:ext cx="10058400" cy="1260087"/>
          </a:xfrm>
        </p:spPr>
        <p:txBody>
          <a:bodyPr lIns="228600" rIns="22860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938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&amp;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000500" y="7323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— </a:t>
            </a:r>
            <a:fld id="{6AD66089-8ECB-CC44-BEF9-C849E5FB6C53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>
                <a:solidFill>
                  <a:schemeClr val="bg1"/>
                </a:solidFill>
              </a:rPr>
              <a:t> —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9571"/>
            <a:ext cx="10058400" cy="1260087"/>
          </a:xfrm>
        </p:spPr>
        <p:txBody>
          <a:bodyPr lIns="228600" rIns="22860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14260" y="1743741"/>
            <a:ext cx="4816549" cy="5082362"/>
          </a:xfrm>
        </p:spPr>
        <p:txBody>
          <a:bodyPr lIns="228600" rIns="228600">
            <a:normAutofit/>
          </a:bodyPr>
          <a:lstStyle>
            <a:lvl1pPr marL="0" indent="0">
              <a:buFont typeface="Wingdings" charset="2"/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.AppleSystemUIFont" charset="-120"/>
              <a:buChar char="-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3"/>
              </a:buClr>
              <a:buFont typeface=".AppleSystemUIFont" charset="-120"/>
              <a:buChar char="—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0" y="1629452"/>
            <a:ext cx="4953965" cy="53242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Text &amp;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000500" y="7323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— </a:t>
            </a:r>
            <a:fld id="{6AD66089-8ECB-CC44-BEF9-C849E5FB6C53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>
                <a:solidFill>
                  <a:schemeClr val="bg1"/>
                </a:solidFill>
              </a:rPr>
              <a:t> —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9571"/>
            <a:ext cx="10058400" cy="1260087"/>
          </a:xfrm>
        </p:spPr>
        <p:txBody>
          <a:bodyPr lIns="228600" rIns="22860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104435" y="1629452"/>
            <a:ext cx="4953965" cy="53242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127590" y="1743741"/>
            <a:ext cx="4816549" cy="5082362"/>
          </a:xfrm>
        </p:spPr>
        <p:txBody>
          <a:bodyPr lIns="228600" rIns="228600">
            <a:normAutofit/>
          </a:bodyPr>
          <a:lstStyle>
            <a:lvl1pPr marL="0" indent="0">
              <a:buFont typeface="Wingdings" charset="2"/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.AppleSystemUIFont" charset="-120"/>
              <a:buChar char="-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3"/>
              </a:buClr>
              <a:buFont typeface=".AppleSystemUIFont" charset="-120"/>
              <a:buChar char="—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7"/>
          <p:cNvSpPr txBox="1">
            <a:spLocks/>
          </p:cNvSpPr>
          <p:nvPr userDrawn="1"/>
        </p:nvSpPr>
        <p:spPr>
          <a:xfrm>
            <a:off x="4000500" y="7323262"/>
            <a:ext cx="20574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MS PGothic" charset="-128"/>
                <a:cs typeface="+mn-cs"/>
              </a:defRPr>
            </a:lvl9pPr>
          </a:lstStyle>
          <a:p>
            <a:pPr algn="ctr"/>
            <a:r>
              <a:rPr lang="en-US" sz="1200">
                <a:solidFill>
                  <a:schemeClr val="bg1"/>
                </a:solidFill>
              </a:rPr>
              <a:t>— </a:t>
            </a:r>
            <a:fld id="{6AD66089-8ECB-CC44-BEF9-C849E5FB6C53}" type="slidenum">
              <a:rPr lang="en-US" sz="1200" smtClean="0">
                <a:solidFill>
                  <a:schemeClr val="bg1"/>
                </a:solidFill>
              </a:rPr>
              <a:t>‹#›</a:t>
            </a:fld>
            <a:r>
              <a:rPr lang="en-US" sz="1200">
                <a:solidFill>
                  <a:schemeClr val="bg1"/>
                </a:solidFill>
              </a:rPr>
              <a:t> —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89571"/>
            <a:ext cx="10058400" cy="1260087"/>
          </a:xfrm>
        </p:spPr>
        <p:txBody>
          <a:bodyPr lIns="228600" rIns="228600">
            <a:normAutofit/>
          </a:bodyPr>
          <a:lstStyle>
            <a:lvl1pPr algn="ctr">
              <a:defRPr sz="3200" b="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1" y="1629452"/>
            <a:ext cx="10058400" cy="532424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56190" y="2039721"/>
            <a:ext cx="9346019" cy="1607246"/>
          </a:xfrm>
        </p:spPr>
        <p:txBody>
          <a:bodyPr lIns="228600" rIns="228600">
            <a:normAutofit/>
          </a:bodyPr>
          <a:lstStyle>
            <a:lvl1pPr marL="0" indent="0">
              <a:buFont typeface="Wingdings" charset="2"/>
              <a:buNone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685800" indent="-228600">
              <a:buClr>
                <a:schemeClr val="accent2"/>
              </a:buClr>
              <a:buFont typeface="Wingdings" charset="2"/>
              <a:buChar char="§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buClr>
                <a:schemeClr val="accent2"/>
              </a:buClr>
              <a:buFont typeface=".AppleSystemUIFont" charset="-120"/>
              <a:buChar char="-"/>
              <a:defRPr sz="200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buClr>
                <a:schemeClr val="accent3"/>
              </a:buClr>
              <a:buFont typeface="Wingdings" charset="2"/>
              <a:buChar char="§"/>
              <a:defRPr sz="2000">
                <a:solidFill>
                  <a:schemeClr val="accent1"/>
                </a:solidFill>
              </a:defRPr>
            </a:lvl4pPr>
            <a:lvl5pPr marL="2057400" indent="-228600">
              <a:buClr>
                <a:schemeClr val="accent3"/>
              </a:buClr>
              <a:buFont typeface=".AppleSystemUIFont" charset="-120"/>
              <a:buChar char="—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1954251" y="998554"/>
            <a:ext cx="6172200" cy="794214"/>
          </a:xfrm>
          <a:noFill/>
        </p:spPr>
        <p:txBody>
          <a:bodyPr lIns="228600" tIns="228600" rIns="228600" bIns="228600" anchor="ctr" anchorCtr="0">
            <a:normAutofit/>
          </a:bodyPr>
          <a:lstStyle>
            <a:lvl1pPr algn="ctr">
              <a:defRPr sz="3200">
                <a:solidFill>
                  <a:srgbClr val="00BFF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956493" y="1792768"/>
            <a:ext cx="6172200" cy="4459176"/>
          </a:xfrm>
          <a:noFill/>
          <a:ln>
            <a:noFill/>
          </a:ln>
        </p:spPr>
        <p:txBody>
          <a:bodyPr lIns="228600" tIns="228600" rIns="228600" bIns="228600" anchor="t" anchorCtr="0">
            <a:noAutofit/>
          </a:bodyPr>
          <a:lstStyle>
            <a:lvl1pPr marL="0" indent="0" algn="ctr">
              <a:buNone/>
              <a:defRPr sz="200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/>
              <a:t>Text here.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5103628" y="3997842"/>
            <a:ext cx="184731" cy="4010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1516" y="413810"/>
            <a:ext cx="867537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1516" y="2069042"/>
            <a:ext cx="867537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151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D713A-416E-1F46-B2DA-B3949ACABAA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31846" y="7203865"/>
            <a:ext cx="339471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3746" y="7203865"/>
            <a:ext cx="2263140" cy="4138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57AE4-BFFB-FC46-B002-88F526C540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50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5" r:id="rId2"/>
    <p:sldLayoutId id="2147483682" r:id="rId3"/>
    <p:sldLayoutId id="2147483683" r:id="rId4"/>
    <p:sldLayoutId id="2147483684" r:id="rId5"/>
    <p:sldLayoutId id="2147483686" r:id="rId6"/>
    <p:sldLayoutId id="2147483687" r:id="rId7"/>
    <p:sldLayoutId id="2147483688" r:id="rId8"/>
  </p:sldLayoutIdLst>
  <p:txStyles>
    <p:titleStyle>
      <a:lvl1pPr algn="ctr" defTabSz="1005826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51457" indent="-251457" algn="l" defTabSz="1005826" rtl="0" eaLnBrk="1" latinLnBrk="0" hangingPunct="1">
        <a:lnSpc>
          <a:spcPct val="90000"/>
        </a:lnSpc>
        <a:spcBef>
          <a:spcPts val="11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1pPr>
      <a:lvl2pPr marL="754370" indent="-251457" algn="l" defTabSz="1005826" rtl="0" eaLnBrk="1" latinLnBrk="0" hangingPunct="1">
        <a:lnSpc>
          <a:spcPct val="90000"/>
        </a:lnSpc>
        <a:spcBef>
          <a:spcPts val="5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marL="1257283" indent="-251457" algn="l" defTabSz="1005826" rtl="0" eaLnBrk="1" latinLnBrk="0" hangingPunct="1">
        <a:lnSpc>
          <a:spcPct val="90000"/>
        </a:lnSpc>
        <a:spcBef>
          <a:spcPts val="5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marL="1760196" indent="-251457" algn="l" defTabSz="1005826" rtl="0" eaLnBrk="1" latinLnBrk="0" hangingPunct="1">
        <a:lnSpc>
          <a:spcPct val="90000"/>
        </a:lnSpc>
        <a:spcBef>
          <a:spcPts val="5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marL="2263109" indent="-251457" algn="l" defTabSz="1005826" rtl="0" eaLnBrk="1" latinLnBrk="0" hangingPunct="1">
        <a:lnSpc>
          <a:spcPct val="90000"/>
        </a:lnSpc>
        <a:spcBef>
          <a:spcPts val="55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276602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268935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771849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274762" indent="-251457" algn="l" defTabSz="1005826" rtl="0" eaLnBrk="1" latinLnBrk="0" hangingPunct="1">
        <a:lnSpc>
          <a:spcPct val="90000"/>
        </a:lnSpc>
        <a:spcBef>
          <a:spcPts val="550"/>
        </a:spcBef>
        <a:buFont typeface="Arial" panose="020B0604020202020204" pitchFamily="34" charset="0"/>
        <a:buChar char="•"/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1pPr>
      <a:lvl2pPr marL="50291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2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3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4pPr>
      <a:lvl5pPr marL="2011653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6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6pPr>
      <a:lvl7pPr marL="3017479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7pPr>
      <a:lvl8pPr marL="3520392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8pPr>
      <a:lvl9pPr marL="4023305" algn="l" defTabSz="1005826" rtl="0" eaLnBrk="1" latinLnBrk="0" hangingPunct="1">
        <a:defRPr sz="19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fhss.org/events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tel:%208007952351" TargetMode="External"/><Relationship Id="rId3" Type="http://schemas.openxmlformats.org/officeDocument/2006/relationships/hyperlink" Target="mailto:Well-being@sfgov.org" TargetMode="External"/><Relationship Id="rId7" Type="http://schemas.openxmlformats.org/officeDocument/2006/relationships/hyperlink" Target="tel:%206286524600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hyperlink" Target="mailto:eap@sfgov.org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sfhss.org/well-being" TargetMode="External"/><Relationship Id="rId9" Type="http://schemas.openxmlformats.org/officeDocument/2006/relationships/hyperlink" Target="https://sfhss.org/ea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/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07" b="19807"/>
          <a:stretch>
            <a:fillRect/>
          </a:stretch>
        </p:blipFill>
        <p:spPr/>
      </p:pic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85C9B53-4A0D-4641-A82C-CE1C056301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5" name="Title 14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latin typeface="Arial Narrow" panose="020B0606020202030204" pitchFamily="34" charset="0"/>
              </a:rPr>
              <a:t>Mental Health and Emotional Well-Being Support</a:t>
            </a:r>
          </a:p>
        </p:txBody>
      </p:sp>
      <p:sp>
        <p:nvSpPr>
          <p:cNvPr id="16" name="Subtitle 1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latin typeface="Arial Narrow" panose="020B0606020202030204" pitchFamily="34" charset="0"/>
              </a:rPr>
              <a:t>Carrie Beshears, SFHSS Well-Being Manager</a:t>
            </a:r>
          </a:p>
        </p:txBody>
      </p:sp>
    </p:spTree>
    <p:extLst>
      <p:ext uri="{BB962C8B-B14F-4D97-AF65-F5344CB8AC3E}">
        <p14:creationId xmlns:p14="http://schemas.microsoft.com/office/powerpoint/2010/main" val="1352874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4CEF5C13-E67F-4281-857B-3D72DAD757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6B938D-3485-4676-91C5-762C7AFFBA17}"/>
              </a:ext>
            </a:extLst>
          </p:cNvPr>
          <p:cNvSpPr txBox="1"/>
          <p:nvPr/>
        </p:nvSpPr>
        <p:spPr>
          <a:xfrm>
            <a:off x="8062452" y="7232200"/>
            <a:ext cx="1995948" cy="338554"/>
          </a:xfrm>
          <a:prstGeom prst="rect">
            <a:avLst/>
          </a:prstGeom>
          <a:solidFill>
            <a:srgbClr val="0074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sfhss.org/well-being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5189C4A-FC73-4240-9794-1DC031086E8D}"/>
              </a:ext>
            </a:extLst>
          </p:cNvPr>
          <p:cNvSpPr txBox="1"/>
          <p:nvPr/>
        </p:nvSpPr>
        <p:spPr>
          <a:xfrm>
            <a:off x="1" y="2553044"/>
            <a:ext cx="100584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4000" dirty="0">
                <a:solidFill>
                  <a:schemeClr val="tx2"/>
                </a:solidFill>
              </a:rPr>
              <a:t>24/7 Free Confidential Tele-Counseling </a:t>
            </a:r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n-US" sz="4000" b="1" dirty="0">
              <a:solidFill>
                <a:schemeClr val="tx2"/>
              </a:solidFill>
            </a:endParaRPr>
          </a:p>
          <a:p>
            <a:pPr algn="ctr">
              <a:buClr>
                <a:schemeClr val="accent2">
                  <a:lumMod val="75000"/>
                </a:schemeClr>
              </a:buClr>
            </a:pPr>
            <a:r>
              <a:rPr lang="en-US" sz="4400" b="1" dirty="0">
                <a:solidFill>
                  <a:schemeClr val="tx2"/>
                </a:solidFill>
              </a:rPr>
              <a:t>Call: (628) 652-4600 or (800) 795-2351</a:t>
            </a:r>
          </a:p>
          <a:p>
            <a:pPr marL="342900" indent="-342900" algn="ctr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4000" dirty="0"/>
          </a:p>
          <a:p>
            <a:pPr marL="342900" indent="-342900" algn="ctr"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4000" dirty="0"/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n-US" sz="4000" dirty="0"/>
          </a:p>
          <a:p>
            <a:pPr algn="ctr">
              <a:buClr>
                <a:schemeClr val="accent2">
                  <a:lumMod val="75000"/>
                </a:schemeClr>
              </a:buClr>
            </a:pPr>
            <a:endParaRPr lang="en-US" sz="4000" dirty="0">
              <a:cs typeface="Arial" panose="020B0604020202020204" pitchFamily="34" charset="0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4800" dirty="0">
              <a:cs typeface="Arial" panose="020B0604020202020204" pitchFamily="34" charset="0"/>
            </a:endParaRPr>
          </a:p>
        </p:txBody>
      </p:sp>
      <p:pic>
        <p:nvPicPr>
          <p:cNvPr id="8" name="Content Placeholder 17">
            <a:extLst>
              <a:ext uri="{FF2B5EF4-FFF2-40B4-BE49-F238E27FC236}">
                <a16:creationId xmlns:a16="http://schemas.microsoft.com/office/drawing/2014/main" id="{22C92358-AA00-4E11-BC28-FBA2C49C87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351726" y="1703169"/>
            <a:ext cx="9121241" cy="728059"/>
          </a:xfrm>
          <a:solidFill>
            <a:schemeClr val="bg1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907841-9381-4777-80AD-A4A1E9FAA9FC}"/>
              </a:ext>
            </a:extLst>
          </p:cNvPr>
          <p:cNvSpPr txBox="1"/>
          <p:nvPr/>
        </p:nvSpPr>
        <p:spPr>
          <a:xfrm>
            <a:off x="326451" y="226898"/>
            <a:ext cx="95560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EAP</a:t>
            </a:r>
          </a:p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For more info visit: https://sfhss.org/eap</a:t>
            </a:r>
            <a:endParaRPr lang="en-US" sz="1600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2D9CC51-41F4-45BD-A522-B96C54D779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415" y="4631678"/>
            <a:ext cx="3507570" cy="2338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53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C3DA3E1-3A89-594F-9043-4F0DB2364E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70121"/>
            <a:ext cx="10058400" cy="1275907"/>
          </a:xfrm>
        </p:spPr>
        <p:txBody>
          <a:bodyPr>
            <a:normAutofit/>
          </a:bodyPr>
          <a:lstStyle/>
          <a:p>
            <a:r>
              <a:rPr lang="en-US" sz="4400" b="0" dirty="0">
                <a:latin typeface="Arial Narrow" panose="020B0606020202030204" pitchFamily="34" charset="0"/>
              </a:rPr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6" y="2025639"/>
            <a:ext cx="8098587" cy="4803225"/>
          </a:xfrm>
        </p:spPr>
        <p:txBody>
          <a:bodyPr vert="horz" lIns="228600" tIns="45720" rIns="228600" bIns="45720" rtlCol="0"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Trainings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Webinars &amp; Classes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Group Support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Resiliency Groups</a:t>
            </a:r>
          </a:p>
          <a:p>
            <a:pPr marL="1028700" lvl="1" indent="-342900">
              <a:buFont typeface="Arial" panose="020B0604020202020204" pitchFamily="34" charset="0"/>
              <a:buChar char="•"/>
            </a:pPr>
            <a:r>
              <a:rPr lang="en-US" sz="2800" dirty="0">
                <a:latin typeface="Arial"/>
                <a:cs typeface="Arial"/>
              </a:rPr>
              <a:t>Healing Circle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/>
                <a:cs typeface="Arial"/>
              </a:rPr>
              <a:t>CredibleMind</a:t>
            </a:r>
            <a:endParaRPr lang="en-US" sz="2800" dirty="0">
              <a:latin typeface="Arial"/>
              <a:cs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Mediation / Conflict Resolution Services</a:t>
            </a:r>
          </a:p>
          <a:p>
            <a:endParaRPr lang="en-US" sz="2800" dirty="0">
              <a:solidFill>
                <a:schemeClr val="tx2">
                  <a:lumMod val="75000"/>
                </a:schemeClr>
              </a:solidFill>
            </a:endParaRPr>
          </a:p>
          <a:p>
            <a:pPr lvl="1" indent="0">
              <a:buNone/>
            </a:pPr>
            <a:endParaRPr lang="en-US" sz="2400" b="1" dirty="0">
              <a:solidFill>
                <a:srgbClr val="31302E"/>
              </a:solidFill>
            </a:endParaRPr>
          </a:p>
          <a:p>
            <a:pPr lvl="1" indent="0">
              <a:buNone/>
            </a:pPr>
            <a:endParaRPr lang="en-US" sz="2400" dirty="0"/>
          </a:p>
        </p:txBody>
      </p:sp>
      <p:pic>
        <p:nvPicPr>
          <p:cNvPr id="6" name="Picture 6" descr="Sea of hands in the middle">
            <a:extLst>
              <a:ext uri="{FF2B5EF4-FFF2-40B4-BE49-F238E27FC236}">
                <a16:creationId xmlns:a16="http://schemas.microsoft.com/office/drawing/2014/main" id="{CE4A0F93-9B21-4DE4-B89E-471FDAEB8B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3085" y="2417463"/>
            <a:ext cx="3712029" cy="247408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FCF3C8-1D59-4624-9894-912322FC51C0}"/>
              </a:ext>
            </a:extLst>
          </p:cNvPr>
          <p:cNvSpPr txBox="1"/>
          <p:nvPr/>
        </p:nvSpPr>
        <p:spPr>
          <a:xfrm>
            <a:off x="2686722" y="6131469"/>
            <a:ext cx="5029200" cy="40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https://sfhss.org/events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52816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18D7146-4AB7-4D0C-A3F1-A185C97C2F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C15623D-63FB-4259-8A49-C9885636F061}"/>
              </a:ext>
            </a:extLst>
          </p:cNvPr>
          <p:cNvSpPr txBox="1"/>
          <p:nvPr/>
        </p:nvSpPr>
        <p:spPr>
          <a:xfrm>
            <a:off x="8062452" y="7232200"/>
            <a:ext cx="1995948" cy="338554"/>
          </a:xfrm>
          <a:prstGeom prst="rect">
            <a:avLst/>
          </a:prstGeom>
          <a:solidFill>
            <a:srgbClr val="0074A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sfhss.org/well-being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EF2C6209-DB3B-4075-8524-88EC55845A75}"/>
              </a:ext>
            </a:extLst>
          </p:cNvPr>
          <p:cNvSpPr txBox="1">
            <a:spLocks/>
          </p:cNvSpPr>
          <p:nvPr/>
        </p:nvSpPr>
        <p:spPr>
          <a:xfrm>
            <a:off x="6350" y="422370"/>
            <a:ext cx="10058400" cy="701731"/>
          </a:xfrm>
          <a:prstGeom prst="rect">
            <a:avLst/>
          </a:prstGeom>
          <a:noFill/>
        </p:spPr>
        <p:txBody>
          <a:bodyPr vert="horz" wrap="square" lIns="228600" tIns="45720" rIns="228600" bIns="45720" rtlCol="0" anchor="ctr">
            <a:spAutoFit/>
          </a:bodyPr>
          <a:lstStyle>
            <a:lvl1pPr algn="ctr" defTabSz="100582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sz="4400" b="0" dirty="0">
                <a:latin typeface="Arial Narrow" panose="020B0606020202030204" pitchFamily="34" charset="0"/>
              </a:rPr>
              <a:t>Contact Us</a:t>
            </a:r>
            <a:endParaRPr lang="en-US" sz="1400" b="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202E6-FA6C-431D-B05E-B7C82E2AE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6" y="3861270"/>
            <a:ext cx="4105274" cy="3632221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/>
              <a:t>Well-Being</a:t>
            </a:r>
          </a:p>
          <a:p>
            <a:pPr algn="ctr"/>
            <a:r>
              <a:rPr lang="en-US" sz="2400" dirty="0">
                <a:hlinkClick r:id="rId3"/>
              </a:rPr>
              <a:t>Well-being@sfgov.org</a:t>
            </a:r>
            <a:r>
              <a:rPr lang="en-US" sz="2400" dirty="0"/>
              <a:t> </a:t>
            </a:r>
          </a:p>
          <a:p>
            <a:pPr algn="ctr"/>
            <a:r>
              <a:rPr lang="en-US" sz="2400" b="1" dirty="0">
                <a:solidFill>
                  <a:schemeClr val="tx2">
                    <a:lumMod val="7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(628) 652-4650 </a:t>
            </a:r>
            <a:endParaRPr lang="en-US" sz="3200" b="1" dirty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en-US" sz="2400" dirty="0">
                <a:hlinkClick r:id="rId4"/>
              </a:rPr>
              <a:t>https://sfhss.org/well-being</a:t>
            </a:r>
            <a:r>
              <a:rPr lang="en-US" sz="2400" dirty="0"/>
              <a:t> </a:t>
            </a:r>
          </a:p>
          <a:p>
            <a:pPr algn="ctr"/>
            <a:endParaRPr lang="en-US" sz="2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82D3F5-1F9F-47DD-BFB6-DDA1111AB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806" y="2324990"/>
            <a:ext cx="4535262" cy="123544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F35F55-0FE4-48E4-B115-2EC9BA9AEC7F}"/>
              </a:ext>
            </a:extLst>
          </p:cNvPr>
          <p:cNvSpPr txBox="1"/>
          <p:nvPr/>
        </p:nvSpPr>
        <p:spPr>
          <a:xfrm>
            <a:off x="5024437" y="3861270"/>
            <a:ext cx="5033962" cy="2251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EAP</a:t>
            </a:r>
          </a:p>
          <a:p>
            <a:pPr algn="ctr">
              <a:lnSpc>
                <a:spcPct val="150000"/>
              </a:lnSpc>
            </a:pPr>
            <a:r>
              <a:rPr lang="en-US" sz="2400" dirty="0">
                <a:hlinkClick r:id="rId6"/>
              </a:rPr>
              <a:t>eap@sfgov.org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b="1" i="0" u="sng" dirty="0">
                <a:solidFill>
                  <a:schemeClr val="tx2">
                    <a:lumMod val="75000"/>
                  </a:schemeClr>
                </a:solidFill>
                <a:effectLst/>
                <a:latin typeface="Rubik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(628) 652-4600 </a:t>
            </a:r>
            <a:r>
              <a:rPr lang="en-US" sz="2400" b="0" i="0" dirty="0">
                <a:solidFill>
                  <a:schemeClr val="tx2">
                    <a:lumMod val="75000"/>
                  </a:schemeClr>
                </a:solidFill>
                <a:effectLst/>
                <a:latin typeface="Rubik"/>
              </a:rPr>
              <a:t>or</a:t>
            </a:r>
            <a:r>
              <a:rPr lang="en-US" sz="2400" b="1" i="0" dirty="0">
                <a:solidFill>
                  <a:schemeClr val="tx2">
                    <a:lumMod val="75000"/>
                  </a:schemeClr>
                </a:solidFill>
                <a:effectLst/>
                <a:latin typeface="Rubik"/>
              </a:rPr>
              <a:t> </a:t>
            </a:r>
            <a:r>
              <a:rPr lang="en-US" sz="2400" b="1" i="0" u="sng" dirty="0">
                <a:solidFill>
                  <a:schemeClr val="tx2">
                    <a:lumMod val="75000"/>
                  </a:schemeClr>
                </a:solidFill>
                <a:effectLst/>
                <a:latin typeface="Rubik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(800) 795-2351</a:t>
            </a:r>
            <a:endParaRPr lang="en-US" sz="2400" dirty="0">
              <a:solidFill>
                <a:schemeClr val="tx2">
                  <a:lumMod val="75000"/>
                </a:schemeClr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2400" dirty="0">
                <a:hlinkClick r:id="rId9"/>
              </a:rPr>
              <a:t>https://sfhss.org/eap</a:t>
            </a:r>
            <a:r>
              <a:rPr lang="en-US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5675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well-being">
      <a:dk1>
        <a:srgbClr val="000000"/>
      </a:dk1>
      <a:lt1>
        <a:srgbClr val="FFFFFF"/>
      </a:lt1>
      <a:dk2>
        <a:srgbClr val="62605D"/>
      </a:dk2>
      <a:lt2>
        <a:srgbClr val="CDCFCE"/>
      </a:lt2>
      <a:accent1>
        <a:srgbClr val="02BEF2"/>
      </a:accent1>
      <a:accent2>
        <a:srgbClr val="FAAB2D"/>
      </a:accent2>
      <a:accent3>
        <a:srgbClr val="FFD700"/>
      </a:accent3>
      <a:accent4>
        <a:srgbClr val="91C73D"/>
      </a:accent4>
      <a:accent5>
        <a:srgbClr val="EF4B4A"/>
      </a:accent5>
      <a:accent6>
        <a:srgbClr val="BB057D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tterEveryDay_Dark_Template_D1" id="{96648FFA-4002-D640-901D-AC574D663213}" vid="{BFAA8B51-9A02-EF47-A041-02F5C47060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4B4B61B4B5D449CAE8E53E7B8B09E" ma:contentTypeVersion="2" ma:contentTypeDescription="Create a new document." ma:contentTypeScope="" ma:versionID="77be1e4dcc584d9b1e999eff314fbcbd">
  <xsd:schema xmlns:xsd="http://www.w3.org/2001/XMLSchema" xmlns:xs="http://www.w3.org/2001/XMLSchema" xmlns:p="http://schemas.microsoft.com/office/2006/metadata/properties" xmlns:ns2="1f145731-986e-4332-9f0b-2f51c1f55b00" targetNamespace="http://schemas.microsoft.com/office/2006/metadata/properties" ma:root="true" ma:fieldsID="49e87af2a8a32748e87ac3dacf7b19e8" ns2:_="">
    <xsd:import namespace="1f145731-986e-4332-9f0b-2f51c1f55b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145731-986e-4332-9f0b-2f51c1f55b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06DB62-6EBF-4CA2-A8B4-C56E9C3A375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F9A9E5A-00B6-4582-8D92-6062E0C1A287}">
  <ds:schemaRefs>
    <ds:schemaRef ds:uri="1f145731-986e-4332-9f0b-2f51c1f55b0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791A644-6AE3-4C34-B687-10B3CF630FB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497</TotalTime>
  <Words>177</Words>
  <Application>Microsoft Office PowerPoint</Application>
  <PresentationFormat>Custom</PresentationFormat>
  <Paragraphs>35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1" baseType="lpstr">
      <vt:lpstr>.AppleSystemUIFont</vt:lpstr>
      <vt:lpstr>Arial</vt:lpstr>
      <vt:lpstr>Arial Narrow</vt:lpstr>
      <vt:lpstr>Calibri</vt:lpstr>
      <vt:lpstr>Rubik</vt:lpstr>
      <vt:lpstr>Wingdings</vt:lpstr>
      <vt:lpstr>Office Theme</vt:lpstr>
      <vt:lpstr>Mental Health and Emotional Well-Being Support</vt:lpstr>
      <vt:lpstr>PowerPoint Presentation</vt:lpstr>
      <vt:lpstr>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Wellness Program Agenda</dc:title>
  <dc:creator>Clouse, Ryan (HSS)</dc:creator>
  <cp:lastModifiedBy>Beshears, Carrie (HSS)</cp:lastModifiedBy>
  <cp:revision>206</cp:revision>
  <dcterms:created xsi:type="dcterms:W3CDTF">2019-02-20T00:53:11Z</dcterms:created>
  <dcterms:modified xsi:type="dcterms:W3CDTF">2021-07-20T12:40:25Z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0x01010083C4B4B61B4B5D449CAE8E53E7B8B09E</vt:lpwstr>
  </property>
</Properties>
</file>