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2"/>
  </p:notesMasterIdLst>
  <p:sldIdLst>
    <p:sldId id="256" r:id="rId5"/>
    <p:sldId id="257" r:id="rId6"/>
    <p:sldId id="258" r:id="rId7"/>
    <p:sldId id="259" r:id="rId8"/>
    <p:sldId id="281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2" r:id="rId22"/>
    <p:sldId id="272" r:id="rId23"/>
    <p:sldId id="273" r:id="rId24"/>
    <p:sldId id="274" r:id="rId25"/>
    <p:sldId id="275" r:id="rId26"/>
    <p:sldId id="280" r:id="rId27"/>
    <p:sldId id="279" r:id="rId28"/>
    <p:sldId id="277" r:id="rId29"/>
    <p:sldId id="276" r:id="rId30"/>
    <p:sldId id="278" r:id="rId31"/>
  </p:sldIdLst>
  <p:sldSz cx="9144000" cy="5143500" type="screen16x9"/>
  <p:notesSz cx="6858000" cy="9144000"/>
  <p:embeddedFontLst>
    <p:embeddedFont>
      <p:font typeface="Caveat" panose="020B0604020202020204" charset="0"/>
      <p:regular r:id="rId33"/>
      <p:bold r:id="rId34"/>
    </p:embeddedFont>
    <p:embeddedFont>
      <p:font typeface="FreightSans Pro Bold" panose="020B0604020202020204" charset="0"/>
      <p:bold r:id="rId35"/>
      <p:italic r:id="rId36"/>
      <p:boldItalic r:id="rId37"/>
    </p:embeddedFont>
    <p:embeddedFont>
      <p:font typeface="FreightSans Pro Book" panose="02000606030000020004" pitchFamily="50" charset="0"/>
      <p:regular r:id="rId38"/>
      <p:italic r:id="rId39"/>
    </p:embeddedFont>
    <p:embeddedFont>
      <p:font typeface="FreightSans Pro Semibold" panose="02000603040000020004" pitchFamily="50" charset="0"/>
      <p:regular r:id="rId40"/>
      <p:bold r:id="rId41"/>
      <p:italic r:id="rId42"/>
      <p:boldItalic r:id="rId43"/>
    </p:embeddedFont>
    <p:embeddedFont>
      <p:font typeface="Lato" panose="020F0502020204030203" pitchFamily="34" charset="0"/>
      <p:regular r:id="rId44"/>
      <p:bold r:id="rId45"/>
      <p:italic r:id="rId46"/>
      <p:boldItalic r:id="rId47"/>
    </p:embeddedFont>
    <p:embeddedFont>
      <p:font typeface="Lavigne Display Bold" panose="02070803060702020203" pitchFamily="18" charset="0"/>
      <p:bold r:id="rId48"/>
    </p:embeddedFont>
    <p:embeddedFont>
      <p:font typeface="Lavigne Display Regular" panose="02070603050702020203" pitchFamily="18" charset="0"/>
      <p:regular r:id="rId49"/>
    </p:embeddedFont>
    <p:embeddedFont>
      <p:font typeface="Raleway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gan, Leticia (HSS)" initials="PL(" lastIdx="7" clrIdx="0">
    <p:extLst>
      <p:ext uri="{19B8F6BF-5375-455C-9EA6-DF929625EA0E}">
        <p15:presenceInfo xmlns:p15="http://schemas.microsoft.com/office/powerpoint/2012/main" userId="S::leticia.pagan@sfgov.org::388418e0-79bf-4f3b-a7f6-2b07d6868417" providerId="AD"/>
      </p:ext>
    </p:extLst>
  </p:cmAuthor>
  <p:cmAuthor id="2" name="O'Connor, Siobhan (HSS)" initials="O(" lastIdx="1" clrIdx="1">
    <p:extLst>
      <p:ext uri="{19B8F6BF-5375-455C-9EA6-DF929625EA0E}">
        <p15:presenceInfo xmlns:p15="http://schemas.microsoft.com/office/powerpoint/2012/main" userId="S::siobhan.oconnor@sfgov.org::f3eaf765-b5d7-4fe1-abdb-5b8196a7d3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359"/>
    <a:srgbClr val="03658C"/>
    <a:srgbClr val="024059"/>
    <a:srgbClr val="EBF7FB"/>
    <a:srgbClr val="1D97BF"/>
    <a:srgbClr val="E6E6E6"/>
    <a:srgbClr val="426DA9"/>
    <a:srgbClr val="77C8D8"/>
    <a:srgbClr val="80B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A45B8B-9AE4-41CE-92CB-40604CE22646}" v="1" dt="2021-07-27T17:13:54.929"/>
    <p1510:client id="{DBA440E6-2E97-45A0-9F8E-B8006C491E8D}" v="11" dt="2021-07-27T02:39:37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54"/>
  </p:normalViewPr>
  <p:slideViewPr>
    <p:cSldViewPr snapToGrid="0">
      <p:cViewPr varScale="1">
        <p:scale>
          <a:sx n="107" d="100"/>
          <a:sy n="107" d="100"/>
        </p:scale>
        <p:origin x="53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8eb9405e34_1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8eb9405e34_1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eb9405e34_1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eb9405e34_1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eb9405e34_1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eb9405e34_1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eb9405e34_1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eb9405e34_1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eb9405e34_1_1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eb9405e34_1_1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b9a0b074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b9a0b074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eb9405e34_1_1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eb9405e34_1_1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eb9405e34_1_1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8eb9405e34_1_1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eb9405e34_1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eb9405e34_1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736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eb9405e34_1_1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eb9405e34_1_1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eb9405e34_1_1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eb9405e34_1_1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23630543_5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23630543_5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eb9405e34_1_1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eb9405e34_1_1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195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cb9a0b07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cb9a0b07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cb9a0b07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cb9a0b07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eb9405e34_1_1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eb9405e34_1_1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5b15f0a3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eb9405e34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eb9405e34_1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eb9405e34_1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eb9405e34_1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965474a9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965474a9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251bb473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d251bb473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eb9405e34_1_1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eb9405e34_1_1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2405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" name="Google Shape;57;p10">
            <a:extLst>
              <a:ext uri="{FF2B5EF4-FFF2-40B4-BE49-F238E27FC236}">
                <a16:creationId xmlns:a16="http://schemas.microsoft.com/office/drawing/2014/main" id="{096DAF91-C596-49A7-AA64-FFDF6D648B34}"/>
              </a:ext>
            </a:extLst>
          </p:cNvPr>
          <p:cNvCxnSpPr/>
          <p:nvPr userDrawn="1"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solidFill>
          <a:srgbClr val="024059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" name="Google Shape;57;p10">
            <a:extLst>
              <a:ext uri="{FF2B5EF4-FFF2-40B4-BE49-F238E27FC236}">
                <a16:creationId xmlns:a16="http://schemas.microsoft.com/office/drawing/2014/main" id="{1C6F533E-CE1C-48D3-BCED-25D70A8A76F1}"/>
              </a:ext>
            </a:extLst>
          </p:cNvPr>
          <p:cNvCxnSpPr/>
          <p:nvPr userDrawn="1"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rgbClr val="0240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ln w="9525" cap="flat" cmpd="sng">
            <a:solidFill>
              <a:srgbClr val="0D5D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" name="Google Shape;57;p10">
            <a:extLst>
              <a:ext uri="{FF2B5EF4-FFF2-40B4-BE49-F238E27FC236}">
                <a16:creationId xmlns:a16="http://schemas.microsoft.com/office/drawing/2014/main" id="{B56B1E2D-9465-4F8D-926C-4D7DB1AA5C46}"/>
              </a:ext>
            </a:extLst>
          </p:cNvPr>
          <p:cNvCxnSpPr/>
          <p:nvPr userDrawn="1"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padmin.com/fsaextras/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admin.com/employee-participants/account-login/index.php3" TargetMode="Externa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apple.com/us/app/p-a-group/id1405630754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play.google.com/store/apps/details?id=com.PandAGroup&amp;hl=en_US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hyperlink" Target="https://padmin.com/employee-participants/account-login/index.php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padmin.com/blog/p-and-a-mobile-app-adds-ez-scan-eligibility-checker/" TargetMode="External"/><Relationship Id="rId5" Type="http://schemas.openxmlformats.org/officeDocument/2006/relationships/hyperlink" Target="https://play.google.com/store/apps/details?id=com.PandAGroup&amp;hl=en_US" TargetMode="External"/><Relationship Id="rId4" Type="http://schemas.openxmlformats.org/officeDocument/2006/relationships/hyperlink" Target="https://apps.apple.com/us/app/p-a-group/id140563075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dmin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admin.com/employee-participants/benefit-programs/tools-and-resources/penny-panda-videos/index.php3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sastore.com/FSA-Eligibility-List.aspx?utm_source=P+and+A+Group&amp;utm_medium=TPA+Public+Link&amp;a_aid=5435769925d56&amp;utm_campaign=TPA+Partne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 idx="4294967295"/>
          </p:nvPr>
        </p:nvSpPr>
        <p:spPr>
          <a:xfrm>
            <a:off x="0" y="1314903"/>
            <a:ext cx="9144000" cy="1541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1"/>
                </a:solidFill>
                <a:latin typeface="FreightSans Pro Semibold" panose="02000606030000020004" pitchFamily="2" charset="0"/>
              </a:rPr>
              <a:t>CITY &amp; COUNTY OF SAN FRANCISCO</a:t>
            </a:r>
            <a:br>
              <a:rPr lang="en" sz="3600" dirty="0">
                <a:solidFill>
                  <a:schemeClr val="bg1"/>
                </a:solidFill>
                <a:latin typeface="Lavigne Display Regular" panose="02070603050702020203" pitchFamily="18" charset="77"/>
              </a:rPr>
            </a:br>
            <a:br>
              <a:rPr lang="en" sz="3600" dirty="0">
                <a:solidFill>
                  <a:schemeClr val="bg1"/>
                </a:solidFill>
                <a:latin typeface="Lavigne Display Regular" panose="02070603050702020203" pitchFamily="18" charset="77"/>
              </a:rPr>
            </a:br>
            <a:r>
              <a:rPr lang="en" sz="3600" dirty="0">
                <a:solidFill>
                  <a:schemeClr val="bg1"/>
                </a:solidFill>
                <a:latin typeface="Lavigne Display Regular" panose="02070603050702020203" pitchFamily="18" charset="77"/>
              </a:rPr>
              <a:t>Welcome to FSA Open Enrollment!</a:t>
            </a:r>
            <a:endParaRPr sz="3600" dirty="0">
              <a:solidFill>
                <a:schemeClr val="bg1"/>
              </a:solidFill>
              <a:latin typeface="Lavigne Display Regular" panose="02070603050702020203" pitchFamily="18" charset="77"/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6279" y="3506875"/>
            <a:ext cx="2711442" cy="703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50" y="564149"/>
            <a:ext cx="4028751" cy="99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450575" y="1921575"/>
            <a:ext cx="4028700" cy="2358900"/>
          </a:xfrm>
          <a:prstGeom prst="rect">
            <a:avLst/>
          </a:prstGeom>
          <a:solidFill>
            <a:srgbClr val="EBF7F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581512" y="2127924"/>
            <a:ext cx="3766825" cy="28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Shop for your FSA-eligible health needs through </a:t>
            </a:r>
            <a:r>
              <a:rPr lang="en" sz="1600" u="sng" dirty="0">
                <a:solidFill>
                  <a:srgbClr val="2B00FF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  <a:hlinkClick r:id="rId5"/>
              </a:rPr>
              <a:t>FSA Store</a:t>
            </a:r>
            <a:r>
              <a:rPr lang="en" sz="1600" dirty="0"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, P&amp;A’s vendor partner and the largest selection of guaranteed FSA-eligible products.  </a:t>
            </a:r>
            <a:endParaRPr sz="1600" dirty="0"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★"/>
            </a:pPr>
            <a:r>
              <a:rPr lang="en" sz="1600" dirty="0"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Free shipping on orders over $50</a:t>
            </a:r>
            <a:endParaRPr sz="1600" dirty="0"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★"/>
            </a:pPr>
            <a:r>
              <a:rPr lang="en" sz="1600" dirty="0"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Everything 100% guaranteed eligible</a:t>
            </a:r>
            <a:endParaRPr sz="1600" dirty="0"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ctrTitle"/>
          </p:nvPr>
        </p:nvSpPr>
        <p:spPr>
          <a:xfrm>
            <a:off x="2408298" y="2085452"/>
            <a:ext cx="6331500" cy="9725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Lavigne Display Bold" panose="02070603050702020203" pitchFamily="18" charset="77"/>
              </a:rPr>
              <a:t>Dependent Care FSA</a:t>
            </a:r>
            <a:endParaRPr sz="4400" dirty="0">
              <a:latin typeface="Lavigne Display Bold" panose="02070603050702020203" pitchFamily="18" charset="77"/>
            </a:endParaRPr>
          </a:p>
        </p:txBody>
      </p:sp>
      <p:pic>
        <p:nvPicPr>
          <p:cNvPr id="3" name="Graphic 2" descr="Children">
            <a:extLst>
              <a:ext uri="{FF2B5EF4-FFF2-40B4-BE49-F238E27FC236}">
                <a16:creationId xmlns:a16="http://schemas.microsoft.com/office/drawing/2014/main" id="{97D1A0A8-3C09-4A1B-BF39-970A1A949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5398" y="687684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367500" y="662600"/>
            <a:ext cx="4045200" cy="7071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  <a:latin typeface="Lavigne Display Bold" panose="02070603050702020203" pitchFamily="18" charset="77"/>
              </a:rPr>
              <a:t>Dependent Care FSA Rules</a:t>
            </a:r>
            <a:endParaRPr sz="2400" dirty="0">
              <a:solidFill>
                <a:schemeClr val="accent1"/>
              </a:solidFill>
              <a:latin typeface="Lavigne Display Bold" panose="02070603050702020203" pitchFamily="18" charset="77"/>
            </a:endParaRPr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2"/>
          </p:nvPr>
        </p:nvSpPr>
        <p:spPr>
          <a:xfrm>
            <a:off x="4939500" y="549712"/>
            <a:ext cx="3837000" cy="375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FreightSans Pro Book" panose="02000606030000020004" pitchFamily="2" charset="0"/>
              </a:rPr>
              <a:t>“Pay-as-you-go” account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FreightSans Pro Book" panose="02000606030000020004" pitchFamily="2" charset="0"/>
              </a:rPr>
              <a:t>Can change election only if you have a change in status or change in dependent care expenses. 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FreightSans Pro Book" panose="02000606030000020004" pitchFamily="2" charset="0"/>
              </a:rPr>
              <a:t>Use or Lose Rule - unused funds do not rollover! </a:t>
            </a:r>
            <a:endParaRPr sz="1600" dirty="0">
              <a:latin typeface="FreightSans Pro Book" panose="02000606030000020004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>
                <a:latin typeface="FreightSans Pro Bold" panose="02000606030000020004" pitchFamily="2" charset="0"/>
              </a:rPr>
              <a:t>CONTRIBUTION LIMITS</a:t>
            </a: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FreightSans Pro Book" panose="02000606030000020004" pitchFamily="2" charset="0"/>
              </a:rPr>
              <a:t>$250 minimum contribution amount</a:t>
            </a: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FreightSans Pro Book" panose="02000606030000020004" pitchFamily="2" charset="0"/>
              </a:rPr>
              <a:t>$5,000 household annual maximum contribution amount per calendar year; $2,500 if married and filing a separate return.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1600" dirty="0"/>
          </a:p>
        </p:txBody>
      </p:sp>
      <p:pic>
        <p:nvPicPr>
          <p:cNvPr id="146" name="Google Shape;146;p23"/>
          <p:cNvPicPr preferRelativeResize="0"/>
          <p:nvPr/>
        </p:nvPicPr>
        <p:blipFill rotWithShape="1">
          <a:blip r:embed="rId3">
            <a:alphaModFix/>
          </a:blip>
          <a:srcRect t="16397" r="43097" b="2866"/>
          <a:stretch/>
        </p:blipFill>
        <p:spPr>
          <a:xfrm>
            <a:off x="546300" y="1698025"/>
            <a:ext cx="3642656" cy="3445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8203200" cy="755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  <a:latin typeface="Lavigne Display Bold" panose="02070603050702020203" pitchFamily="18" charset="77"/>
              </a:rPr>
              <a:t>Sample Dependent Care  FSA Eligible Expenses</a:t>
            </a:r>
            <a:endParaRPr sz="2400" dirty="0">
              <a:solidFill>
                <a:schemeClr val="accent1"/>
              </a:solidFill>
              <a:latin typeface="Lavigne Display Bold" panose="02070603050702020203" pitchFamily="18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2400" b="0" dirty="0"/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319500" y="1807050"/>
            <a:ext cx="574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After-school programs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Caregivers for disabled spouse or elderly dependent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Daycare centers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Day camps (overnight camps are not allowed)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Eldercare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Nursery schools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900" y="2440050"/>
            <a:ext cx="3260100" cy="217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00B937-48D2-41E5-B31A-76951D617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125" y="61141"/>
            <a:ext cx="1828800" cy="914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ctrTitle"/>
          </p:nvPr>
        </p:nvSpPr>
        <p:spPr>
          <a:xfrm>
            <a:off x="2342252" y="1336065"/>
            <a:ext cx="6331500" cy="8626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Lavigne Display Bold" panose="02070603050702020203" pitchFamily="18" charset="77"/>
              </a:rPr>
              <a:t>Benefits Card</a:t>
            </a:r>
            <a:endParaRPr sz="4400" dirty="0">
              <a:latin typeface="Lavigne Display Bold" panose="02070603050702020203" pitchFamily="18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3B5CBD-84B3-C243-8970-25961B2E5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044" y="2571750"/>
            <a:ext cx="2519916" cy="1653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765776" cy="518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26"/>
          <p:cNvGrpSpPr/>
          <p:nvPr/>
        </p:nvGrpSpPr>
        <p:grpSpPr>
          <a:xfrm>
            <a:off x="4247288" y="2580860"/>
            <a:ext cx="2941975" cy="1673105"/>
            <a:chOff x="4267088" y="2753150"/>
            <a:chExt cx="2941975" cy="1431350"/>
          </a:xfrm>
        </p:grpSpPr>
        <p:pic>
          <p:nvPicPr>
            <p:cNvPr id="166" name="Google Shape;166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67088" y="2753150"/>
              <a:ext cx="2941975" cy="1431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26"/>
            <p:cNvSpPr txBox="1"/>
            <p:nvPr/>
          </p:nvSpPr>
          <p:spPr>
            <a:xfrm>
              <a:off x="4505674" y="2933781"/>
              <a:ext cx="2464800" cy="1103400"/>
            </a:xfrm>
            <a:prstGeom prst="rect">
              <a:avLst/>
            </a:prstGeom>
            <a:solidFill>
              <a:srgbClr val="E6E6E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03658C"/>
                  </a:solidFill>
                  <a:latin typeface="FreightSans Pro Semibold" panose="02000606030000020004" pitchFamily="2" charset="0"/>
                  <a:ea typeface="Lato"/>
                  <a:cs typeface="Lato"/>
                  <a:sym typeface="Lato"/>
                </a:rPr>
                <a:t>TIP</a:t>
              </a:r>
            </a:p>
            <a:p>
              <a:pPr marL="0" lvl="0" indent="0" algn="l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en" sz="1200" dirty="0">
                  <a:solidFill>
                    <a:schemeClr val="dk2"/>
                  </a:solidFill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Save your receipts in case you are requested to provide debit card documentation! </a:t>
              </a:r>
              <a:endParaRPr sz="1200" dirty="0">
                <a:solidFill>
                  <a:schemeClr val="dk2"/>
                </a:solidFill>
                <a:latin typeface="FreightSans Pro Book" panose="02000606030000020004" pitchFamily="2" charset="0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3670775" y="543250"/>
            <a:ext cx="4095000" cy="19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FreightSans Pro Book" panose="02000606030000020004" pitchFamily="2" charset="0"/>
              </a:rPr>
              <a:t>Automatically activated upon first use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FreightSans Pro Book" panose="02000606030000020004" pitchFamily="2" charset="0"/>
              </a:rPr>
              <a:t>Valid for three years from the date of issue 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FreightSans Pro Book" panose="02000606030000020004" pitchFamily="2" charset="0"/>
              </a:rPr>
              <a:t>Order additional cards for your dependents at no cost by </a:t>
            </a:r>
            <a:r>
              <a:rPr lang="en" sz="1600" u="sng" dirty="0">
                <a:solidFill>
                  <a:schemeClr val="hlink"/>
                </a:solidFill>
                <a:latin typeface="FreightSans Pro Book" panose="02000606030000020004" pitchFamily="2" charset="0"/>
                <a:hlinkClick r:id="rId5"/>
              </a:rPr>
              <a:t>logging into your account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ctrTitle"/>
          </p:nvPr>
        </p:nvSpPr>
        <p:spPr>
          <a:xfrm>
            <a:off x="2428396" y="2135694"/>
            <a:ext cx="6331500" cy="872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Lavigne Display Bold" panose="02070603050702020203" pitchFamily="18" charset="77"/>
              </a:rPr>
              <a:t>How to Submit Claims</a:t>
            </a:r>
            <a:endParaRPr sz="4400" dirty="0">
              <a:latin typeface="Lavigne Display Bold" panose="02070603050702020203" pitchFamily="18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pic>
        <p:nvPicPr>
          <p:cNvPr id="3" name="Graphic 2" descr="Checklist">
            <a:extLst>
              <a:ext uri="{FF2B5EF4-FFF2-40B4-BE49-F238E27FC236}">
                <a16:creationId xmlns:a16="http://schemas.microsoft.com/office/drawing/2014/main" id="{C49C9E83-4473-4F13-9FE2-7D0797BFC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5496" y="677635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8"/>
          <p:cNvGrpSpPr/>
          <p:nvPr/>
        </p:nvGrpSpPr>
        <p:grpSpPr>
          <a:xfrm>
            <a:off x="627026" y="487574"/>
            <a:ext cx="2566690" cy="4466263"/>
            <a:chOff x="1118224" y="283725"/>
            <a:chExt cx="2090819" cy="4482900"/>
          </a:xfrm>
        </p:grpSpPr>
        <p:sp>
          <p:nvSpPr>
            <p:cNvPr id="179" name="Google Shape;179;p28"/>
            <p:cNvSpPr/>
            <p:nvPr/>
          </p:nvSpPr>
          <p:spPr>
            <a:xfrm>
              <a:off x="1178643" y="283725"/>
              <a:ext cx="2030400" cy="4482900"/>
            </a:xfrm>
            <a:prstGeom prst="rect">
              <a:avLst/>
            </a:prstGeom>
            <a:solidFill>
              <a:srgbClr val="1D97BF">
                <a:alpha val="71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1118224" y="341749"/>
              <a:ext cx="2048100" cy="2388142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3ACB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1191293" y="443368"/>
              <a:ext cx="18711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024059"/>
                  </a:solidFill>
                  <a:latin typeface="Lavigne Display Bold" panose="02070603050702020203" pitchFamily="18" charset="77"/>
                  <a:ea typeface="Lato"/>
                  <a:cs typeface="Lato"/>
                  <a:sym typeface="Lato"/>
                </a:rPr>
                <a:t>Mobile App</a:t>
              </a:r>
              <a:endParaRPr sz="2400" b="1" dirty="0">
                <a:solidFill>
                  <a:srgbClr val="024059"/>
                </a:solidFill>
                <a:latin typeface="Lavigne Display Bold" panose="02070603050702020203" pitchFamily="18" charset="77"/>
                <a:ea typeface="Lato Hairline"/>
                <a:cs typeface="Lato Hairline"/>
                <a:sym typeface="Lato Hairline"/>
              </a:endParaRPr>
            </a:p>
          </p:txBody>
        </p:sp>
        <p:sp>
          <p:nvSpPr>
            <p:cNvPr id="182" name="Google Shape;182;p28"/>
            <p:cNvSpPr/>
            <p:nvPr/>
          </p:nvSpPr>
          <p:spPr>
            <a:xfrm rot="5400000">
              <a:off x="1938871" y="273192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1178640" y="3118986"/>
              <a:ext cx="2030402" cy="10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01625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150"/>
                <a:buFont typeface="Lato"/>
                <a:buChar char="●"/>
              </a:pPr>
              <a:r>
                <a:rPr lang="en" dirty="0"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Submit claims with P&amp;A’s mobile app</a:t>
              </a:r>
              <a:endParaRPr dirty="0"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  <a:p>
              <a:pPr marL="457200" lvl="0" indent="-301625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150"/>
                <a:buFont typeface="Lato"/>
                <a:buChar char="●"/>
              </a:pPr>
              <a:r>
                <a:rPr lang="en" dirty="0"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Choose upload claim/documentation</a:t>
              </a:r>
              <a:endParaRPr dirty="0"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84" name="Google Shape;184;p28"/>
          <p:cNvGrpSpPr/>
          <p:nvPr/>
        </p:nvGrpSpPr>
        <p:grpSpPr>
          <a:xfrm>
            <a:off x="6080494" y="487574"/>
            <a:ext cx="2566702" cy="4466263"/>
            <a:chOff x="1118224" y="283725"/>
            <a:chExt cx="2090829" cy="4482900"/>
          </a:xfrm>
        </p:grpSpPr>
        <p:sp>
          <p:nvSpPr>
            <p:cNvPr id="185" name="Google Shape;185;p28"/>
            <p:cNvSpPr/>
            <p:nvPr/>
          </p:nvSpPr>
          <p:spPr>
            <a:xfrm>
              <a:off x="1178653" y="283725"/>
              <a:ext cx="2030400" cy="4482900"/>
            </a:xfrm>
            <a:prstGeom prst="rect">
              <a:avLst/>
            </a:prstGeom>
            <a:solidFill>
              <a:srgbClr val="1D97BF">
                <a:alpha val="71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1118224" y="341749"/>
              <a:ext cx="2048100" cy="2388142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3ACB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024059"/>
                  </a:solidFill>
                  <a:latin typeface="Lavigne Display Bold" panose="02070603050702020203" pitchFamily="18" charset="77"/>
                  <a:ea typeface="Lato"/>
                  <a:cs typeface="Lato"/>
                  <a:sym typeface="Lato"/>
                </a:rPr>
                <a:t>Fax/ Mail</a:t>
              </a:r>
              <a:endParaRPr sz="2400" b="1" dirty="0">
                <a:solidFill>
                  <a:srgbClr val="024059"/>
                </a:solidFill>
                <a:latin typeface="Lavigne Display Bold" panose="02070603050702020203" pitchFamily="18" charset="77"/>
                <a:ea typeface="Lato Hairline"/>
                <a:cs typeface="Lato Hairline"/>
                <a:sym typeface="Lato Hairline"/>
              </a:endParaRPr>
            </a:p>
          </p:txBody>
        </p:sp>
        <p:sp>
          <p:nvSpPr>
            <p:cNvPr id="188" name="Google Shape;188;p28"/>
            <p:cNvSpPr/>
            <p:nvPr/>
          </p:nvSpPr>
          <p:spPr>
            <a:xfrm rot="5400000">
              <a:off x="1938871" y="273192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1178651" y="3118986"/>
              <a:ext cx="2030402" cy="10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01625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50"/>
                <a:buFont typeface="Lato"/>
                <a:buChar char="●"/>
              </a:pPr>
              <a:r>
                <a:rPr lang="en-US" dirty="0">
                  <a:solidFill>
                    <a:schemeClr val="dk2"/>
                  </a:solidFill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Fax or mail a claim form to P&amp;A Group</a:t>
              </a:r>
            </a:p>
            <a:p>
              <a:pPr marL="457200" lvl="0" indent="-301625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50"/>
                <a:buFont typeface="Lato"/>
                <a:buChar char="●"/>
              </a:pPr>
              <a:r>
                <a:rPr lang="en-US" dirty="0">
                  <a:solidFill>
                    <a:schemeClr val="dk2"/>
                  </a:solidFill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Fax: (877) 855-7105</a:t>
              </a:r>
            </a:p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Lato"/>
                <a:buChar char="●"/>
              </a:pPr>
              <a:r>
                <a:rPr lang="en-US" dirty="0">
                  <a:solidFill>
                    <a:schemeClr val="dk2"/>
                  </a:solidFill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Mail: 6400 Main Street, Suite 210 Williamsville, NY 14221</a:t>
              </a:r>
            </a:p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Lato"/>
                <a:buChar char="●"/>
              </a:pPr>
              <a:endParaRPr lang="en-US"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90" name="Google Shape;190;p28"/>
          <p:cNvGrpSpPr/>
          <p:nvPr/>
        </p:nvGrpSpPr>
        <p:grpSpPr>
          <a:xfrm>
            <a:off x="3353759" y="487574"/>
            <a:ext cx="2566696" cy="4466263"/>
            <a:chOff x="1118224" y="283725"/>
            <a:chExt cx="2090824" cy="4482900"/>
          </a:xfrm>
        </p:grpSpPr>
        <p:sp>
          <p:nvSpPr>
            <p:cNvPr id="191" name="Google Shape;191;p28"/>
            <p:cNvSpPr/>
            <p:nvPr/>
          </p:nvSpPr>
          <p:spPr>
            <a:xfrm>
              <a:off x="1178648" y="283725"/>
              <a:ext cx="2030400" cy="4482900"/>
            </a:xfrm>
            <a:prstGeom prst="rect">
              <a:avLst/>
            </a:prstGeom>
            <a:solidFill>
              <a:srgbClr val="1D97BF">
                <a:alpha val="71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1118224" y="341749"/>
              <a:ext cx="2048100" cy="2388142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3ACB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 rot="5400000">
              <a:off x="1938871" y="273192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1178646" y="3118986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01625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150"/>
                <a:buFont typeface="Lato"/>
                <a:buChar char="●"/>
              </a:pPr>
              <a:r>
                <a:rPr lang="en" dirty="0"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Log into your account from your laptop, desktop, tablet or mobile device</a:t>
              </a:r>
              <a:endParaRPr dirty="0"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  <a:p>
              <a:pPr marL="457200" lvl="0" indent="-301625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150"/>
                <a:buFont typeface="Lato"/>
                <a:buChar char="●"/>
              </a:pPr>
              <a:r>
                <a:rPr lang="en" dirty="0"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Select upload claim/documentation </a:t>
              </a:r>
              <a:endParaRPr dirty="0"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024059"/>
                  </a:solidFill>
                  <a:latin typeface="Lavigne Display Bold" panose="02070603050702020203" pitchFamily="18" charset="77"/>
                  <a:ea typeface="Lato"/>
                  <a:cs typeface="Lato"/>
                  <a:sym typeface="Lato"/>
                </a:rPr>
                <a:t>Computer/ Phone</a:t>
              </a:r>
              <a:endParaRPr sz="2400" b="1" dirty="0">
                <a:solidFill>
                  <a:srgbClr val="024059"/>
                </a:solidFill>
                <a:latin typeface="Lavigne Display Bold" panose="02070603050702020203" pitchFamily="18" charset="77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96" name="Google Shape;1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6724" y="1706905"/>
            <a:ext cx="846050" cy="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2435" y="1308460"/>
            <a:ext cx="1020425" cy="102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6200" y="1435198"/>
            <a:ext cx="846050" cy="84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050" y="1921575"/>
            <a:ext cx="1878650" cy="7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52450" y="1414275"/>
            <a:ext cx="1515846" cy="5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367500" y="662600"/>
            <a:ext cx="4045200" cy="7071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  <a:latin typeface="Lavigne Display Bold" panose="02070603050702020203" pitchFamily="18" charset="77"/>
              </a:rPr>
              <a:t>Claim Reminders</a:t>
            </a:r>
            <a:endParaRPr sz="2400" dirty="0">
              <a:solidFill>
                <a:schemeClr val="accent1"/>
              </a:solidFill>
              <a:latin typeface="Lavigne Display Bold" panose="02070603050702020203" pitchFamily="18" charset="77"/>
            </a:endParaRPr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2"/>
          </p:nvPr>
        </p:nvSpPr>
        <p:spPr>
          <a:xfrm>
            <a:off x="4939500" y="662600"/>
            <a:ext cx="3837000" cy="375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FreightSans Pro Book" panose="02000606030000020004" pitchFamily="2" charset="0"/>
              </a:rPr>
              <a:t>Health FSA and Dependent Care FSA claims are due by March 31, 2025. 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latin typeface="FreightSans Pro Book" panose="02000606030000020004" pitchFamily="2" charset="0"/>
              </a:rPr>
              <a:t>Reminder: amounts between $10 - $610 </a:t>
            </a:r>
            <a:r>
              <a:rPr lang="en-US" sz="1600" dirty="0">
                <a:latin typeface="FreightSans Pro Book" panose="02000606030000020004" pitchFamily="2" charset="0"/>
              </a:rPr>
              <a:t>left over in your Health FSA at the end of the year can carry forward into the next plan year. Any amount over $610 will be forfeited from your Health FSA.</a:t>
            </a:r>
            <a:endParaRPr sz="1600" dirty="0"/>
          </a:p>
          <a:p>
            <a:pPr marL="4572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92169-51C4-254C-8118-2FFFFBC4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87" y="1627014"/>
            <a:ext cx="4187113" cy="27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6486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>
            <a:spLocks noGrp="1"/>
          </p:cNvSpPr>
          <p:nvPr>
            <p:ph type="ctrTitle"/>
          </p:nvPr>
        </p:nvSpPr>
        <p:spPr>
          <a:xfrm>
            <a:off x="2398250" y="2100525"/>
            <a:ext cx="6331500" cy="942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Lavigne Display Bold" panose="02070603050702020203" pitchFamily="18" charset="77"/>
              </a:rPr>
              <a:t>Getting Reimbursed</a:t>
            </a:r>
            <a:endParaRPr sz="4400" dirty="0">
              <a:latin typeface="Lavigne Display Bold" panose="02070603050702020203" pitchFamily="18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pic>
        <p:nvPicPr>
          <p:cNvPr id="3" name="Graphic 2" descr="Money">
            <a:extLst>
              <a:ext uri="{FF2B5EF4-FFF2-40B4-BE49-F238E27FC236}">
                <a16:creationId xmlns:a16="http://schemas.microsoft.com/office/drawing/2014/main" id="{7A92C906-7E08-4767-B3FB-841CA8D4C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5350" y="707781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ctrTitle"/>
          </p:nvPr>
        </p:nvSpPr>
        <p:spPr>
          <a:xfrm>
            <a:off x="2483275" y="1800750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4400" dirty="0">
                <a:latin typeface="Lavigne Display Bold" panose="02070603050702020203" pitchFamily="18" charset="77"/>
              </a:rPr>
              <a:t>What is a Flexible Spending Account?</a:t>
            </a:r>
            <a:endParaRPr sz="4400" dirty="0">
              <a:latin typeface="Lavigne Display Bold" panose="02070603050702020203" pitchFamily="18" charset="77"/>
            </a:endParaRPr>
          </a:p>
        </p:txBody>
      </p:sp>
      <p:pic>
        <p:nvPicPr>
          <p:cNvPr id="3" name="Graphic 2" descr="Questions">
            <a:extLst>
              <a:ext uri="{FF2B5EF4-FFF2-40B4-BE49-F238E27FC236}">
                <a16:creationId xmlns:a16="http://schemas.microsoft.com/office/drawing/2014/main" id="{57F89D39-3F22-4ED6-A4F2-E70B77F7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9892" y="3541418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499A32-D52D-4C96-90DD-5D1A7086A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5" y="61141"/>
            <a:ext cx="1828800" cy="914400"/>
          </a:xfrm>
          <a:prstGeom prst="rect">
            <a:avLst/>
          </a:prstGeom>
        </p:spPr>
      </p:pic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4252823" y="1529250"/>
            <a:ext cx="4613752" cy="31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1. Direct deposit is the easiest and fastest way to get your money.  </a:t>
            </a:r>
            <a:r>
              <a:rPr lang="en" sz="1600" u="sng" dirty="0">
                <a:solidFill>
                  <a:schemeClr val="hlink"/>
                </a:solidFill>
                <a:latin typeface="FreightSans Pro Book" panose="02000606030000020004" pitchFamily="2" charset="0"/>
                <a:hlinkClick r:id="rId4"/>
              </a:rPr>
              <a:t>Log into your account</a:t>
            </a: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 to enroll.</a:t>
            </a: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2.  If you don’t enroll in direct deposit, a check will be mailed to your home mailing address.   </a:t>
            </a: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u="sng" dirty="0">
                <a:solidFill>
                  <a:srgbClr val="FF0000"/>
                </a:solidFill>
                <a:latin typeface="FreightSans Pro Book" panose="02000606030000020004" pitchFamily="2" charset="0"/>
              </a:rPr>
              <a:t>NOTE:</a:t>
            </a:r>
            <a:r>
              <a:rPr lang="en" sz="1600" dirty="0">
                <a:solidFill>
                  <a:srgbClr val="FF0000"/>
                </a:solidFill>
                <a:latin typeface="FreightSans Pro Book" panose="02000606030000020004" pitchFamily="2" charset="0"/>
              </a:rPr>
              <a:t>  </a:t>
            </a:r>
            <a:r>
              <a:rPr lang="en" sz="1600" dirty="0">
                <a:solidFill>
                  <a:schemeClr val="bg2"/>
                </a:solidFill>
                <a:latin typeface="FreightSans Pro Book" panose="02000606030000020004" pitchFamily="2" charset="0"/>
              </a:rPr>
              <a:t>there is a minimum $25 reimbursement amount for all checks. </a:t>
            </a:r>
            <a:endParaRPr sz="1600" dirty="0">
              <a:solidFill>
                <a:schemeClr val="bg2"/>
              </a:solidFill>
              <a:latin typeface="FreightSans Pro Book" panose="02000606030000020004" pitchFamily="2" charset="0"/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4572000" y="861496"/>
            <a:ext cx="4294575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b="1" dirty="0">
                <a:solidFill>
                  <a:srgbClr val="024059"/>
                </a:solidFill>
                <a:latin typeface="Lavigne Display Bold" panose="02070603050702020203" pitchFamily="18" charset="77"/>
                <a:ea typeface="Raleway"/>
                <a:cs typeface="Raleway"/>
                <a:sym typeface="Raleway"/>
              </a:rPr>
              <a:t>Two Options</a:t>
            </a:r>
            <a:endParaRPr sz="3200" b="1" dirty="0">
              <a:solidFill>
                <a:srgbClr val="024059"/>
              </a:solidFill>
              <a:latin typeface="Lavigne Display Bold" panose="02070603050702020203" pitchFamily="18" charset="77"/>
              <a:ea typeface="Raleway"/>
              <a:cs typeface="Raleway"/>
              <a:sym typeface="Raleway"/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 rotWithShape="1">
          <a:blip r:embed="rId5">
            <a:alphaModFix/>
          </a:blip>
          <a:srcRect l="55693"/>
          <a:stretch/>
        </p:blipFill>
        <p:spPr>
          <a:xfrm flipH="1">
            <a:off x="1" y="1357251"/>
            <a:ext cx="4687824" cy="37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ctrTitle"/>
          </p:nvPr>
        </p:nvSpPr>
        <p:spPr>
          <a:xfrm>
            <a:off x="2398250" y="2135694"/>
            <a:ext cx="6331500" cy="872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Lavigne Display Bold" panose="02070603050702020203" pitchFamily="18" charset="77"/>
              </a:rPr>
              <a:t>P&amp;A Mobile App</a:t>
            </a:r>
            <a:endParaRPr sz="4400" dirty="0">
              <a:latin typeface="Lavigne Display Bold" panose="02070603050702020203" pitchFamily="18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pic>
        <p:nvPicPr>
          <p:cNvPr id="3" name="Graphic 2" descr="Smart Phone">
            <a:extLst>
              <a:ext uri="{FF2B5EF4-FFF2-40B4-BE49-F238E27FC236}">
                <a16:creationId xmlns:a16="http://schemas.microsoft.com/office/drawing/2014/main" id="{9356891C-83F3-4432-990C-482EBF152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5592" y="717829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9292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/>
          <p:cNvSpPr/>
          <p:nvPr/>
        </p:nvSpPr>
        <p:spPr>
          <a:xfrm>
            <a:off x="283000" y="297900"/>
            <a:ext cx="4547700" cy="4314000"/>
          </a:xfrm>
          <a:prstGeom prst="rect">
            <a:avLst/>
          </a:prstGeom>
          <a:solidFill>
            <a:srgbClr val="77B359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2"/>
          <p:cNvSpPr txBox="1">
            <a:spLocks noGrp="1"/>
          </p:cNvSpPr>
          <p:nvPr>
            <p:ph type="body" idx="4294967295"/>
          </p:nvPr>
        </p:nvSpPr>
        <p:spPr>
          <a:xfrm>
            <a:off x="481193" y="808916"/>
            <a:ext cx="4151313" cy="30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Download P&amp;A’s mobile app in the </a:t>
            </a:r>
            <a:r>
              <a:rPr lang="en" sz="1600" u="sng" dirty="0">
                <a:solidFill>
                  <a:srgbClr val="EBF7FB"/>
                </a:solidFill>
                <a:latin typeface="FreightSans Pro Book" panose="0200060603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 Store</a:t>
            </a:r>
            <a:r>
              <a:rPr lang="en" sz="1600" dirty="0">
                <a:solidFill>
                  <a:srgbClr val="EBF7FB"/>
                </a:solidFill>
                <a:latin typeface="FreightSans Pro Book" panose="02000606030000020004" pitchFamily="2" charset="0"/>
              </a:rPr>
              <a:t> </a:t>
            </a: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or</a:t>
            </a:r>
            <a:r>
              <a:rPr lang="en" sz="1600" dirty="0">
                <a:solidFill>
                  <a:srgbClr val="FFFFFF"/>
                </a:solidFill>
                <a:latin typeface="FreightSans Pro Book" panose="02000606030000020004" pitchFamily="2" charset="0"/>
              </a:rPr>
              <a:t> </a:t>
            </a:r>
            <a:r>
              <a:rPr lang="en" sz="1600" u="sng" dirty="0">
                <a:solidFill>
                  <a:srgbClr val="EBF7FB"/>
                </a:solidFill>
                <a:latin typeface="FreightSans Pro Book" panose="0200060603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Play</a:t>
            </a:r>
            <a:r>
              <a:rPr lang="en" sz="1600" dirty="0">
                <a:solidFill>
                  <a:srgbClr val="EBF7FB"/>
                </a:solidFill>
                <a:latin typeface="FreightSans Pro Book" panose="02000606030000020004" pitchFamily="2" charset="0"/>
              </a:rPr>
              <a:t> </a:t>
            </a: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to manage your account from your phone. </a:t>
            </a: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Register for account alerts</a:t>
            </a: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Submit claims</a:t>
            </a: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Check your account balance</a:t>
            </a: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Upload debit card documentation</a:t>
            </a: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Use </a:t>
            </a:r>
            <a:r>
              <a:rPr lang="en" sz="1600" u="sng" dirty="0">
                <a:solidFill>
                  <a:schemeClr val="hlink"/>
                </a:solidFill>
                <a:latin typeface="FreightSans Pro Book" panose="02000606030000020004" pitchFamily="2" charset="0"/>
                <a:hlinkClick r:id="rId6"/>
              </a:rPr>
              <a:t>EZ Scan</a:t>
            </a: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 to determine if an expense is eligible</a:t>
            </a: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FreightSans Pro Book" panose="02000606030000020004" pitchFamily="2" charset="0"/>
              </a:rPr>
              <a:t>And more!</a:t>
            </a:r>
            <a:endParaRPr sz="1600" dirty="0">
              <a:solidFill>
                <a:srgbClr val="000000"/>
              </a:solidFill>
              <a:latin typeface="FreightSans Pro Book" panose="02000606030000020004" pitchFamily="2" charset="0"/>
            </a:endParaRPr>
          </a:p>
        </p:txBody>
      </p:sp>
      <p:pic>
        <p:nvPicPr>
          <p:cNvPr id="5" name="Google Shape;73;p13">
            <a:extLst>
              <a:ext uri="{FF2B5EF4-FFF2-40B4-BE49-F238E27FC236}">
                <a16:creationId xmlns:a16="http://schemas.microsoft.com/office/drawing/2014/main" id="{A347AB83-3581-40D7-96D6-2E528636524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8091" y="3636882"/>
            <a:ext cx="1794309" cy="46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7F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7B5AE2-C0A6-42B0-B052-C4015E8A9225}"/>
              </a:ext>
            </a:extLst>
          </p:cNvPr>
          <p:cNvCxnSpPr/>
          <p:nvPr/>
        </p:nvCxnSpPr>
        <p:spPr>
          <a:xfrm>
            <a:off x="613423" y="4803112"/>
            <a:ext cx="8153873" cy="0"/>
          </a:xfrm>
          <a:prstGeom prst="straightConnector1">
            <a:avLst/>
          </a:prstGeom>
          <a:ln w="57150">
            <a:solidFill>
              <a:srgbClr val="77B35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C87AF0-3C62-4806-843E-1954B14BD795}"/>
              </a:ext>
            </a:extLst>
          </p:cNvPr>
          <p:cNvGrpSpPr/>
          <p:nvPr/>
        </p:nvGrpSpPr>
        <p:grpSpPr>
          <a:xfrm>
            <a:off x="565630" y="573274"/>
            <a:ext cx="2013165" cy="3818691"/>
            <a:chOff x="565630" y="573274"/>
            <a:chExt cx="2013165" cy="3818691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8F9CD6F-2A77-4090-B961-E121A9B7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3430" y="982957"/>
              <a:ext cx="1917567" cy="340900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FE7ECF-59D3-43F0-945C-7B5C7FF23903}"/>
                </a:ext>
              </a:extLst>
            </p:cNvPr>
            <p:cNvSpPr txBox="1"/>
            <p:nvPr/>
          </p:nvSpPr>
          <p:spPr>
            <a:xfrm>
              <a:off x="565630" y="573274"/>
              <a:ext cx="20131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24059"/>
                  </a:solidFill>
                  <a:latin typeface="FreightSans Pro Semibold" panose="02000606030000020004" pitchFamily="2" charset="0"/>
                  <a:cs typeface="Lato" panose="020B0604020202020204" charset="0"/>
                </a:rPr>
                <a:t>Sign in with Touch ID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A85A5F-18CD-468D-92C7-F3A5F48D8967}"/>
              </a:ext>
            </a:extLst>
          </p:cNvPr>
          <p:cNvGrpSpPr/>
          <p:nvPr/>
        </p:nvGrpSpPr>
        <p:grpSpPr>
          <a:xfrm>
            <a:off x="3281069" y="595766"/>
            <a:ext cx="2108762" cy="3820155"/>
            <a:chOff x="3281069" y="595766"/>
            <a:chExt cx="2108762" cy="3820155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338D367-C376-4282-90BC-47E4E2304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992" b="6801"/>
            <a:stretch/>
          </p:blipFill>
          <p:spPr>
            <a:xfrm>
              <a:off x="3281069" y="982957"/>
              <a:ext cx="2108762" cy="343296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F0C2F8-D015-44BC-8E2E-E9AACFA52888}"/>
                </a:ext>
              </a:extLst>
            </p:cNvPr>
            <p:cNvSpPr txBox="1"/>
            <p:nvPr/>
          </p:nvSpPr>
          <p:spPr>
            <a:xfrm>
              <a:off x="3281069" y="595766"/>
              <a:ext cx="2108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24059"/>
                  </a:solidFill>
                  <a:latin typeface="FreightSans Pro Semibold" panose="02000606030000020004" pitchFamily="2" charset="0"/>
                  <a:cs typeface="Lato" panose="020B0604020202020204" charset="0"/>
                </a:rPr>
                <a:t>Get Alerts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4AEE2E-378A-43DE-B4E3-130187B6CDFC}"/>
              </a:ext>
            </a:extLst>
          </p:cNvPr>
          <p:cNvGrpSpPr/>
          <p:nvPr/>
        </p:nvGrpSpPr>
        <p:grpSpPr>
          <a:xfrm>
            <a:off x="6139903" y="595766"/>
            <a:ext cx="2627396" cy="3820154"/>
            <a:chOff x="6139903" y="595766"/>
            <a:chExt cx="2627396" cy="3820154"/>
          </a:xfrm>
        </p:grpSpPr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2D4684F-2DA6-40C9-90FB-3EF651A2C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600"/>
            <a:stretch/>
          </p:blipFill>
          <p:spPr>
            <a:xfrm>
              <a:off x="6139903" y="982957"/>
              <a:ext cx="2627393" cy="343296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6B57E5-0663-4D1B-B39B-09FB4125E559}"/>
                </a:ext>
              </a:extLst>
            </p:cNvPr>
            <p:cNvSpPr txBox="1"/>
            <p:nvPr/>
          </p:nvSpPr>
          <p:spPr>
            <a:xfrm>
              <a:off x="6139903" y="595766"/>
              <a:ext cx="26273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24059"/>
                  </a:solidFill>
                  <a:latin typeface="FreightSans Pro Semibold" panose="02000606030000020004" pitchFamily="2" charset="0"/>
                  <a:cs typeface="Lato" panose="020B0604020202020204" charset="0"/>
                </a:rPr>
                <a:t>Main Menu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359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ctrTitle"/>
          </p:nvPr>
        </p:nvSpPr>
        <p:spPr>
          <a:xfrm>
            <a:off x="2378153" y="2145742"/>
            <a:ext cx="6331500" cy="8520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EBF7FB"/>
                </a:solidFill>
                <a:latin typeface="Lavigne Display Bold" panose="02070603050702020203" pitchFamily="18" charset="77"/>
              </a:rPr>
              <a:t>Customer Service</a:t>
            </a:r>
            <a:endParaRPr sz="4400" dirty="0">
              <a:solidFill>
                <a:srgbClr val="EBF7FB"/>
              </a:solidFill>
              <a:latin typeface="Lavigne Display Bold" panose="02070603050702020203" pitchFamily="18" charset="77"/>
            </a:endParaRPr>
          </a:p>
        </p:txBody>
      </p:sp>
      <p:pic>
        <p:nvPicPr>
          <p:cNvPr id="3" name="Graphic 2" descr="Information">
            <a:extLst>
              <a:ext uri="{FF2B5EF4-FFF2-40B4-BE49-F238E27FC236}">
                <a16:creationId xmlns:a16="http://schemas.microsoft.com/office/drawing/2014/main" id="{6AE3C869-9EA5-4964-B32D-515B60EC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5253" y="6575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/>
          <p:nvPr/>
        </p:nvSpPr>
        <p:spPr>
          <a:xfrm>
            <a:off x="371775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1D9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283100" y="712150"/>
            <a:ext cx="8620500" cy="10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Lavigne Display Bold" panose="02070603050702020203" pitchFamily="18" charset="77"/>
              </a:rPr>
              <a:t>Need Help?  Contact Us!</a:t>
            </a:r>
            <a:endParaRPr sz="3200" dirty="0">
              <a:latin typeface="Lavigne Display Bold" panose="02070603050702020203" pitchFamily="18" charset="77"/>
            </a:endParaRPr>
          </a:p>
        </p:txBody>
      </p:sp>
      <p:sp>
        <p:nvSpPr>
          <p:cNvPr id="240" name="Google Shape;240;p34"/>
          <p:cNvSpPr txBox="1">
            <a:spLocks noGrp="1"/>
          </p:cNvSpPr>
          <p:nvPr>
            <p:ph type="title" idx="4294967295"/>
          </p:nvPr>
        </p:nvSpPr>
        <p:spPr>
          <a:xfrm>
            <a:off x="384694" y="2132155"/>
            <a:ext cx="2616581" cy="20050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Hours</a:t>
            </a:r>
            <a:endParaRPr sz="1800" b="0" dirty="0">
              <a:solidFill>
                <a:srgbClr val="EBF7FB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0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Monday - Friday</a:t>
            </a:r>
            <a:endParaRPr sz="1600" b="0" dirty="0">
              <a:solidFill>
                <a:srgbClr val="EBF7FB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en" sz="1600" b="0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5:30 a.m. - 7:00 p.m. PST</a:t>
            </a:r>
            <a:endParaRPr sz="1200" b="0" dirty="0">
              <a:solidFill>
                <a:srgbClr val="EBF7FB"/>
              </a:solidFill>
              <a:latin typeface="FreightSans Pro Book" panose="02000606030000020004" pitchFamily="2" charset="0"/>
            </a:endParaRPr>
          </a:p>
        </p:txBody>
      </p:sp>
      <p:sp>
        <p:nvSpPr>
          <p:cNvPr id="238" name="Google Shape;238;p34"/>
          <p:cNvSpPr/>
          <p:nvPr/>
        </p:nvSpPr>
        <p:spPr>
          <a:xfrm>
            <a:off x="3210432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1D9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4294967295"/>
          </p:nvPr>
        </p:nvSpPr>
        <p:spPr>
          <a:xfrm>
            <a:off x="3210432" y="2062775"/>
            <a:ext cx="2629500" cy="20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Online Web Chat</a:t>
            </a:r>
            <a:endParaRPr sz="1800" b="0" dirty="0">
              <a:solidFill>
                <a:srgbClr val="EBF7FB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0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Visit </a:t>
            </a:r>
            <a:r>
              <a:rPr lang="en" sz="1600" b="0" u="sng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www.padmin.com</a:t>
            </a:r>
            <a:r>
              <a:rPr lang="en" sz="1600" b="0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 and click Chat in the upper right corner.</a:t>
            </a:r>
            <a:endParaRPr sz="1600" b="0" dirty="0">
              <a:solidFill>
                <a:srgbClr val="EBF7FB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p34"/>
          <p:cNvSpPr/>
          <p:nvPr/>
        </p:nvSpPr>
        <p:spPr>
          <a:xfrm>
            <a:off x="6049089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1D9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title" idx="4294967295"/>
          </p:nvPr>
        </p:nvSpPr>
        <p:spPr>
          <a:xfrm>
            <a:off x="6049089" y="2137798"/>
            <a:ext cx="2629500" cy="20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Phone</a:t>
            </a:r>
            <a:endParaRPr sz="1800" b="0" dirty="0">
              <a:solidFill>
                <a:srgbClr val="EBF7FB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0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(716) 852-2611 or </a:t>
            </a:r>
            <a:br>
              <a:rPr lang="en" sz="1600" b="0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</a:br>
            <a:r>
              <a:rPr lang="en" sz="1600" b="0" dirty="0">
                <a:solidFill>
                  <a:srgbClr val="EBF7FB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(800) 688-2611</a:t>
            </a:r>
            <a:endParaRPr sz="1200" b="0" dirty="0">
              <a:solidFill>
                <a:srgbClr val="EBF7FB"/>
              </a:solidFill>
              <a:latin typeface="FreightSans Pro Book" panose="02000606030000020004" pitchFamily="2" charset="0"/>
            </a:endParaRPr>
          </a:p>
        </p:txBody>
      </p:sp>
      <p:pic>
        <p:nvPicPr>
          <p:cNvPr id="243" name="Google Shape;24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950" y="3391711"/>
            <a:ext cx="788825" cy="78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6224" y="3510975"/>
            <a:ext cx="788825" cy="78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6800" y="3373900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subTitle" idx="1"/>
          </p:nvPr>
        </p:nvSpPr>
        <p:spPr>
          <a:xfrm>
            <a:off x="265500" y="159025"/>
            <a:ext cx="4045200" cy="36091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24059"/>
                </a:solidFill>
                <a:latin typeface="Lavigne Display Bold" panose="02070603050702020203" pitchFamily="18" charset="77"/>
                <a:ea typeface="Raleway"/>
                <a:cs typeface="Raleway"/>
                <a:sym typeface="Raleway"/>
              </a:rPr>
              <a:t>Penny Panda Videos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dirty="0">
                <a:latin typeface="FreightSans Pro Book" panose="02000606030000020004" pitchFamily="2" charset="0"/>
              </a:rPr>
              <a:t>Browse </a:t>
            </a:r>
            <a:r>
              <a:rPr lang="en" sz="1600" u="sng" dirty="0">
                <a:solidFill>
                  <a:srgbClr val="77B359"/>
                </a:solidFill>
                <a:latin typeface="FreightSans Pro Book" panose="0200060603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P&amp;A’s video library</a:t>
            </a:r>
            <a:r>
              <a:rPr lang="en" sz="1600" dirty="0">
                <a:latin typeface="FreightSans Pro Book" panose="02000606030000020004" pitchFamily="2" charset="0"/>
              </a:rPr>
              <a:t>, featuring Penny Panda, for quick tutorials on how to use your </a:t>
            </a:r>
            <a:r>
              <a:rPr lang="en-US" sz="1600" dirty="0">
                <a:latin typeface="FreightSans Pro Book" panose="02000606030000020004" pitchFamily="2" charset="0"/>
              </a:rPr>
              <a:t>plan</a:t>
            </a:r>
            <a:r>
              <a:rPr lang="en" sz="1600" dirty="0">
                <a:latin typeface="FreightSans Pro Book" panose="02000606030000020004" pitchFamily="2" charset="0"/>
              </a:rPr>
              <a:t> and other helpful tips!</a:t>
            </a:r>
            <a:endParaRPr sz="1600" dirty="0">
              <a:latin typeface="FreightSans Pro Book" panose="02000606030000020004" pitchFamily="2" charset="0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775" y="588700"/>
            <a:ext cx="4263271" cy="396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>
            <a:hlinkClick r:id="rId3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8500" y="3335600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F1F4D1-D9EC-4F74-9221-941EAF07C463}"/>
              </a:ext>
            </a:extLst>
          </p:cNvPr>
          <p:cNvSpPr txBox="1"/>
          <p:nvPr/>
        </p:nvSpPr>
        <p:spPr>
          <a:xfrm>
            <a:off x="2893922" y="1414735"/>
            <a:ext cx="335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solidFill>
                  <a:schemeClr val="bg1"/>
                </a:solidFill>
                <a:latin typeface="Lavigne Display Bold" panose="02070603050702020203" pitchFamily="18" charset="77"/>
              </a:rPr>
              <a:t>Questions?</a:t>
            </a:r>
            <a:endParaRPr lang="en-US" sz="4400" b="1" dirty="0">
              <a:latin typeface="Lavigne Display Bold" panose="020706030507020202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DC5D8-F162-4E38-B8C9-615974A41DF5}"/>
              </a:ext>
            </a:extLst>
          </p:cNvPr>
          <p:cNvSpPr txBox="1"/>
          <p:nvPr/>
        </p:nvSpPr>
        <p:spPr>
          <a:xfrm>
            <a:off x="3059720" y="2668765"/>
            <a:ext cx="3024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reightSans Pro Book" panose="02000606030000020004" pitchFamily="2" charset="0"/>
                <a:cs typeface="Lato" panose="020B0604020202020204" charset="0"/>
              </a:rPr>
              <a:t>www.padmin.com</a:t>
            </a:r>
            <a:endParaRPr lang="en-US" sz="2800" dirty="0">
              <a:latin typeface="FreightSans Pro Book" panose="02000606030000020004" pitchFamily="2" charset="0"/>
              <a:cs typeface="Lato" panose="020B0604020202020204" charset="0"/>
            </a:endParaRPr>
          </a:p>
        </p:txBody>
      </p:sp>
      <p:pic>
        <p:nvPicPr>
          <p:cNvPr id="5" name="Google Shape;73;p13">
            <a:extLst>
              <a:ext uri="{FF2B5EF4-FFF2-40B4-BE49-F238E27FC236}">
                <a16:creationId xmlns:a16="http://schemas.microsoft.com/office/drawing/2014/main" id="{E3305E9F-6EC9-4AC3-BB01-61462B314F7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6277" y="3676574"/>
            <a:ext cx="2711442" cy="703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19499" y="723850"/>
            <a:ext cx="5488447" cy="7557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024059"/>
                </a:solidFill>
                <a:latin typeface="Lavigne Display Bold" panose="02070603050702020203" pitchFamily="18" charset="77"/>
              </a:rPr>
              <a:t>Pre-tax Savings with an FSA</a:t>
            </a:r>
            <a:endParaRPr sz="2400" dirty="0">
              <a:solidFill>
                <a:srgbClr val="024059"/>
              </a:solidFill>
              <a:latin typeface="Lavigne Display Bold" panose="02070603050702020203" pitchFamily="18" charset="77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4294967295"/>
          </p:nvPr>
        </p:nvSpPr>
        <p:spPr>
          <a:xfrm>
            <a:off x="319499" y="1479550"/>
            <a:ext cx="5197475" cy="3068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 b="0" dirty="0"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Use-pre-tax dollars on eligible expenses</a:t>
            </a:r>
            <a:endParaRPr sz="1800" b="0" dirty="0"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 b="0" dirty="0"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Save Federal, State &amp; FICA taxes when you enroll </a:t>
            </a:r>
            <a:endParaRPr sz="1800" b="0" dirty="0"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 b="0" dirty="0"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Decrease your taxable income and increase your take-home pay!</a:t>
            </a:r>
            <a:endParaRPr sz="1800" b="0" dirty="0"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b="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575" y="2464901"/>
            <a:ext cx="3618900" cy="241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FFE115-EA6B-4D87-9BA0-EB42DF10E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125" y="61141"/>
            <a:ext cx="1828800" cy="914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24004" y="49577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024059"/>
                </a:solidFill>
                <a:latin typeface="Lavigne Display Bold" panose="02070603050702020203" pitchFamily="18" charset="77"/>
              </a:rPr>
              <a:t>How It Works</a:t>
            </a:r>
            <a:endParaRPr sz="2400" dirty="0">
              <a:solidFill>
                <a:srgbClr val="024059"/>
              </a:solidFill>
              <a:latin typeface="Lavigne Display Bold" panose="02070603050702020203" pitchFamily="18" charset="77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6"/>
          <p:cNvSpPr/>
          <p:nvPr/>
        </p:nvSpPr>
        <p:spPr>
          <a:xfrm>
            <a:off x="5726105" y="1350543"/>
            <a:ext cx="3237900" cy="669000"/>
          </a:xfrm>
          <a:prstGeom prst="chevron">
            <a:avLst>
              <a:gd name="adj" fmla="val 50000"/>
            </a:avLst>
          </a:prstGeom>
          <a:solidFill>
            <a:srgbClr val="03658C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Lavigne Display Bold" panose="02070603050702020203" pitchFamily="18" charset="77"/>
                <a:ea typeface="Raleway"/>
                <a:cs typeface="Raleway"/>
                <a:sym typeface="Raleway"/>
              </a:rPr>
              <a:t>Start Using Your FSA</a:t>
            </a:r>
            <a:endParaRPr b="1" dirty="0">
              <a:solidFill>
                <a:srgbClr val="FFFFFF"/>
              </a:solidFill>
              <a:latin typeface="Lavigne Display Bold" panose="02070603050702020203" pitchFamily="18" charset="77"/>
              <a:ea typeface="Raleway"/>
              <a:cs typeface="Raleway"/>
              <a:sym typeface="Raleway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6073850" y="2217918"/>
            <a:ext cx="2485200" cy="26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Your annual contribution amount is divided by the number of your paychecks in a year, deducted pre-tax and put into your FSA.</a:t>
            </a:r>
            <a:endParaRPr dirty="0">
              <a:solidFill>
                <a:schemeClr val="dk2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</p:txBody>
      </p:sp>
      <p:grpSp>
        <p:nvGrpSpPr>
          <p:cNvPr id="93" name="Google Shape;93;p16"/>
          <p:cNvGrpSpPr/>
          <p:nvPr/>
        </p:nvGrpSpPr>
        <p:grpSpPr>
          <a:xfrm>
            <a:off x="0" y="1350757"/>
            <a:ext cx="3305711" cy="3482836"/>
            <a:chOff x="0" y="1189989"/>
            <a:chExt cx="3546900" cy="3482836"/>
          </a:xfrm>
        </p:grpSpPr>
        <p:sp>
          <p:nvSpPr>
            <p:cNvPr id="94" name="Google Shape;94;p16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036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Lavigne Display Bold" panose="02070603050702020203" pitchFamily="18" charset="77"/>
                  <a:ea typeface="Raleway"/>
                  <a:cs typeface="Raleway"/>
                  <a:sym typeface="Raleway"/>
                </a:rPr>
                <a:t>Choose Your Annual Election </a:t>
              </a:r>
              <a:endParaRPr b="1" dirty="0">
                <a:solidFill>
                  <a:srgbClr val="FFFFFF"/>
                </a:solidFill>
                <a:latin typeface="Lavigne Display Bold" panose="02070603050702020203" pitchFamily="18" charset="77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" name="Google Shape;95;p16"/>
            <p:cNvSpPr txBox="1"/>
            <p:nvPr/>
          </p:nvSpPr>
          <p:spPr>
            <a:xfrm>
              <a:off x="655360" y="2057125"/>
              <a:ext cx="2236201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2"/>
                  </a:solidFill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Decide how much to set aside into your Flex account.  </a:t>
              </a:r>
              <a:endParaRPr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2"/>
                  </a:solidFill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Estimate your predictable expenses in the upcoming year and set aside that amount into your FSA.  </a:t>
              </a:r>
              <a:endParaRPr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endParaRPr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endParaRPr dirty="0">
                <a:latin typeface="FreightSans Pro Book" panose="02000606030000020004" pitchFamily="2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6" name="Google Shape;96;p16"/>
          <p:cNvGrpSpPr/>
          <p:nvPr/>
        </p:nvGrpSpPr>
        <p:grpSpPr>
          <a:xfrm>
            <a:off x="2938165" y="1350543"/>
            <a:ext cx="3129506" cy="3483050"/>
            <a:chOff x="2944204" y="1189775"/>
            <a:chExt cx="3305700" cy="3483050"/>
          </a:xfrm>
        </p:grpSpPr>
        <p:sp>
          <p:nvSpPr>
            <p:cNvPr id="97" name="Google Shape;97;p16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03658C">
                <a:alpha val="7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Lavigne Display Bold" panose="02070603050702020203" pitchFamily="18" charset="77"/>
                  <a:ea typeface="Raleway"/>
                  <a:cs typeface="Raleway"/>
                  <a:sym typeface="Raleway"/>
                </a:rPr>
                <a:t>Enroll During Open Enrollment</a:t>
              </a:r>
              <a:endParaRPr b="1" dirty="0">
                <a:solidFill>
                  <a:srgbClr val="FFFFFF"/>
                </a:solidFill>
                <a:latin typeface="Lavigne Display Bold" panose="02070603050702020203" pitchFamily="18" charset="77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" name="Google Shape;98;p16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Enroll in an FSA during your employer’s annual Open Enrollment period. </a:t>
              </a:r>
              <a:endParaRPr dirty="0"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FreightSans Pro Book" panose="02000606030000020004" pitchFamily="2" charset="0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373BC5-9595-49AE-921A-BBFA5CCD6028}"/>
              </a:ext>
            </a:extLst>
          </p:cNvPr>
          <p:cNvGrpSpPr/>
          <p:nvPr/>
        </p:nvGrpSpPr>
        <p:grpSpPr>
          <a:xfrm>
            <a:off x="6239030" y="3532098"/>
            <a:ext cx="2485200" cy="1301495"/>
            <a:chOff x="3280046" y="3673047"/>
            <a:chExt cx="2212050" cy="1301495"/>
          </a:xfrm>
        </p:grpSpPr>
        <p:pic>
          <p:nvPicPr>
            <p:cNvPr id="99" name="Google Shape;99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80046" y="3673047"/>
              <a:ext cx="2212050" cy="13014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16"/>
            <p:cNvSpPr txBox="1"/>
            <p:nvPr/>
          </p:nvSpPr>
          <p:spPr>
            <a:xfrm>
              <a:off x="3421571" y="3776363"/>
              <a:ext cx="1929000" cy="1096605"/>
            </a:xfrm>
            <a:prstGeom prst="rect">
              <a:avLst/>
            </a:prstGeom>
            <a:solidFill>
              <a:srgbClr val="77B3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EBF7FB"/>
                  </a:solidFill>
                  <a:latin typeface="Lavigne Display Bold" panose="02070603050702020203" pitchFamily="18" charset="77"/>
                  <a:ea typeface="Lato"/>
                  <a:cs typeface="Lato"/>
                  <a:sym typeface="Lato"/>
                </a:rPr>
                <a:t>Tip</a:t>
              </a:r>
              <a:endParaRPr sz="1800" b="1" dirty="0">
                <a:solidFill>
                  <a:srgbClr val="EBF7FB"/>
                </a:solidFill>
                <a:latin typeface="Lavigne Display Bold" panose="02070603050702020203" pitchFamily="18" charset="77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10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sz="1200" dirty="0">
                  <a:solidFill>
                    <a:srgbClr val="EBF7FB"/>
                  </a:solidFill>
                  <a:latin typeface="FreightSans Pro Book" panose="02000606030000020004" pitchFamily="2" charset="0"/>
                  <a:ea typeface="Lato"/>
                  <a:cs typeface="Lato"/>
                  <a:sym typeface="Lato"/>
                </a:rPr>
                <a:t>Use P&amp;A’S FSA Calculator to calculate anticipated expenses!</a:t>
              </a:r>
              <a:endParaRPr sz="1200" dirty="0">
                <a:solidFill>
                  <a:srgbClr val="EBF7FB"/>
                </a:solidFill>
                <a:latin typeface="FreightSans Pro Book" panose="02000606030000020004" pitchFamily="2" charset="0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FB5907-4C6A-45D3-AF17-DE279A0F1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125" y="61141"/>
            <a:ext cx="1828800" cy="914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0041B-36A1-4AB1-849E-62B8CCE9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48" y="697004"/>
            <a:ext cx="7565598" cy="755700"/>
          </a:xfrm>
        </p:spPr>
        <p:txBody>
          <a:bodyPr/>
          <a:lstStyle/>
          <a:p>
            <a:r>
              <a:rPr lang="en-US" dirty="0">
                <a:solidFill>
                  <a:srgbClr val="024059"/>
                </a:solidFill>
                <a:latin typeface="Lavigne Display Bold" panose="02070603050702020203" pitchFamily="18" charset="77"/>
              </a:rPr>
              <a:t>Payroll Deduction Example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4DF29287-9289-4B17-ACAF-2420EA86F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77500"/>
              </p:ext>
            </p:extLst>
          </p:nvPr>
        </p:nvGraphicFramePr>
        <p:xfrm>
          <a:off x="382648" y="1885663"/>
          <a:ext cx="5103752" cy="2287355"/>
        </p:xfrm>
        <a:graphic>
          <a:graphicData uri="http://schemas.openxmlformats.org/drawingml/2006/table">
            <a:tbl>
              <a:tblPr firstRow="1" bandRow="1">
                <a:solidFill>
                  <a:srgbClr val="DDDDDD"/>
                </a:solidFill>
                <a:tableStyleId>{5C22544A-7EE6-4342-B048-85BDC9FD1C3A}</a:tableStyleId>
              </a:tblPr>
              <a:tblGrid>
                <a:gridCol w="2750449">
                  <a:extLst>
                    <a:ext uri="{9D8B030D-6E8A-4147-A177-3AD203B41FA5}">
                      <a16:colId xmlns:a16="http://schemas.microsoft.com/office/drawing/2014/main" val="2795233217"/>
                    </a:ext>
                  </a:extLst>
                </a:gridCol>
                <a:gridCol w="2353303">
                  <a:extLst>
                    <a:ext uri="{9D8B030D-6E8A-4147-A177-3AD203B41FA5}">
                      <a16:colId xmlns:a16="http://schemas.microsoft.com/office/drawing/2014/main" val="3510072609"/>
                    </a:ext>
                  </a:extLst>
                </a:gridCol>
              </a:tblGrid>
              <a:tr h="3995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i="0" dirty="0">
                          <a:solidFill>
                            <a:schemeClr val="bg2"/>
                          </a:solidFill>
                          <a:latin typeface="FreightSans Pro Book" panose="02000606030000020004" pitchFamily="2" charset="0"/>
                          <a:cs typeface="Lato" panose="020B0604020202020204" charset="0"/>
                        </a:rPr>
                        <a:t>Sample FSA Payroll Deduction</a:t>
                      </a:r>
                    </a:p>
                  </a:txBody>
                  <a:tcPr marL="84604" marR="84604" marT="42302" marB="42302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bg2"/>
                        </a:solidFill>
                        <a:latin typeface="Lato" panose="020B0604020202020204" charset="0"/>
                        <a:cs typeface="Lato" panose="020B060402020202020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591565"/>
                  </a:ext>
                </a:extLst>
              </a:tr>
              <a:tr h="658006">
                <a:tc>
                  <a:txBody>
                    <a:bodyPr/>
                    <a:lstStyle/>
                    <a:p>
                      <a:pPr algn="l"/>
                      <a:r>
                        <a:rPr lang="en-US" sz="1500" b="0" i="0" dirty="0">
                          <a:solidFill>
                            <a:schemeClr val="bg2"/>
                          </a:solidFill>
                          <a:latin typeface="FreightSans Pro Book" panose="02000606030000020004" pitchFamily="2" charset="0"/>
                          <a:cs typeface="Lato" panose="020B0604020202020204" charset="0"/>
                        </a:rPr>
                        <a:t>Estimated Annual Expenses</a:t>
                      </a:r>
                    </a:p>
                  </a:txBody>
                  <a:tcPr marL="126572" marR="126572" marT="63287" marB="6328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i="0" dirty="0">
                          <a:solidFill>
                            <a:schemeClr val="bg2"/>
                          </a:solidFill>
                          <a:latin typeface="FreightSans Pro Book" panose="02000606030000020004" pitchFamily="2" charset="0"/>
                          <a:cs typeface="Lato" panose="020B0604020202020204" charset="0"/>
                        </a:rPr>
                        <a:t>$780</a:t>
                      </a:r>
                    </a:p>
                  </a:txBody>
                  <a:tcPr marL="126572" marR="126572" marT="63287" marB="6328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034992"/>
                  </a:ext>
                </a:extLst>
              </a:tr>
              <a:tr h="571839">
                <a:tc>
                  <a:txBody>
                    <a:bodyPr/>
                    <a:lstStyle/>
                    <a:p>
                      <a:pPr algn="l"/>
                      <a:r>
                        <a:rPr lang="en-US" sz="1500" b="0" i="0" dirty="0">
                          <a:solidFill>
                            <a:schemeClr val="bg2"/>
                          </a:solidFill>
                          <a:latin typeface="FreightSans Pro Book" panose="02000606030000020004" pitchFamily="2" charset="0"/>
                          <a:cs typeface="Lato" panose="020B0604020202020204" charset="0"/>
                        </a:rPr>
                        <a:t>Bi-weekly Payroll</a:t>
                      </a:r>
                    </a:p>
                  </a:txBody>
                  <a:tcPr marL="126572" marR="126572" marT="63287" marB="6328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i="0" dirty="0">
                          <a:solidFill>
                            <a:schemeClr val="bg2"/>
                          </a:solidFill>
                          <a:latin typeface="FreightSans Pro Book" panose="02000606030000020004" pitchFamily="2" charset="0"/>
                          <a:cs typeface="Lato" panose="020B0604020202020204" charset="0"/>
                        </a:rPr>
                        <a:t>26 paychecks</a:t>
                      </a:r>
                    </a:p>
                  </a:txBody>
                  <a:tcPr marL="126572" marR="126572" marT="63287" marB="6328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861806"/>
                  </a:ext>
                </a:extLst>
              </a:tr>
              <a:tr h="658006">
                <a:tc>
                  <a:txBody>
                    <a:bodyPr/>
                    <a:lstStyle/>
                    <a:p>
                      <a:pPr algn="l"/>
                      <a:r>
                        <a:rPr lang="en-US" sz="1500" b="0" i="0" dirty="0">
                          <a:solidFill>
                            <a:schemeClr val="bg2"/>
                          </a:solidFill>
                          <a:latin typeface="FreightSans Pro Book" panose="02000606030000020004" pitchFamily="2" charset="0"/>
                          <a:cs typeface="Lato" panose="020B0604020202020204" charset="0"/>
                        </a:rPr>
                        <a:t>Amount Deducted from Every Paycheck</a:t>
                      </a:r>
                    </a:p>
                  </a:txBody>
                  <a:tcPr marL="126572" marR="126572" marT="63287" marB="63287">
                    <a:solidFill>
                      <a:srgbClr val="77B35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i="0" dirty="0">
                          <a:solidFill>
                            <a:schemeClr val="bg2"/>
                          </a:solidFill>
                          <a:latin typeface="FreightSans Pro Book" panose="02000606030000020004" pitchFamily="2" charset="0"/>
                          <a:cs typeface="Lato" panose="020B0604020202020204" charset="0"/>
                        </a:rPr>
                        <a:t>$30 put into your FSA every pay period</a:t>
                      </a:r>
                    </a:p>
                  </a:txBody>
                  <a:tcPr marL="126572" marR="126572" marT="63287" marB="63287">
                    <a:solidFill>
                      <a:srgbClr val="77B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424161"/>
                  </a:ext>
                </a:extLst>
              </a:tr>
            </a:tbl>
          </a:graphicData>
        </a:graphic>
      </p:graphicFrame>
      <p:pic>
        <p:nvPicPr>
          <p:cNvPr id="8" name="Picture 7" descr="A person using a computer&#10;&#10;Description automatically generated">
            <a:extLst>
              <a:ext uri="{FF2B5EF4-FFF2-40B4-BE49-F238E27FC236}">
                <a16:creationId xmlns:a16="http://schemas.microsoft.com/office/drawing/2014/main" id="{A0D642E6-5F93-4894-947D-2D75EDFE3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107" y="2057287"/>
            <a:ext cx="2913245" cy="1944106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2E750C-0A06-4148-A0DA-3A795C492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5" y="61141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58C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613" y="162725"/>
            <a:ext cx="7030775" cy="48180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1641450" y="687400"/>
            <a:ext cx="58611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24059"/>
                </a:solidFill>
                <a:latin typeface="Lavigne Display Bold" panose="02070603050702020203" pitchFamily="18" charset="77"/>
                <a:ea typeface="Raleway"/>
                <a:cs typeface="Raleway"/>
                <a:sym typeface="Raleway"/>
              </a:rPr>
              <a:t>Accounts Available</a:t>
            </a:r>
            <a:endParaRPr sz="2400" b="1" dirty="0">
              <a:solidFill>
                <a:srgbClr val="024059"/>
              </a:solidFill>
              <a:latin typeface="Lavigne Display Bold" panose="02070603050702020203" pitchFamily="18" charset="77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4294967295"/>
          </p:nvPr>
        </p:nvSpPr>
        <p:spPr>
          <a:xfrm>
            <a:off x="1641450" y="1311580"/>
            <a:ext cx="5788025" cy="33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FreightSans Pro Book" panose="02000606030000020004" pitchFamily="2" charset="0"/>
                <a:ea typeface="Raleway"/>
                <a:cs typeface="Lato" panose="020B0604020202020204" charset="0"/>
                <a:sym typeface="Raleway"/>
              </a:rPr>
              <a:t>Enroll in the following account types and </a:t>
            </a:r>
            <a:r>
              <a:rPr lang="en" sz="1400" b="1" dirty="0">
                <a:latin typeface="FreightSans Pro Book" panose="02000606030000020004" pitchFamily="2" charset="0"/>
                <a:ea typeface="Raleway"/>
                <a:cs typeface="Lato" panose="020B0604020202020204" charset="0"/>
                <a:sym typeface="Raleway"/>
              </a:rPr>
              <a:t>save money on eligible expenses!</a:t>
            </a:r>
            <a:endParaRPr sz="1400" b="1" dirty="0">
              <a:solidFill>
                <a:schemeClr val="dk2"/>
              </a:solidFill>
              <a:latin typeface="FreightSans Pro Book" panose="02000606030000020004" pitchFamily="2" charset="0"/>
              <a:ea typeface="Raleway"/>
              <a:cs typeface="Lato" panose="020B0604020202020204" charset="0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3ACBDF"/>
              </a:buClr>
              <a:buSzPts val="1400"/>
              <a:buFont typeface="Raleway"/>
              <a:buChar char="➔"/>
            </a:pPr>
            <a:r>
              <a:rPr lang="en" sz="1400" b="1" dirty="0">
                <a:solidFill>
                  <a:srgbClr val="03658C"/>
                </a:solidFill>
                <a:latin typeface="FreightSans Pro Book" panose="02000606030000020004" pitchFamily="2" charset="0"/>
                <a:ea typeface="Raleway"/>
                <a:cs typeface="Raleway"/>
                <a:sym typeface="Raleway"/>
              </a:rPr>
              <a:t>HEALTH FSA</a:t>
            </a:r>
            <a:br>
              <a:rPr lang="en" sz="1400" dirty="0">
                <a:latin typeface="FreightSans Pro Book" panose="02000606030000020004" pitchFamily="2" charset="0"/>
                <a:ea typeface="Raleway"/>
                <a:cs typeface="Raleway"/>
                <a:sym typeface="Raleway"/>
              </a:rPr>
            </a:br>
            <a:r>
              <a:rPr lang="en" sz="1400" dirty="0">
                <a:latin typeface="FreightSans Pro Book" panose="02000606030000020004" pitchFamily="2" charset="0"/>
                <a:ea typeface="Raleway"/>
                <a:cs typeface="Lato" panose="020B0604020202020204" charset="0"/>
                <a:sym typeface="Raleway"/>
              </a:rPr>
              <a:t>Covers the cost of medical, dental and vision expenses for you and your eligible dependents.  </a:t>
            </a:r>
            <a:endParaRPr sz="1400" dirty="0">
              <a:latin typeface="FreightSans Pro Book" panose="02000606030000020004" pitchFamily="2" charset="0"/>
              <a:ea typeface="Raleway"/>
              <a:cs typeface="Lato" panose="020B0604020202020204" charset="0"/>
              <a:sym typeface="Raleway"/>
            </a:endParaRPr>
          </a:p>
          <a:p>
            <a:pPr marL="1371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00" dirty="0">
              <a:latin typeface="FreightSans Pro Book" panose="02000606030000020004" pitchFamily="2" charset="0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3ACBDF"/>
              </a:buClr>
              <a:buSzPts val="1400"/>
              <a:buFont typeface="Raleway"/>
              <a:buChar char="➔"/>
            </a:pPr>
            <a:r>
              <a:rPr lang="en" sz="1400" b="1" dirty="0">
                <a:solidFill>
                  <a:srgbClr val="03658C"/>
                </a:solidFill>
                <a:latin typeface="FreightSans Pro Book" panose="02000606030000020004" pitchFamily="2" charset="0"/>
                <a:ea typeface="Raleway"/>
                <a:cs typeface="Raleway"/>
                <a:sym typeface="Raleway"/>
              </a:rPr>
              <a:t>DEPENDENT CARE FSA</a:t>
            </a:r>
            <a:br>
              <a:rPr lang="en" sz="1400" dirty="0">
                <a:latin typeface="FreightSans Pro Book" panose="02000606030000020004" pitchFamily="2" charset="0"/>
                <a:ea typeface="Raleway"/>
                <a:cs typeface="Raleway"/>
                <a:sym typeface="Raleway"/>
              </a:rPr>
            </a:br>
            <a:r>
              <a:rPr lang="en" sz="1400" dirty="0">
                <a:latin typeface="FreightSans Pro Book" panose="02000606030000020004" pitchFamily="2" charset="0"/>
                <a:ea typeface="Raleway"/>
                <a:cs typeface="Lato" panose="020B0604020202020204" charset="0"/>
                <a:sym typeface="Raleway"/>
              </a:rPr>
              <a:t>Covers the amount you pay to daycare centers, babysitters, after school programs, day camp programs and elder care facilities. </a:t>
            </a:r>
            <a:endParaRPr sz="1400" dirty="0">
              <a:latin typeface="FreightSans Pro Book" panose="02000606030000020004" pitchFamily="2" charset="0"/>
              <a:ea typeface="Raleway"/>
              <a:cs typeface="Lato" panose="020B0604020202020204" charset="0"/>
              <a:sym typeface="Raleway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2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059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ctrTitle"/>
          </p:nvPr>
        </p:nvSpPr>
        <p:spPr>
          <a:xfrm>
            <a:off x="2534795" y="2065356"/>
            <a:ext cx="6185400" cy="1012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Lavigne Display Bold" panose="02070603050702020203" pitchFamily="18" charset="77"/>
              </a:rPr>
              <a:t>Health FSA</a:t>
            </a:r>
            <a:endParaRPr sz="4400" dirty="0">
              <a:latin typeface="Lavigne Display Bold" panose="02070603050702020203" pitchFamily="18" charset="77"/>
            </a:endParaRPr>
          </a:p>
        </p:txBody>
      </p:sp>
      <p:pic>
        <p:nvPicPr>
          <p:cNvPr id="3" name="Graphic 2" descr="Medical">
            <a:extLst>
              <a:ext uri="{FF2B5EF4-FFF2-40B4-BE49-F238E27FC236}">
                <a16:creationId xmlns:a16="http://schemas.microsoft.com/office/drawing/2014/main" id="{604E0D0D-F26A-47FF-898F-1950DEC66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5795" y="667588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 idx="4294967295"/>
          </p:nvPr>
        </p:nvSpPr>
        <p:spPr>
          <a:xfrm>
            <a:off x="390926" y="443755"/>
            <a:ext cx="4598988" cy="4811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24059"/>
                </a:solidFill>
                <a:latin typeface="Lavigne Display Bold" panose="02070603050702020203" pitchFamily="18" charset="77"/>
              </a:rPr>
              <a:t>Health FSA Rules</a:t>
            </a:r>
            <a:endParaRPr sz="1400" dirty="0">
              <a:solidFill>
                <a:srgbClr val="024059"/>
              </a:solidFill>
              <a:latin typeface="Lavigne Display Bold" panose="02070603050702020203" pitchFamily="18" charset="77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en" sz="1400" b="0"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Full annual election amount is available day 1 of your plan year!</a:t>
            </a:r>
            <a:endParaRPr sz="1400" b="0" dirty="0">
              <a:solidFill>
                <a:schemeClr val="dk2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en" sz="1400" b="0"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Only permitted to change election amount if you have a change in status (i.e., marriage, birth of a child).</a:t>
            </a:r>
            <a:endParaRPr sz="1400" b="0" dirty="0">
              <a:solidFill>
                <a:schemeClr val="dk2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en-US" sz="1400" b="0"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Carry Forward Rule – unused funds, up to $</a:t>
            </a:r>
            <a:r>
              <a:rPr lang="en-US" sz="1400" b="0" dirty="0"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61</a:t>
            </a:r>
            <a:r>
              <a:rPr lang="en-US" sz="1400" b="0"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0, can carry forward into the next plan year provided you have a $10 minimum account balance.  Carry forward funds can only be accessed for one plan year and any remaining carry forward funds will be forfeited.</a:t>
            </a:r>
            <a:endParaRPr sz="1400" b="0" dirty="0">
              <a:solidFill>
                <a:schemeClr val="dk2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 b="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03658C"/>
                </a:solidFill>
                <a:latin typeface="FreightSans Pro Semibold" panose="02000606030000020004" pitchFamily="2" charset="0"/>
              </a:rPr>
              <a:t>CONTRIBUTION LIMITS</a:t>
            </a:r>
            <a:br>
              <a:rPr lang="en-US" sz="1800" dirty="0">
                <a:solidFill>
                  <a:srgbClr val="03658C"/>
                </a:solidFill>
                <a:latin typeface="FreightSans Pro Semibold" panose="02000606030000020004" pitchFamily="2" charset="0"/>
              </a:rPr>
            </a:br>
            <a:r>
              <a:rPr lang="en" sz="1400" b="0"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Maximum annual contribution amount:  $</a:t>
            </a:r>
            <a:r>
              <a:rPr lang="en" sz="1400" b="0" dirty="0"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3</a:t>
            </a:r>
            <a:r>
              <a:rPr lang="en" sz="1400" b="0"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,050</a:t>
            </a:r>
            <a:endParaRPr sz="1400" b="0" dirty="0">
              <a:solidFill>
                <a:schemeClr val="dk2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0" dirty="0">
                <a:solidFill>
                  <a:schemeClr val="dk2"/>
                </a:solidFill>
                <a:latin typeface="FreightSans Pro Book" panose="02000606030000020004" pitchFamily="2" charset="0"/>
                <a:ea typeface="Lato"/>
                <a:cs typeface="Lato"/>
                <a:sym typeface="Lato"/>
              </a:rPr>
              <a:t>Minimum annual contribution amount:  $250</a:t>
            </a:r>
            <a:endParaRPr sz="1400" b="0" dirty="0">
              <a:solidFill>
                <a:schemeClr val="dk2"/>
              </a:solidFill>
              <a:latin typeface="FreightSans Pro Book" panose="02000606030000020004" pitchFamily="2" charset="0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b="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l="28520"/>
          <a:stretch/>
        </p:blipFill>
        <p:spPr>
          <a:xfrm>
            <a:off x="5010700" y="1236688"/>
            <a:ext cx="3742374" cy="2670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5274375" y="1816363"/>
            <a:ext cx="1537200" cy="1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Caveat"/>
                <a:ea typeface="Caveat"/>
                <a:cs typeface="Caveat"/>
                <a:sym typeface="Caveat"/>
              </a:rPr>
              <a:t>Review plan rules before you enroll!</a:t>
            </a:r>
            <a:endParaRPr sz="2700" dirty="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53971E-90AF-4271-BF8E-9754BAB62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125" y="61141"/>
            <a:ext cx="1828800" cy="914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9500" y="642425"/>
            <a:ext cx="8402400" cy="755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024059"/>
                </a:solidFill>
                <a:latin typeface="Lavigne Display Bold" panose="02070603050702020203" pitchFamily="18" charset="77"/>
              </a:rPr>
              <a:t>Sample Health FSA Eligible Expenses</a:t>
            </a:r>
            <a:endParaRPr sz="2400" dirty="0">
              <a:solidFill>
                <a:srgbClr val="024059"/>
              </a:solidFill>
              <a:latin typeface="Lavigne Display Bold" panose="02070603050702020203" pitchFamily="18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2400" b="0" dirty="0"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9501" y="1508400"/>
            <a:ext cx="464112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Co-pays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Deductibles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Dental work (fillings, orthodontia)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Eyeglasses (including prescription sunglasses)</a:t>
            </a:r>
            <a:endParaRPr sz="1600" dirty="0">
              <a:latin typeface="FreightSans Pro Book" panose="02000606030000020004" pitchFamily="2" charset="0"/>
            </a:endParaRPr>
          </a:p>
          <a:p>
            <a:pPr marL="4254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Ø"/>
            </a:pPr>
            <a:r>
              <a:rPr lang="en" sz="1600" dirty="0">
                <a:latin typeface="FreightSans Pro Book" panose="02000606030000020004" pitchFamily="2" charset="0"/>
              </a:rPr>
              <a:t>OTC medicines – </a:t>
            </a:r>
            <a:r>
              <a:rPr lang="en-US" sz="1600" dirty="0">
                <a:latin typeface="FreightSans Pro Book" panose="02000606030000020004" pitchFamily="2" charset="0"/>
              </a:rPr>
              <a:t>now eligible without a Rx or Letter of Medical Necessity Form!</a:t>
            </a:r>
            <a:endParaRPr sz="1600" dirty="0">
              <a:latin typeface="FreightSans Pro Book" panose="02000606030000020004" pitchFamily="2" charset="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➢"/>
            </a:pPr>
            <a:r>
              <a:rPr lang="en" sz="1600" dirty="0">
                <a:latin typeface="FreightSans Pro Book" panose="02000606030000020004" pitchFamily="2" charset="0"/>
              </a:rPr>
              <a:t>Prescriptions</a:t>
            </a:r>
            <a:endParaRPr sz="1600" dirty="0">
              <a:latin typeface="FreightSans Pro Book" panose="02000606030000020004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dirty="0">
                <a:latin typeface="FreightSans Pro Book" panose="02000606030000020004" pitchFamily="2" charset="0"/>
              </a:rPr>
              <a:t>For a more extensive list, click </a:t>
            </a:r>
            <a:r>
              <a:rPr lang="en" sz="1600" u="sng" dirty="0">
                <a:solidFill>
                  <a:schemeClr val="hlink"/>
                </a:solidFill>
                <a:latin typeface="FreightSans Pro Book" panose="02000606030000020004" pitchFamily="2" charset="0"/>
                <a:hlinkClick r:id="rId3"/>
              </a:rPr>
              <a:t>here</a:t>
            </a:r>
            <a:r>
              <a:rPr lang="en" sz="1600" dirty="0">
                <a:latin typeface="FreightSans Pro Book" panose="02000606030000020004" pitchFamily="2" charset="0"/>
              </a:rPr>
              <a:t>. </a:t>
            </a:r>
            <a:endParaRPr sz="1600" dirty="0">
              <a:latin typeface="FreightSans Pro Book" panose="02000606030000020004" pitchFamily="2" charset="0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475" y="2046975"/>
            <a:ext cx="3401426" cy="22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A2DE98-2212-45EC-98DA-4517C4548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125" y="61141"/>
            <a:ext cx="1828800" cy="914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iss">
  <a:themeElements>
    <a:clrScheme name="2021 Branding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24059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BFF856CA7A4F4CBB79AC633C50D32A" ma:contentTypeVersion="8" ma:contentTypeDescription="Create a new document." ma:contentTypeScope="" ma:versionID="ee2f7701bea5f056fa72ea686c745b9e">
  <xsd:schema xmlns:xsd="http://www.w3.org/2001/XMLSchema" xmlns:xs="http://www.w3.org/2001/XMLSchema" xmlns:p="http://schemas.microsoft.com/office/2006/metadata/properties" xmlns:ns2="ea441208-d648-4563-908c-0eca2506a693" xmlns:ns3="6506af08-3ee4-41e8-8fae-6e3c64df843e" targetNamespace="http://schemas.microsoft.com/office/2006/metadata/properties" ma:root="true" ma:fieldsID="f4ab4f623338b0a912f218cec79537af" ns2:_="" ns3:_="">
    <xsd:import namespace="ea441208-d648-4563-908c-0eca2506a693"/>
    <xsd:import namespace="6506af08-3ee4-41e8-8fae-6e3c64df84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41208-d648-4563-908c-0eca2506a6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6af08-3ee4-41e8-8fae-6e3c64df843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F28B68-F796-4B33-ACEB-B27F54D6A01E}">
  <ds:schemaRefs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a441208-d648-4563-908c-0eca2506a693"/>
    <ds:schemaRef ds:uri="http://purl.org/dc/dcmitype/"/>
    <ds:schemaRef ds:uri="http://schemas.microsoft.com/office/2006/metadata/properties"/>
    <ds:schemaRef ds:uri="http://schemas.microsoft.com/office/infopath/2007/PartnerControls"/>
    <ds:schemaRef ds:uri="6506af08-3ee4-41e8-8fae-6e3c64df843e"/>
  </ds:schemaRefs>
</ds:datastoreItem>
</file>

<file path=customXml/itemProps2.xml><?xml version="1.0" encoding="utf-8"?>
<ds:datastoreItem xmlns:ds="http://schemas.openxmlformats.org/officeDocument/2006/customXml" ds:itemID="{45917A08-F4E9-4ACF-B0B6-D009CC2A7A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441208-d648-4563-908c-0eca2506a693"/>
    <ds:schemaRef ds:uri="6506af08-3ee4-41e8-8fae-6e3c64df84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2F7BC1-CE68-4966-BF97-FE7FE48591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919</Words>
  <Application>Microsoft Office PowerPoint</Application>
  <PresentationFormat>On-screen Show (16:9)</PresentationFormat>
  <Paragraphs>120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Lavigne Display Bold</vt:lpstr>
      <vt:lpstr>FreightSans Pro Bold</vt:lpstr>
      <vt:lpstr>Arial</vt:lpstr>
      <vt:lpstr>Caveat</vt:lpstr>
      <vt:lpstr>Raleway</vt:lpstr>
      <vt:lpstr>FreightSans Pro Semibold</vt:lpstr>
      <vt:lpstr>Lato</vt:lpstr>
      <vt:lpstr>Lavigne Display Regular</vt:lpstr>
      <vt:lpstr>Wingdings</vt:lpstr>
      <vt:lpstr>FreightSans Pro Book</vt:lpstr>
      <vt:lpstr>Swiss</vt:lpstr>
      <vt:lpstr>CITY &amp; COUNTY OF SAN FRANCISCO  Welcome to FSA Open Enrollment!</vt:lpstr>
      <vt:lpstr>What is a Flexible Spending Account?</vt:lpstr>
      <vt:lpstr>Pre-tax Savings with an FSA </vt:lpstr>
      <vt:lpstr>How It Works </vt:lpstr>
      <vt:lpstr>Payroll Deduction Example</vt:lpstr>
      <vt:lpstr>PowerPoint Presentation</vt:lpstr>
      <vt:lpstr>Health FSA</vt:lpstr>
      <vt:lpstr>Health FSA Rules Full annual election amount is available day 1 of your plan year! Only permitted to change election amount if you have a change in status (i.e., marriage, birth of a child). Carry Forward Rule – unused funds, up to $610, can carry forward into the next plan year provided you have a $10 minimum account balance.  Carry forward funds can only be accessed for one plan year and any remaining carry forward funds will be forfeited.  CONTRIBUTION LIMITS Maximum annual contribution amount:  $3,050 Minimum annual contribution amount:  $250  </vt:lpstr>
      <vt:lpstr>Sample Health FSA Eligible Expenses  </vt:lpstr>
      <vt:lpstr>PowerPoint Presentation</vt:lpstr>
      <vt:lpstr>Dependent Care FSA</vt:lpstr>
      <vt:lpstr>Dependent Care FSA Rules</vt:lpstr>
      <vt:lpstr>Sample Dependent Care  FSA Eligible Expenses  </vt:lpstr>
      <vt:lpstr>Benefits Card </vt:lpstr>
      <vt:lpstr>PowerPoint Presentation</vt:lpstr>
      <vt:lpstr>How to Submit Claims </vt:lpstr>
      <vt:lpstr>PowerPoint Presentation</vt:lpstr>
      <vt:lpstr>Claim Reminders</vt:lpstr>
      <vt:lpstr>Getting Reimbursed </vt:lpstr>
      <vt:lpstr>PowerPoint Presentation</vt:lpstr>
      <vt:lpstr>P&amp;A Mobile App </vt:lpstr>
      <vt:lpstr>PowerPoint Presentation</vt:lpstr>
      <vt:lpstr>PowerPoint Presentation</vt:lpstr>
      <vt:lpstr>Customer Service</vt:lpstr>
      <vt:lpstr>Need Help?  Contact Us!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FSA Open Enrollment</dc:title>
  <dc:creator>Kathryn Alfaro</dc:creator>
  <cp:lastModifiedBy>Victoria Willison</cp:lastModifiedBy>
  <cp:revision>33</cp:revision>
  <dcterms:modified xsi:type="dcterms:W3CDTF">2023-10-27T19:30:09Z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0x010100CBBFF856CA7A4F4CBB79AC633C50D32A</vt:lpwstr>
  </property>
</Properties>
</file>